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36" r:id="rId2"/>
    <p:sldId id="314" r:id="rId3"/>
    <p:sldId id="331" r:id="rId4"/>
    <p:sldId id="346" r:id="rId5"/>
    <p:sldId id="344" r:id="rId6"/>
    <p:sldId id="319" r:id="rId7"/>
    <p:sldId id="320" r:id="rId8"/>
    <p:sldId id="355" r:id="rId9"/>
    <p:sldId id="333" r:id="rId10"/>
    <p:sldId id="334" r:id="rId11"/>
    <p:sldId id="335" r:id="rId12"/>
    <p:sldId id="347" r:id="rId13"/>
    <p:sldId id="337" r:id="rId14"/>
    <p:sldId id="341" r:id="rId15"/>
    <p:sldId id="354" r:id="rId16"/>
    <p:sldId id="352" r:id="rId17"/>
    <p:sldId id="349" r:id="rId18"/>
    <p:sldId id="353" r:id="rId19"/>
    <p:sldId id="345" r:id="rId20"/>
    <p:sldId id="322" r:id="rId21"/>
    <p:sldId id="291" r:id="rId22"/>
  </p:sldIdLst>
  <p:sldSz cx="9144000" cy="6858000" type="screen4x3"/>
  <p:notesSz cx="6797675" cy="992822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66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밝은 스타일 1 - 강조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9" autoAdjust="0"/>
    <p:restoredTop sz="94493" autoAdjust="0"/>
  </p:normalViewPr>
  <p:slideViewPr>
    <p:cSldViewPr>
      <p:cViewPr>
        <p:scale>
          <a:sx n="117" d="100"/>
          <a:sy n="117" d="100"/>
        </p:scale>
        <p:origin x="-154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B66342-B251-4EA4-9822-5AD8C75A28E7}" type="datetimeFigureOut">
              <a:rPr lang="ko-KR" altLang="en-US" smtClean="0"/>
              <a:pPr/>
              <a:t>2018-07-14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C8BD3-1D1C-417F-B16D-4F4E3B82976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8683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C8BD3-1D1C-417F-B16D-4F4E3B829763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025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C8BD3-1D1C-417F-B16D-4F4E3B829763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2647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C34CC-50E5-48F6-BFDF-B2D7226C3C29}" type="datetimeFigureOut">
              <a:rPr lang="ko-KR" altLang="en-US" smtClean="0"/>
              <a:pPr/>
              <a:t>2018-07-14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AD5D-B143-4961-BA46-E87DE8E0C5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8097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C34CC-50E5-48F6-BFDF-B2D7226C3C29}" type="datetimeFigureOut">
              <a:rPr lang="ko-KR" altLang="en-US" smtClean="0"/>
              <a:pPr/>
              <a:t>2018-07-14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AD5D-B143-4961-BA46-E87DE8E0C5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0185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C34CC-50E5-48F6-BFDF-B2D7226C3C29}" type="datetimeFigureOut">
              <a:rPr lang="ko-KR" altLang="en-US" smtClean="0"/>
              <a:pPr/>
              <a:t>2018-07-14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AD5D-B143-4961-BA46-E87DE8E0C5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311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C34CC-50E5-48F6-BFDF-B2D7226C3C29}" type="datetimeFigureOut">
              <a:rPr lang="ko-KR" altLang="en-US" smtClean="0"/>
              <a:pPr/>
              <a:t>2018-07-14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AD5D-B143-4961-BA46-E87DE8E0C5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9372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C34CC-50E5-48F6-BFDF-B2D7226C3C29}" type="datetimeFigureOut">
              <a:rPr lang="ko-KR" altLang="en-US" smtClean="0"/>
              <a:pPr/>
              <a:t>2018-07-14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AD5D-B143-4961-BA46-E87DE8E0C5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0561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C34CC-50E5-48F6-BFDF-B2D7226C3C29}" type="datetimeFigureOut">
              <a:rPr lang="ko-KR" altLang="en-US" smtClean="0"/>
              <a:pPr/>
              <a:t>2018-07-14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AD5D-B143-4961-BA46-E87DE8E0C5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7119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C34CC-50E5-48F6-BFDF-B2D7226C3C29}" type="datetimeFigureOut">
              <a:rPr lang="ko-KR" altLang="en-US" smtClean="0"/>
              <a:pPr/>
              <a:t>2018-07-14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AD5D-B143-4961-BA46-E87DE8E0C5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998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C34CC-50E5-48F6-BFDF-B2D7226C3C29}" type="datetimeFigureOut">
              <a:rPr lang="ko-KR" altLang="en-US" smtClean="0"/>
              <a:pPr/>
              <a:t>2018-07-14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AD5D-B143-4961-BA46-E87DE8E0C5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2160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C34CC-50E5-48F6-BFDF-B2D7226C3C29}" type="datetimeFigureOut">
              <a:rPr lang="ko-KR" altLang="en-US" smtClean="0"/>
              <a:pPr/>
              <a:t>2018-07-14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AD5D-B143-4961-BA46-E87DE8E0C5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5752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C34CC-50E5-48F6-BFDF-B2D7226C3C29}" type="datetimeFigureOut">
              <a:rPr lang="ko-KR" altLang="en-US" smtClean="0"/>
              <a:pPr/>
              <a:t>2018-07-14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AD5D-B143-4961-BA46-E87DE8E0C5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7075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C34CC-50E5-48F6-BFDF-B2D7226C3C29}" type="datetimeFigureOut">
              <a:rPr lang="ko-KR" altLang="en-US" smtClean="0"/>
              <a:pPr/>
              <a:t>2018-07-14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AD5D-B143-4961-BA46-E87DE8E0C5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5357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C34CC-50E5-48F6-BFDF-B2D7226C3C29}" type="datetimeFigureOut">
              <a:rPr lang="ko-KR" altLang="en-US" smtClean="0"/>
              <a:pPr/>
              <a:t>2018-07-14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7AD5D-B143-4961-BA46-E87DE8E0C5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853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10" Type="http://schemas.openxmlformats.org/officeDocument/2006/relationships/image" Target="../media/image31.jpeg"/><Relationship Id="rId4" Type="http://schemas.openxmlformats.org/officeDocument/2006/relationships/image" Target="../media/image27.jpe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18" Type="http://schemas.openxmlformats.org/officeDocument/2006/relationships/image" Target="../media/image53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17" Type="http://schemas.microsoft.com/office/2007/relationships/hdphoto" Target="../media/hdphoto4.wdp"/><Relationship Id="rId2" Type="http://schemas.openxmlformats.org/officeDocument/2006/relationships/image" Target="../media/image38.jpe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19" Type="http://schemas.openxmlformats.org/officeDocument/2006/relationships/image" Target="../media/image54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microsoft.com/office/2007/relationships/hdphoto" Target="../media/hdphoto4.wdp"/><Relationship Id="rId7" Type="http://schemas.openxmlformats.org/officeDocument/2006/relationships/image" Target="../media/image58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2017ad@daum.net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5352" y="5805264"/>
            <a:ext cx="4392488" cy="743871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50000">
                <a:schemeClr val="accent3">
                  <a:lumMod val="50000"/>
                  <a:alpha val="40000"/>
                </a:schemeClr>
              </a:gs>
              <a:gs pos="100000">
                <a:schemeClr val="accent3">
                  <a:lumMod val="50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611560" y="2522513"/>
            <a:ext cx="45945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rgbClr val="2D3C4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곤 충 의   언 어 </a:t>
            </a:r>
            <a:r>
              <a:rPr lang="ko-KR" altLang="en-US" sz="1400" b="1" dirty="0" err="1" smtClean="0">
                <a:solidFill>
                  <a:srgbClr val="2D3C4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를</a:t>
            </a:r>
            <a:r>
              <a:rPr lang="ko-KR" altLang="en-US" sz="1400" b="1" dirty="0" smtClean="0">
                <a:solidFill>
                  <a:srgbClr val="2D3C4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이 용 한   해 충 방 제 </a:t>
            </a:r>
            <a:r>
              <a:rPr lang="en-US" altLang="ko-KR" sz="1400" b="1" dirty="0">
                <a:solidFill>
                  <a:srgbClr val="2D3C4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b="1" dirty="0" smtClean="0">
                <a:solidFill>
                  <a:srgbClr val="2D3C4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1400" b="1" dirty="0" err="1" smtClean="0">
                <a:solidFill>
                  <a:srgbClr val="2D3C4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페</a:t>
            </a:r>
            <a:r>
              <a:rPr lang="ko-KR" altLang="en-US" sz="1400" b="1" dirty="0" smtClean="0">
                <a:solidFill>
                  <a:srgbClr val="2D3C4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400" b="1" dirty="0">
                <a:solidFill>
                  <a:srgbClr val="2D3C4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로 몬</a:t>
            </a:r>
            <a:r>
              <a:rPr lang="en-US" altLang="ko-KR" sz="1400" b="1" dirty="0">
                <a:solidFill>
                  <a:srgbClr val="2D3C4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sz="1400" b="1" dirty="0" smtClean="0">
              <a:solidFill>
                <a:srgbClr val="2D3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4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㈜에이디</a:t>
            </a:r>
            <a:r>
              <a:rPr lang="en-US" altLang="ko-KR" sz="4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(AD Corp</a:t>
            </a:r>
            <a:r>
              <a:rPr lang="en-US" altLang="ko-KR" sz="4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en-US" altLang="ko-KR" sz="4000" b="1" dirty="0" smtClean="0">
              <a:solidFill>
                <a:srgbClr val="2D3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12573" y="5157192"/>
            <a:ext cx="31758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ko-KR" altLang="en-US" sz="16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에이</a:t>
            </a:r>
            <a:r>
              <a:rPr lang="ko-KR" altLang="en-US" sz="1600" b="1" dirty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디</a:t>
            </a:r>
            <a:r>
              <a:rPr lang="en-US" altLang="ko-KR" sz="16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(AD Corp.)</a:t>
            </a:r>
            <a:r>
              <a:rPr lang="ko-KR" altLang="en-US" sz="16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  대표</a:t>
            </a:r>
            <a:r>
              <a:rPr kumimoji="0" lang="ko-KR" altLang="en-US" sz="16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 </a:t>
            </a:r>
            <a:r>
              <a:rPr lang="ko-KR" altLang="en-US" sz="1600" b="1" dirty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권</a:t>
            </a:r>
            <a:r>
              <a:rPr kumimoji="0" lang="ko-KR" altLang="en-US" sz="16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기 봉</a:t>
            </a:r>
            <a:endParaRPr kumimoji="0" lang="ko-KR" altLang="en-US" sz="1600" b="1" dirty="0"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19" name="바닥글 개체 틀 1"/>
          <p:cNvSpPr txBox="1">
            <a:spLocks/>
          </p:cNvSpPr>
          <p:nvPr/>
        </p:nvSpPr>
        <p:spPr>
          <a:xfrm>
            <a:off x="2483768" y="6549135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tx1"/>
                </a:solidFill>
              </a:rPr>
              <a:t>Copyright©. AD Corporation. All Rights Reserved.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745046" y="158443"/>
            <a:ext cx="3375184" cy="246221"/>
          </a:xfrm>
          <a:prstGeom prst="rect">
            <a:avLst/>
          </a:prstGeom>
          <a:noFill/>
        </p:spPr>
        <p:txBody>
          <a:bodyPr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" b="1" spc="-100" dirty="0" smtClean="0">
                <a:ln>
                  <a:prstDash val="solid"/>
                </a:ln>
                <a:latin typeface="Tahoma" pitchFamily="34" charset="0"/>
                <a:ea typeface="Yoon 윤고딕 550_TT" pitchFamily="18" charset="-127"/>
                <a:cs typeface="Tahoma" pitchFamily="34" charset="0"/>
              </a:rPr>
              <a:t>Beyond  to  World  Class</a:t>
            </a:r>
            <a:endParaRPr kumimoji="0" lang="en-US" altLang="ko-KR" sz="1000" b="1" spc="-100" dirty="0">
              <a:ln>
                <a:prstDash val="solid"/>
              </a:ln>
              <a:latin typeface="Tahoma" pitchFamily="34" charset="0"/>
              <a:ea typeface="Yoon 윤고딕 550_TT" pitchFamily="18" charset="-127"/>
              <a:cs typeface="Tahoma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352" y="280797"/>
            <a:ext cx="7735000" cy="45719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</a:schemeClr>
              </a:gs>
              <a:gs pos="99167">
                <a:schemeClr val="bg1">
                  <a:lumMod val="85000"/>
                  <a:alpha val="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5" t="27910" r="42550" b="50619"/>
          <a:stretch/>
        </p:blipFill>
        <p:spPr bwMode="auto">
          <a:xfrm>
            <a:off x="3936632" y="3499505"/>
            <a:ext cx="1139424" cy="854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8" t="20458" r="25736" b="37001"/>
          <a:stretch/>
        </p:blipFill>
        <p:spPr bwMode="auto">
          <a:xfrm>
            <a:off x="6723439" y="3355758"/>
            <a:ext cx="1331086" cy="998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552309"/>
            <a:ext cx="1351235" cy="1100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374" y="3681437"/>
            <a:ext cx="738819" cy="519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4925" y="5930900"/>
            <a:ext cx="413767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㈜</a:t>
            </a:r>
            <a:r>
              <a:rPr kumimoji="0" lang="ko-KR" alt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에</a:t>
            </a:r>
            <a:r>
              <a:rPr kumimoji="0" lang="ko-KR" altLang="en-US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이디</a:t>
            </a:r>
            <a:r>
              <a:rPr kumimoji="0" lang="en-US" altLang="ko-KR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kumimoji="0" lang="en-US" altLang="ko-K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AD Corp.</a:t>
            </a:r>
            <a:r>
              <a:rPr kumimoji="0" lang="en-US" altLang="ko-KR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endParaRPr kumimoji="0" lang="en-US" altLang="ko-KR" sz="1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A</a:t>
            </a:r>
            <a:r>
              <a:rPr kumimoji="0" lang="en-US" altLang="ko-KR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ll</a:t>
            </a:r>
            <a:r>
              <a:rPr kumimoji="0" lang="en-US" altLang="ko-KR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p</a:t>
            </a:r>
            <a:r>
              <a:rPr kumimoji="0" lang="en-US" altLang="ko-KR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est </a:t>
            </a:r>
            <a:r>
              <a:rPr kumimoji="0" lang="en-US" altLang="ko-KR" sz="14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D</a:t>
            </a:r>
            <a:r>
              <a:rPr kumimoji="0" lang="en-US" altLang="ko-KR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efense and </a:t>
            </a:r>
            <a:r>
              <a:rPr kumimoji="0" lang="en-US" altLang="ko-K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A</a:t>
            </a:r>
            <a:r>
              <a:rPr kumimoji="0" lang="en-US" altLang="ko-KR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gricultural </a:t>
            </a:r>
            <a:r>
              <a:rPr kumimoji="0" lang="en-US" altLang="ko-K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D</a:t>
            </a:r>
            <a:r>
              <a:rPr kumimoji="0" lang="en-US" altLang="ko-KR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evelopment </a:t>
            </a:r>
            <a:endParaRPr kumimoji="0" lang="ko-KR" altLang="en-US" sz="1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1" t="42507" r="53552" b="24191"/>
          <a:stretch/>
        </p:blipFill>
        <p:spPr bwMode="auto">
          <a:xfrm>
            <a:off x="6756603" y="2123628"/>
            <a:ext cx="1199773" cy="1010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t="50326" r="68313" b="31824"/>
          <a:stretch/>
        </p:blipFill>
        <p:spPr bwMode="auto">
          <a:xfrm>
            <a:off x="7790496" y="1833324"/>
            <a:ext cx="711522" cy="603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32267" y="587166"/>
            <a:ext cx="3770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2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Pest </a:t>
            </a:r>
            <a:r>
              <a:rPr lang="en-US" altLang="ko-KR" sz="1200" b="1" dirty="0">
                <a:solidFill>
                  <a:schemeClr val="bg2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Control Using Insect Language: </a:t>
            </a:r>
            <a:r>
              <a:rPr lang="en-US" altLang="ko-KR" sz="1200" b="1" dirty="0" smtClean="0">
                <a:solidFill>
                  <a:schemeClr val="bg2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Pheromone</a:t>
            </a:r>
            <a:endParaRPr lang="en-US" altLang="ko-KR" sz="1200" b="1" dirty="0">
              <a:solidFill>
                <a:schemeClr val="bg2">
                  <a:lumMod val="50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27" name="Picture 2" descr="D:\Dr. J file\AD\27. 회사 문서 서식\로고 이미지\에이디-로고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1" y="461814"/>
            <a:ext cx="364251" cy="36425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7" t="49708" r="45884" b="31572"/>
          <a:stretch/>
        </p:blipFill>
        <p:spPr bwMode="auto">
          <a:xfrm>
            <a:off x="5222933" y="2381969"/>
            <a:ext cx="1436865" cy="935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48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Dr. J file\ACE\15. 모든 사진\147570942802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3" t="35351" r="19809" b="32324"/>
          <a:stretch/>
        </p:blipFill>
        <p:spPr bwMode="auto">
          <a:xfrm>
            <a:off x="2555776" y="3284984"/>
            <a:ext cx="1454535" cy="1454535"/>
          </a:xfrm>
          <a:prstGeom prst="ellipse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FileEncrypt\Dr. J file\ACE\15. 모든 사진\1475709422048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9" t="8321" r="6337" b="7717"/>
          <a:stretch/>
        </p:blipFill>
        <p:spPr bwMode="auto">
          <a:xfrm>
            <a:off x="2475111" y="4884250"/>
            <a:ext cx="965621" cy="170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FileEncrypt\Dr. J file\ACE\15. 모든 사진\1475709428021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6" b="14547"/>
          <a:stretch/>
        </p:blipFill>
        <p:spPr bwMode="auto">
          <a:xfrm>
            <a:off x="1696315" y="3425835"/>
            <a:ext cx="677128" cy="84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FileEncrypt\Dr. J file\ACE\15. 모든 사진\20161006_0838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7242" r="33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74" t="27716" r="66520" b="20635"/>
          <a:stretch/>
        </p:blipFill>
        <p:spPr bwMode="auto">
          <a:xfrm>
            <a:off x="3061791" y="1667409"/>
            <a:ext cx="449476" cy="96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FileEncrypt\Dr. J file\ACE\15. 모든 사진\20161006_08380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6810" r="656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66" t="12720" r="35260"/>
          <a:stretch/>
        </p:blipFill>
        <p:spPr bwMode="auto">
          <a:xfrm>
            <a:off x="1820832" y="1667409"/>
            <a:ext cx="897616" cy="163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FileEncrypt\Dr. J file\ACE\15. 모든 사진\20160719_14303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0" r="7325" b="14082"/>
          <a:stretch/>
        </p:blipFill>
        <p:spPr bwMode="auto">
          <a:xfrm rot="5400000">
            <a:off x="-432195" y="2314620"/>
            <a:ext cx="2895043" cy="119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56444" y="2630000"/>
            <a:ext cx="165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dirty="0" smtClean="0"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900" dirty="0" smtClean="0">
                <a:latin typeface="휴먼모음T" pitchFamily="18" charset="-127"/>
                <a:ea typeface="휴먼모음T" pitchFamily="18" charset="-127"/>
              </a:rPr>
              <a:t>종 </a:t>
            </a:r>
            <a:r>
              <a:rPr lang="ko-KR" altLang="en-US" sz="900" dirty="0" err="1" smtClean="0">
                <a:latin typeface="휴먼모음T" pitchFamily="18" charset="-127"/>
                <a:ea typeface="휴먼모음T" pitchFamily="18" charset="-127"/>
              </a:rPr>
              <a:t>집합페로몬</a:t>
            </a:r>
            <a:endParaRPr lang="en-US" altLang="ko-KR" sz="900" dirty="0" smtClean="0">
              <a:latin typeface="휴먼모음T" pitchFamily="18" charset="-127"/>
              <a:ea typeface="휴먼모음T" pitchFamily="18" charset="-127"/>
            </a:endParaRPr>
          </a:p>
          <a:p>
            <a:pPr algn="ctr"/>
            <a:r>
              <a:rPr lang="en-US" altLang="ko-KR" sz="900" dirty="0" smtClean="0">
                <a:latin typeface="휴먼모음T" pitchFamily="18" charset="-127"/>
                <a:ea typeface="휴먼모음T" pitchFamily="18" charset="-127"/>
              </a:rPr>
              <a:t>(aggregation  Pheromone)</a:t>
            </a:r>
            <a:endParaRPr lang="ko-KR" altLang="en-US" sz="9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37174" y="3037812"/>
            <a:ext cx="11278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 dirty="0" err="1" smtClean="0"/>
              <a:t>페로몬</a:t>
            </a:r>
            <a:r>
              <a:rPr lang="ko-KR" altLang="en-US" sz="900" b="1" dirty="0" smtClean="0"/>
              <a:t> </a:t>
            </a:r>
            <a:r>
              <a:rPr lang="en-US" altLang="ko-KR" sz="900" b="1" dirty="0" smtClean="0"/>
              <a:t>SET(</a:t>
            </a:r>
            <a:r>
              <a:rPr lang="ko-KR" altLang="en-US" sz="900" b="1" dirty="0" smtClean="0"/>
              <a:t>포장</a:t>
            </a:r>
            <a:r>
              <a:rPr lang="en-US" altLang="ko-KR" sz="900" b="1" dirty="0" smtClean="0"/>
              <a:t>)</a:t>
            </a:r>
            <a:endParaRPr lang="ko-KR" altLang="en-US" sz="9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8359" y="4342229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1200" b="1" dirty="0" err="1" smtClean="0">
                <a:latin typeface="휴먼모음T" pitchFamily="18" charset="-127"/>
                <a:ea typeface="휴먼모음T" pitchFamily="18" charset="-127"/>
              </a:rPr>
              <a:t>종복합노린재</a:t>
            </a:r>
            <a:r>
              <a:rPr lang="ko-KR" altLang="en-US" sz="1200" b="1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200" b="1" dirty="0" smtClean="0">
                <a:latin typeface="휴먼모음T" pitchFamily="18" charset="-127"/>
                <a:ea typeface="휴먼모음T" pitchFamily="18" charset="-127"/>
              </a:rPr>
              <a:t>트랩 </a:t>
            </a:r>
            <a:endParaRPr lang="ko-KR" altLang="en-US" sz="1200" b="1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34879" y="1423809"/>
            <a:ext cx="1338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1200" b="1" dirty="0" err="1" smtClean="0">
                <a:latin typeface="휴먼모음T" pitchFamily="18" charset="-127"/>
                <a:ea typeface="휴먼모음T" pitchFamily="18" charset="-127"/>
              </a:rPr>
              <a:t>종복합노린재</a:t>
            </a:r>
            <a:r>
              <a:rPr lang="ko-KR" altLang="en-US" sz="1200" b="1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200" b="1" dirty="0" err="1" smtClean="0">
                <a:latin typeface="휴먼모음T" pitchFamily="18" charset="-127"/>
                <a:ea typeface="휴먼모음T" pitchFamily="18" charset="-127"/>
              </a:rPr>
              <a:t>루어</a:t>
            </a:r>
            <a:endParaRPr lang="ko-KR" altLang="en-US" sz="1200" b="1" dirty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4" name="Picture 2" descr="D:\Dr. J file\ACE\15. 모든 사진\1475709422048.jpe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8" t="74749" r="38036" b="12625"/>
          <a:stretch/>
        </p:blipFill>
        <p:spPr bwMode="auto">
          <a:xfrm>
            <a:off x="1446714" y="5757370"/>
            <a:ext cx="974327" cy="97432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Dr. J file\ACE\15. 모든 사진\1475709422048.jpe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8" t="13872" r="36472" b="69045"/>
          <a:stretch/>
        </p:blipFill>
        <p:spPr bwMode="auto">
          <a:xfrm>
            <a:off x="979301" y="4658940"/>
            <a:ext cx="1290339" cy="129033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타원 15"/>
          <p:cNvSpPr/>
          <p:nvPr/>
        </p:nvSpPr>
        <p:spPr>
          <a:xfrm>
            <a:off x="1836983" y="3608416"/>
            <a:ext cx="449968" cy="44996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직선 연결선 16"/>
          <p:cNvCxnSpPr>
            <a:stCxn id="16" idx="0"/>
          </p:cNvCxnSpPr>
          <p:nvPr/>
        </p:nvCxnSpPr>
        <p:spPr>
          <a:xfrm flipV="1">
            <a:off x="2061967" y="3301148"/>
            <a:ext cx="1008538" cy="307268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>
            <a:stCxn id="16" idx="3"/>
            <a:endCxn id="3" idx="3"/>
          </p:cNvCxnSpPr>
          <p:nvPr/>
        </p:nvCxnSpPr>
        <p:spPr>
          <a:xfrm>
            <a:off x="1902879" y="3992488"/>
            <a:ext cx="865909" cy="53401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18361" y="1453494"/>
            <a:ext cx="5090143" cy="43011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품명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1200" dirty="0" err="1" smtClean="0">
                <a:latin typeface="휴먼모음T" pitchFamily="18" charset="-127"/>
                <a:ea typeface="휴먼모음T" pitchFamily="18" charset="-127"/>
              </a:rPr>
              <a:t>종복합노린재</a:t>
            </a:r>
            <a:r>
              <a:rPr lang="en-US" altLang="ko-KR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(SB101)</a:t>
            </a:r>
          </a:p>
          <a:p>
            <a:endParaRPr lang="en-US" altLang="ko-KR" sz="1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용도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200" b="1" dirty="0" smtClean="0">
                <a:latin typeface="휴먼모음T" pitchFamily="18" charset="-127"/>
                <a:ea typeface="휴먼모음T" pitchFamily="18" charset="-127"/>
              </a:rPr>
              <a:t>갈색날개노린재</a:t>
            </a:r>
            <a:r>
              <a:rPr lang="en-US" altLang="ko-KR" sz="1200" b="1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200" b="1" dirty="0" err="1" smtClean="0">
                <a:latin typeface="휴먼모음T" pitchFamily="18" charset="-127"/>
                <a:ea typeface="휴먼모음T" pitchFamily="18" charset="-127"/>
              </a:rPr>
              <a:t>썩덩나무노린재</a:t>
            </a:r>
            <a:r>
              <a:rPr lang="en-US" altLang="ko-KR" sz="1200" b="1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200" b="1" dirty="0" err="1" smtClean="0">
                <a:latin typeface="휴먼모음T" pitchFamily="18" charset="-127"/>
                <a:ea typeface="휴먼모음T" pitchFamily="18" charset="-127"/>
              </a:rPr>
              <a:t>톱다리개미허리노린재</a:t>
            </a:r>
            <a:r>
              <a:rPr lang="ko-KR" altLang="en-US" sz="1200" b="1" dirty="0" smtClean="0">
                <a:latin typeface="휴먼모음T" pitchFamily="18" charset="-127"/>
                <a:ea typeface="휴먼모음T" pitchFamily="18" charset="-127"/>
              </a:rPr>
              <a:t> 포획트랩</a:t>
            </a:r>
            <a:endParaRPr lang="en-US" altLang="ko-KR" sz="1200" b="1" dirty="0" smtClean="0">
              <a:latin typeface="휴먼모음T" pitchFamily="18" charset="-127"/>
              <a:ea typeface="휴먼모음T" pitchFamily="18" charset="-127"/>
            </a:endParaRPr>
          </a:p>
          <a:p>
            <a:endParaRPr lang="en-US" altLang="ko-KR" sz="1000" b="1" dirty="0" smtClean="0"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소개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ko-KR" sz="1100" kern="0" dirty="0" smtClean="0">
                <a:solidFill>
                  <a:srgbClr val="FF0000"/>
                </a:solidFill>
              </a:rPr>
              <a:t>국내</a:t>
            </a:r>
            <a:r>
              <a:rPr lang="ko-KR" altLang="en-US" sz="1100" kern="0" dirty="0" smtClean="0">
                <a:solidFill>
                  <a:srgbClr val="FF0000"/>
                </a:solidFill>
                <a:sym typeface="Wingdings"/>
              </a:rPr>
              <a:t></a:t>
            </a:r>
            <a:r>
              <a:rPr lang="ko-KR" altLang="ko-KR" sz="1100" kern="0" dirty="0" smtClean="0">
                <a:solidFill>
                  <a:srgbClr val="FF0000"/>
                </a:solidFill>
              </a:rPr>
              <a:t>외적으로 </a:t>
            </a:r>
            <a:r>
              <a:rPr lang="ko-KR" altLang="ko-KR" sz="1100" kern="0" dirty="0">
                <a:solidFill>
                  <a:srgbClr val="FF0000"/>
                </a:solidFill>
              </a:rPr>
              <a:t>농작물에 매우 심각한 </a:t>
            </a:r>
            <a:r>
              <a:rPr lang="ko-KR" altLang="ko-KR" sz="1100" kern="0" dirty="0" smtClean="0">
                <a:solidFill>
                  <a:srgbClr val="FF0000"/>
                </a:solidFill>
              </a:rPr>
              <a:t>피해</a:t>
            </a:r>
            <a:r>
              <a:rPr lang="ko-KR" altLang="ko-KR" sz="1100" kern="0" dirty="0" smtClean="0"/>
              <a:t>를 </a:t>
            </a:r>
            <a:r>
              <a:rPr lang="ko-KR" altLang="ko-KR" sz="1100" kern="0" dirty="0"/>
              <a:t>주는 </a:t>
            </a:r>
            <a:r>
              <a:rPr lang="ko-KR" altLang="ko-KR" sz="1100" b="1" kern="0" dirty="0">
                <a:solidFill>
                  <a:schemeClr val="accent6">
                    <a:lumMod val="75000"/>
                  </a:schemeClr>
                </a:solidFill>
              </a:rPr>
              <a:t>갈색날개노린재</a:t>
            </a:r>
            <a:r>
              <a:rPr lang="en-US" altLang="ko-KR" sz="1100" b="1" kern="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ko-KR" sz="1100" b="1" kern="0" dirty="0" smtClean="0">
                <a:solidFill>
                  <a:schemeClr val="accent6">
                    <a:lumMod val="75000"/>
                  </a:schemeClr>
                </a:solidFill>
              </a:rPr>
              <a:t>            </a:t>
            </a:r>
          </a:p>
          <a:p>
            <a:pPr>
              <a:lnSpc>
                <a:spcPct val="150000"/>
              </a:lnSpc>
            </a:pPr>
            <a:r>
              <a:rPr lang="en-US" altLang="ko-KR" sz="1100" b="1" kern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ko-KR" sz="1100" b="1" kern="0" dirty="0" smtClean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r>
              <a:rPr lang="ko-KR" altLang="ko-KR" sz="1100" b="1" kern="0" dirty="0" err="1" smtClean="0">
                <a:solidFill>
                  <a:schemeClr val="accent6">
                    <a:lumMod val="75000"/>
                  </a:schemeClr>
                </a:solidFill>
              </a:rPr>
              <a:t>썩덩나무노린재</a:t>
            </a:r>
            <a:r>
              <a:rPr lang="en-US" altLang="ko-KR" sz="1100" b="1" kern="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ko-KR" altLang="ko-KR" sz="1100" b="1" kern="0" dirty="0" err="1">
                <a:solidFill>
                  <a:schemeClr val="accent6">
                    <a:lumMod val="75000"/>
                  </a:schemeClr>
                </a:solidFill>
              </a:rPr>
              <a:t>톱다리개미허리노린재</a:t>
            </a:r>
            <a:r>
              <a:rPr lang="ko-KR" altLang="ko-KR" sz="1100" kern="0" dirty="0"/>
              <a:t> 등</a:t>
            </a:r>
            <a:r>
              <a:rPr lang="en-US" altLang="ko-KR" sz="1100" kern="0" dirty="0"/>
              <a:t> 3</a:t>
            </a:r>
            <a:r>
              <a:rPr lang="ko-KR" altLang="ko-KR" sz="1100" kern="0" dirty="0"/>
              <a:t>종의 노린재를 하나의 </a:t>
            </a:r>
            <a:endParaRPr lang="en-US" altLang="ko-KR" sz="1100" kern="0" dirty="0" smtClean="0"/>
          </a:p>
          <a:p>
            <a:pPr>
              <a:lnSpc>
                <a:spcPct val="150000"/>
              </a:lnSpc>
            </a:pPr>
            <a:r>
              <a:rPr lang="en-US" altLang="ko-KR" sz="1100" kern="0" dirty="0"/>
              <a:t> </a:t>
            </a:r>
            <a:r>
              <a:rPr lang="en-US" altLang="ko-KR" sz="1100" kern="0" dirty="0" smtClean="0"/>
              <a:t>       </a:t>
            </a:r>
            <a:r>
              <a:rPr lang="ko-KR" altLang="ko-KR" sz="1100" kern="0" dirty="0" err="1" smtClean="0"/>
              <a:t>루어와</a:t>
            </a:r>
            <a:r>
              <a:rPr lang="en-US" altLang="ko-KR" sz="1100" kern="0" dirty="0" smtClean="0"/>
              <a:t> </a:t>
            </a:r>
            <a:r>
              <a:rPr lang="ko-KR" altLang="ko-KR" sz="1100" kern="0" dirty="0" smtClean="0"/>
              <a:t>트랩으로 포획하여 </a:t>
            </a:r>
            <a:r>
              <a:rPr lang="ko-KR" altLang="ko-KR" sz="1100" kern="0" dirty="0"/>
              <a:t>현장의 편리성과 농업 비용절감이 </a:t>
            </a:r>
            <a:r>
              <a:rPr lang="ko-KR" altLang="ko-KR" sz="1100" kern="0" dirty="0" smtClean="0"/>
              <a:t>가능</a:t>
            </a:r>
            <a:endParaRPr lang="en-US" altLang="ko-KR" sz="1100" kern="0" dirty="0" smtClean="0"/>
          </a:p>
          <a:p>
            <a:pPr>
              <a:lnSpc>
                <a:spcPct val="150000"/>
              </a:lnSpc>
            </a:pPr>
            <a:r>
              <a:rPr lang="en-US" altLang="ko-KR" sz="1100" kern="0" dirty="0"/>
              <a:t> </a:t>
            </a:r>
            <a:r>
              <a:rPr lang="en-US" altLang="ko-KR" sz="1100" kern="0" dirty="0" smtClean="0"/>
              <a:t>       </a:t>
            </a:r>
            <a:r>
              <a:rPr lang="ko-KR" altLang="ko-KR" sz="1100" kern="0" dirty="0" smtClean="0"/>
              <a:t>한 </a:t>
            </a:r>
            <a:r>
              <a:rPr lang="ko-KR" altLang="ko-KR" sz="1100" kern="0" dirty="0"/>
              <a:t>제품입니다</a:t>
            </a:r>
            <a:r>
              <a:rPr lang="en-US" altLang="ko-KR" sz="1100" kern="0" dirty="0" smtClean="0"/>
              <a:t>.</a:t>
            </a:r>
          </a:p>
          <a:p>
            <a:endParaRPr lang="ko-KR" altLang="ko-KR" sz="1000" kern="100" dirty="0">
              <a:cs typeface="Times New Roman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특징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en-US" altLang="ko-KR" sz="1100" kern="0" dirty="0"/>
              <a:t>3</a:t>
            </a:r>
            <a:r>
              <a:rPr lang="ko-KR" altLang="ko-KR" sz="1100" kern="0" dirty="0"/>
              <a:t>종의 노린재를 </a:t>
            </a:r>
            <a:r>
              <a:rPr lang="ko-KR" altLang="ko-KR" sz="1100" b="1" kern="0" dirty="0">
                <a:solidFill>
                  <a:srgbClr val="0033CC"/>
                </a:solidFill>
              </a:rPr>
              <a:t>하나의 </a:t>
            </a:r>
            <a:r>
              <a:rPr lang="ko-KR" altLang="ko-KR" sz="1100" b="1" kern="0" dirty="0" err="1">
                <a:solidFill>
                  <a:srgbClr val="0033CC"/>
                </a:solidFill>
              </a:rPr>
              <a:t>페로몬</a:t>
            </a:r>
            <a:r>
              <a:rPr lang="ko-KR" altLang="ko-KR" sz="1100" b="1" kern="0" dirty="0">
                <a:solidFill>
                  <a:srgbClr val="0033CC"/>
                </a:solidFill>
              </a:rPr>
              <a:t> </a:t>
            </a:r>
            <a:r>
              <a:rPr lang="ko-KR" altLang="ko-KR" sz="1100" b="1" kern="0" dirty="0" err="1">
                <a:solidFill>
                  <a:srgbClr val="0033CC"/>
                </a:solidFill>
              </a:rPr>
              <a:t>루어와</a:t>
            </a:r>
            <a:r>
              <a:rPr lang="ko-KR" altLang="ko-KR" sz="1100" b="1" kern="0" dirty="0">
                <a:solidFill>
                  <a:srgbClr val="0033CC"/>
                </a:solidFill>
              </a:rPr>
              <a:t> 트랩으로 유인</a:t>
            </a:r>
            <a:r>
              <a:rPr lang="en-US" altLang="ko-KR" sz="1100" b="1" kern="0" dirty="0">
                <a:solidFill>
                  <a:srgbClr val="0033CC"/>
                </a:solidFill>
                <a:sym typeface="Wingdings"/>
              </a:rPr>
              <a:t></a:t>
            </a:r>
            <a:r>
              <a:rPr lang="ko-KR" altLang="ko-KR" sz="1100" b="1" kern="0" dirty="0" smtClean="0">
                <a:solidFill>
                  <a:srgbClr val="0033CC"/>
                </a:solidFill>
              </a:rPr>
              <a:t>포획</a:t>
            </a:r>
            <a:r>
              <a:rPr lang="ko-KR" altLang="ko-KR" sz="1100" kern="0" dirty="0" smtClean="0"/>
              <a:t>하며</a:t>
            </a:r>
            <a:r>
              <a:rPr lang="en-US" altLang="ko-KR" sz="1100" kern="0" dirty="0" smtClean="0"/>
              <a:t>, </a:t>
            </a:r>
          </a:p>
          <a:p>
            <a:pPr algn="dist">
              <a:lnSpc>
                <a:spcPct val="150000"/>
              </a:lnSpc>
            </a:pPr>
            <a:r>
              <a:rPr lang="en-US" altLang="ko-KR" sz="1100" kern="0" dirty="0"/>
              <a:t> </a:t>
            </a:r>
            <a:r>
              <a:rPr lang="en-US" altLang="ko-KR" sz="1100" kern="0" dirty="0" smtClean="0"/>
              <a:t>       </a:t>
            </a:r>
            <a:r>
              <a:rPr lang="ko-KR" altLang="ko-KR" sz="1100" kern="0" dirty="0" smtClean="0"/>
              <a:t>상</a:t>
            </a:r>
            <a:r>
              <a:rPr lang="en-US" altLang="ko-KR" sz="1100" kern="0" dirty="0">
                <a:sym typeface="Wingdings"/>
              </a:rPr>
              <a:t></a:t>
            </a:r>
            <a:r>
              <a:rPr lang="ko-KR" altLang="ko-KR" sz="1100" kern="0" dirty="0"/>
              <a:t>하 포획 </a:t>
            </a:r>
            <a:r>
              <a:rPr lang="ko-KR" altLang="ko-KR" sz="1100" kern="0" dirty="0" smtClean="0"/>
              <a:t>방법으로 </a:t>
            </a:r>
            <a:r>
              <a:rPr lang="ko-KR" altLang="ko-KR" sz="1100" kern="0" dirty="0"/>
              <a:t>노린재의 상향보행이동 습성과 하향보행 및 </a:t>
            </a:r>
            <a:r>
              <a:rPr lang="en-US" altLang="ko-KR" sz="1100" kern="0" dirty="0" smtClean="0"/>
              <a:t>        </a:t>
            </a:r>
          </a:p>
          <a:p>
            <a:pPr>
              <a:lnSpc>
                <a:spcPct val="150000"/>
              </a:lnSpc>
            </a:pPr>
            <a:r>
              <a:rPr lang="en-US" altLang="ko-KR" sz="1100" kern="0" dirty="0"/>
              <a:t> </a:t>
            </a:r>
            <a:r>
              <a:rPr lang="en-US" altLang="ko-KR" sz="1100" kern="0" dirty="0" smtClean="0"/>
              <a:t>       </a:t>
            </a:r>
            <a:r>
              <a:rPr lang="ko-KR" altLang="ko-KR" sz="1100" kern="0" dirty="0" smtClean="0"/>
              <a:t>떨어지는 노린재까지 대비하여</a:t>
            </a:r>
            <a:r>
              <a:rPr lang="en-US" altLang="ko-KR" sz="1100" kern="0" dirty="0" smtClean="0"/>
              <a:t> </a:t>
            </a:r>
            <a:r>
              <a:rPr lang="ko-KR" altLang="ko-KR" sz="1100" b="1" kern="0" dirty="0" smtClean="0">
                <a:solidFill>
                  <a:srgbClr val="FF0000"/>
                </a:solidFill>
              </a:rPr>
              <a:t>노린재를 </a:t>
            </a:r>
            <a:r>
              <a:rPr lang="ko-KR" altLang="ko-KR" sz="1100" b="1" kern="0" dirty="0">
                <a:solidFill>
                  <a:srgbClr val="FF0000"/>
                </a:solidFill>
              </a:rPr>
              <a:t>빈틈없이 </a:t>
            </a:r>
            <a:r>
              <a:rPr lang="ko-KR" altLang="ko-KR" sz="1100" b="1" kern="0" dirty="0" smtClean="0">
                <a:solidFill>
                  <a:srgbClr val="FF0000"/>
                </a:solidFill>
              </a:rPr>
              <a:t>포획</a:t>
            </a:r>
            <a:r>
              <a:rPr lang="ko-KR" altLang="ko-KR" sz="1100" kern="0" dirty="0" smtClean="0"/>
              <a:t>합니다</a:t>
            </a:r>
            <a:r>
              <a:rPr lang="en-US" altLang="ko-KR" sz="1100" kern="0" dirty="0" smtClean="0"/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100" kern="0" dirty="0"/>
              <a:t> </a:t>
            </a:r>
            <a:r>
              <a:rPr lang="en-US" altLang="ko-KR" sz="1100" kern="0" dirty="0" smtClean="0"/>
              <a:t>       </a:t>
            </a:r>
            <a:r>
              <a:rPr lang="ko-KR" altLang="en-US" sz="1100" kern="0" dirty="0" smtClean="0"/>
              <a:t>농작물 피해를 최소화합니다</a:t>
            </a:r>
            <a:r>
              <a:rPr lang="en-US" altLang="ko-KR" sz="1100" kern="0" dirty="0" smtClean="0"/>
              <a:t>.</a:t>
            </a:r>
          </a:p>
          <a:p>
            <a:endParaRPr lang="en-US" altLang="ko-KR" sz="1000" kern="0" dirty="0" smtClean="0"/>
          </a:p>
          <a:p>
            <a:pPr>
              <a:lnSpc>
                <a:spcPct val="150000"/>
              </a:lnSpc>
            </a:pPr>
            <a:r>
              <a:rPr lang="ko-KR" altLang="en-US" sz="1200" kern="100" dirty="0" smtClean="0">
                <a:latin typeface="휴먼모음T" pitchFamily="18" charset="-127"/>
                <a:ea typeface="휴먼모음T" pitchFamily="18" charset="-127"/>
                <a:cs typeface="Times New Roman"/>
              </a:rPr>
              <a:t>가격</a:t>
            </a:r>
            <a:r>
              <a:rPr lang="en-US" altLang="ko-KR" sz="1200" kern="100" dirty="0" smtClean="0">
                <a:latin typeface="휴먼모음T" pitchFamily="18" charset="-127"/>
                <a:ea typeface="휴먼모음T" pitchFamily="18" charset="-127"/>
                <a:cs typeface="Times New Roman"/>
              </a:rPr>
              <a:t>:</a:t>
            </a:r>
            <a:r>
              <a:rPr lang="en-US" altLang="ko-KR" sz="1200" kern="100" dirty="0" smtClean="0">
                <a:cs typeface="Times New Roman"/>
              </a:rPr>
              <a:t> </a:t>
            </a:r>
            <a:r>
              <a:rPr lang="ko-KR" altLang="ko-KR" sz="1200" kern="0" dirty="0" smtClean="0"/>
              <a:t>판매가</a:t>
            </a:r>
            <a:r>
              <a:rPr lang="en-US" altLang="ko-KR" sz="1200" kern="0" dirty="0" smtClean="0"/>
              <a:t> </a:t>
            </a:r>
            <a:r>
              <a:rPr lang="en-US" altLang="ko-KR" sz="1200" kern="0" dirty="0" smtClean="0"/>
              <a:t>35,000</a:t>
            </a:r>
            <a:r>
              <a:rPr lang="en-US" altLang="ko-KR" sz="1200" kern="0" dirty="0"/>
              <a:t>(</a:t>
            </a:r>
            <a:r>
              <a:rPr lang="ko-KR" altLang="ko-KR" sz="1200" kern="0" dirty="0"/>
              <a:t>트랩</a:t>
            </a:r>
            <a:r>
              <a:rPr lang="en-US" altLang="ko-KR" sz="1200" kern="0" dirty="0"/>
              <a:t>, </a:t>
            </a:r>
            <a:r>
              <a:rPr lang="ko-KR" altLang="ko-KR" sz="1200" kern="0" dirty="0" err="1"/>
              <a:t>루어</a:t>
            </a:r>
            <a:r>
              <a:rPr lang="en-US" altLang="ko-KR" sz="1200" kern="0" dirty="0"/>
              <a:t>1ea, vat</a:t>
            </a:r>
            <a:r>
              <a:rPr lang="ko-KR" altLang="ko-KR" sz="1200" kern="0" dirty="0"/>
              <a:t>포함</a:t>
            </a:r>
            <a:r>
              <a:rPr lang="en-US" altLang="ko-KR" sz="1200" kern="0" dirty="0"/>
              <a:t>) </a:t>
            </a:r>
            <a:endParaRPr lang="en-US" altLang="ko-KR" sz="1200" kern="0" dirty="0" smtClean="0"/>
          </a:p>
          <a:p>
            <a:endParaRPr lang="ko-KR" altLang="ko-KR" sz="1000" kern="100" dirty="0" smtClean="0">
              <a:cs typeface="Times New Roman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관련기술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100" dirty="0" smtClean="0">
                <a:latin typeface="+mn-ea"/>
              </a:rPr>
              <a:t>특허</a:t>
            </a:r>
            <a:r>
              <a:rPr lang="en-US" altLang="ko-KR" sz="1100" kern="0" dirty="0" smtClean="0">
                <a:latin typeface="+mn-ea"/>
              </a:rPr>
              <a:t> </a:t>
            </a:r>
            <a:r>
              <a:rPr lang="ko-KR" altLang="en-US" sz="1100" kern="0" dirty="0" smtClean="0">
                <a:latin typeface="+mn-ea"/>
              </a:rPr>
              <a:t>제</a:t>
            </a:r>
            <a:r>
              <a:rPr lang="en-US" altLang="ko-KR" sz="1100" kern="0" dirty="0" smtClean="0">
                <a:latin typeface="+mn-ea"/>
              </a:rPr>
              <a:t>10-1681449</a:t>
            </a:r>
            <a:r>
              <a:rPr lang="ko-KR" altLang="en-US" sz="1100" kern="0" dirty="0" smtClean="0">
                <a:latin typeface="+mn-ea"/>
              </a:rPr>
              <a:t>호  </a:t>
            </a:r>
            <a:r>
              <a:rPr lang="en-US" altLang="ko-KR" sz="1100" kern="0" dirty="0" smtClean="0">
                <a:latin typeface="+mn-ea"/>
              </a:rPr>
              <a:t>/  </a:t>
            </a:r>
            <a:r>
              <a:rPr lang="ko-KR" altLang="en-US" sz="1100" kern="0" dirty="0" smtClean="0">
                <a:latin typeface="+mn-ea"/>
              </a:rPr>
              <a:t>특허</a:t>
            </a:r>
            <a:r>
              <a:rPr lang="en-US" altLang="ko-KR" sz="1050" kern="0" dirty="0" smtClean="0">
                <a:latin typeface="+mn-ea"/>
              </a:rPr>
              <a:t> </a:t>
            </a:r>
            <a:r>
              <a:rPr lang="ko-KR" altLang="en-US" sz="1050" kern="0" dirty="0">
                <a:latin typeface="+mn-ea"/>
              </a:rPr>
              <a:t>제</a:t>
            </a:r>
            <a:r>
              <a:rPr lang="en-US" altLang="ko-KR" sz="1100" kern="0" dirty="0" smtClean="0">
                <a:latin typeface="+mn-ea"/>
              </a:rPr>
              <a:t>10-1786830</a:t>
            </a:r>
            <a:endParaRPr lang="ko-KR" altLang="ko-KR" sz="1100" kern="100" dirty="0" smtClean="0">
              <a:latin typeface="+mn-ea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1100" kern="0" dirty="0" smtClean="0">
                <a:latin typeface="+mn-ea"/>
              </a:rPr>
              <a:t>     </a:t>
            </a:r>
            <a:r>
              <a:rPr lang="en-US" altLang="ko-KR" sz="1050" kern="0" dirty="0" smtClean="0">
                <a:latin typeface="+mn-ea"/>
              </a:rPr>
              <a:t>        </a:t>
            </a:r>
            <a:r>
              <a:rPr lang="ko-KR" altLang="ko-KR" sz="1100" kern="0" dirty="0" smtClean="0">
                <a:latin typeface="+mn-ea"/>
              </a:rPr>
              <a:t>디자인등록</a:t>
            </a:r>
            <a:r>
              <a:rPr lang="en-US" altLang="ko-KR" sz="1100" kern="0" dirty="0" smtClean="0">
                <a:latin typeface="+mn-ea"/>
              </a:rPr>
              <a:t> </a:t>
            </a:r>
            <a:r>
              <a:rPr lang="ko-KR" altLang="ko-KR" sz="1100" kern="0" dirty="0" smtClean="0">
                <a:latin typeface="+mn-ea"/>
              </a:rPr>
              <a:t>제</a:t>
            </a:r>
            <a:r>
              <a:rPr lang="en-US" altLang="ko-KR" sz="1100" kern="0" dirty="0" smtClean="0">
                <a:latin typeface="+mn-ea"/>
              </a:rPr>
              <a:t>30-0848015</a:t>
            </a:r>
            <a:endParaRPr lang="ko-KR" altLang="en-US" sz="1100" dirty="0">
              <a:latin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47664" y="4664169"/>
            <a:ext cx="2303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latin typeface="휴먼모음T" pitchFamily="18" charset="-127"/>
                <a:ea typeface="휴먼모음T" pitchFamily="18" charset="-127"/>
              </a:rPr>
              <a:t>상</a:t>
            </a:r>
            <a:r>
              <a:rPr lang="ko-KR" altLang="en-US" sz="1200" b="1" dirty="0" smtClean="0">
                <a:latin typeface="휴먼모음T" pitchFamily="18" charset="-127"/>
                <a:ea typeface="휴먼모음T" pitchFamily="18" charset="-127"/>
                <a:sym typeface="Wingdings"/>
              </a:rPr>
              <a:t>하 </a:t>
            </a:r>
            <a:r>
              <a:rPr lang="ko-KR" altLang="en-US" sz="1200" b="1" dirty="0" err="1" smtClean="0">
                <a:latin typeface="휴먼모음T" pitchFamily="18" charset="-127"/>
                <a:ea typeface="휴먼모음T" pitchFamily="18" charset="-127"/>
                <a:sym typeface="Wingdings"/>
              </a:rPr>
              <a:t>포획통에</a:t>
            </a:r>
            <a:r>
              <a:rPr lang="ko-KR" altLang="en-US" sz="1200" b="1" dirty="0" smtClean="0">
                <a:latin typeface="휴먼모음T" pitchFamily="18" charset="-127"/>
                <a:ea typeface="휴먼모음T" pitchFamily="18" charset="-127"/>
                <a:sym typeface="Wingdings"/>
              </a:rPr>
              <a:t> 포획된 </a:t>
            </a:r>
            <a:r>
              <a:rPr lang="en-US" altLang="ko-KR" sz="1200" b="1" dirty="0" smtClean="0">
                <a:latin typeface="휴먼모음T" pitchFamily="18" charset="-127"/>
                <a:ea typeface="휴먼모음T" pitchFamily="18" charset="-127"/>
                <a:sym typeface="Wingdings"/>
              </a:rPr>
              <a:t>3</a:t>
            </a:r>
            <a:r>
              <a:rPr lang="ko-KR" altLang="en-US" sz="1200" b="1" dirty="0" smtClean="0">
                <a:latin typeface="휴먼모음T" pitchFamily="18" charset="-127"/>
                <a:ea typeface="휴먼모음T" pitchFamily="18" charset="-127"/>
                <a:sym typeface="Wingdings"/>
              </a:rPr>
              <a:t>종 노린재</a:t>
            </a:r>
            <a:endParaRPr lang="ko-KR" altLang="en-US" sz="1200" b="1" dirty="0"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2370519" y="6318795"/>
            <a:ext cx="593328" cy="320967"/>
            <a:chOff x="2370519" y="6318795"/>
            <a:chExt cx="593328" cy="320967"/>
          </a:xfrm>
        </p:grpSpPr>
        <p:sp>
          <p:nvSpPr>
            <p:cNvPr id="31" name="Arc 13"/>
            <p:cNvSpPr>
              <a:spLocks/>
            </p:cNvSpPr>
            <p:nvPr/>
          </p:nvSpPr>
          <p:spPr bwMode="auto">
            <a:xfrm rot="20756412">
              <a:off x="2782800" y="6318795"/>
              <a:ext cx="181047" cy="265861"/>
            </a:xfrm>
            <a:custGeom>
              <a:avLst/>
              <a:gdLst>
                <a:gd name="G0" fmla="+- 21277 0 0"/>
                <a:gd name="G1" fmla="+- 0 0 0"/>
                <a:gd name="G2" fmla="+- 21600 0 0"/>
                <a:gd name="T0" fmla="*/ 21627 w 21627"/>
                <a:gd name="T1" fmla="*/ 21597 h 21600"/>
                <a:gd name="T2" fmla="*/ 0 w 21627"/>
                <a:gd name="T3" fmla="*/ 3721 h 21600"/>
                <a:gd name="T4" fmla="*/ 21277 w 21627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27" h="21600" fill="none" extrusionOk="0">
                  <a:moveTo>
                    <a:pt x="21627" y="21597"/>
                  </a:moveTo>
                  <a:cubicBezTo>
                    <a:pt x="21510" y="21599"/>
                    <a:pt x="21393" y="21599"/>
                    <a:pt x="21277" y="21600"/>
                  </a:cubicBezTo>
                  <a:cubicBezTo>
                    <a:pt x="10783" y="21600"/>
                    <a:pt x="1807" y="14057"/>
                    <a:pt x="-1" y="3721"/>
                  </a:cubicBezTo>
                </a:path>
                <a:path w="21627" h="21600" stroke="0" extrusionOk="0">
                  <a:moveTo>
                    <a:pt x="21627" y="21597"/>
                  </a:moveTo>
                  <a:cubicBezTo>
                    <a:pt x="21510" y="21599"/>
                    <a:pt x="21393" y="21599"/>
                    <a:pt x="21277" y="21600"/>
                  </a:cubicBezTo>
                  <a:cubicBezTo>
                    <a:pt x="10783" y="21600"/>
                    <a:pt x="1807" y="14057"/>
                    <a:pt x="-1" y="3721"/>
                  </a:cubicBezTo>
                  <a:lnTo>
                    <a:pt x="21277" y="0"/>
                  </a:lnTo>
                  <a:close/>
                </a:path>
              </a:pathLst>
            </a:custGeom>
            <a:noFill/>
            <a:ln w="12700" cap="rnd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3" name="Arc 21"/>
            <p:cNvSpPr>
              <a:spLocks/>
            </p:cNvSpPr>
            <p:nvPr/>
          </p:nvSpPr>
          <p:spPr bwMode="auto">
            <a:xfrm rot="18323496">
              <a:off x="2431968" y="6292563"/>
              <a:ext cx="285750" cy="408647"/>
            </a:xfrm>
            <a:custGeom>
              <a:avLst/>
              <a:gdLst>
                <a:gd name="G0" fmla="+- 21600 0 0"/>
                <a:gd name="G1" fmla="+- 111 0 0"/>
                <a:gd name="G2" fmla="+- 21600 0 0"/>
                <a:gd name="T0" fmla="*/ 21489 w 21600"/>
                <a:gd name="T1" fmla="*/ 21711 h 21711"/>
                <a:gd name="T2" fmla="*/ 0 w 21600"/>
                <a:gd name="T3" fmla="*/ 0 h 21711"/>
                <a:gd name="T4" fmla="*/ 21600 w 21600"/>
                <a:gd name="T5" fmla="*/ 111 h 21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711" fill="none" extrusionOk="0">
                  <a:moveTo>
                    <a:pt x="21489" y="21710"/>
                  </a:moveTo>
                  <a:cubicBezTo>
                    <a:pt x="9603" y="21649"/>
                    <a:pt x="0" y="11997"/>
                    <a:pt x="0" y="111"/>
                  </a:cubicBezTo>
                  <a:cubicBezTo>
                    <a:pt x="-1" y="74"/>
                    <a:pt x="0" y="37"/>
                    <a:pt x="0" y="0"/>
                  </a:cubicBezTo>
                </a:path>
                <a:path w="21600" h="21711" stroke="0" extrusionOk="0">
                  <a:moveTo>
                    <a:pt x="21489" y="21710"/>
                  </a:moveTo>
                  <a:cubicBezTo>
                    <a:pt x="9603" y="21649"/>
                    <a:pt x="0" y="11997"/>
                    <a:pt x="0" y="111"/>
                  </a:cubicBezTo>
                  <a:cubicBezTo>
                    <a:pt x="-1" y="74"/>
                    <a:pt x="0" y="37"/>
                    <a:pt x="0" y="0"/>
                  </a:cubicBezTo>
                  <a:lnTo>
                    <a:pt x="21600" y="111"/>
                  </a:lnTo>
                  <a:close/>
                </a:path>
              </a:pathLst>
            </a:custGeom>
            <a:noFill/>
            <a:ln w="12700" cap="rnd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34" name="그룹 33"/>
          <p:cNvGrpSpPr/>
          <p:nvPr/>
        </p:nvGrpSpPr>
        <p:grpSpPr>
          <a:xfrm flipV="1">
            <a:off x="2267744" y="4902095"/>
            <a:ext cx="593328" cy="327105"/>
            <a:chOff x="2370519" y="6318795"/>
            <a:chExt cx="593328" cy="320967"/>
          </a:xfrm>
        </p:grpSpPr>
        <p:sp>
          <p:nvSpPr>
            <p:cNvPr id="35" name="Arc 13"/>
            <p:cNvSpPr>
              <a:spLocks/>
            </p:cNvSpPr>
            <p:nvPr/>
          </p:nvSpPr>
          <p:spPr bwMode="auto">
            <a:xfrm rot="20756412">
              <a:off x="2782800" y="6318795"/>
              <a:ext cx="181047" cy="265861"/>
            </a:xfrm>
            <a:custGeom>
              <a:avLst/>
              <a:gdLst>
                <a:gd name="G0" fmla="+- 21277 0 0"/>
                <a:gd name="G1" fmla="+- 0 0 0"/>
                <a:gd name="G2" fmla="+- 21600 0 0"/>
                <a:gd name="T0" fmla="*/ 21627 w 21627"/>
                <a:gd name="T1" fmla="*/ 21597 h 21600"/>
                <a:gd name="T2" fmla="*/ 0 w 21627"/>
                <a:gd name="T3" fmla="*/ 3721 h 21600"/>
                <a:gd name="T4" fmla="*/ 21277 w 21627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27" h="21600" fill="none" extrusionOk="0">
                  <a:moveTo>
                    <a:pt x="21627" y="21597"/>
                  </a:moveTo>
                  <a:cubicBezTo>
                    <a:pt x="21510" y="21599"/>
                    <a:pt x="21393" y="21599"/>
                    <a:pt x="21277" y="21600"/>
                  </a:cubicBezTo>
                  <a:cubicBezTo>
                    <a:pt x="10783" y="21600"/>
                    <a:pt x="1807" y="14057"/>
                    <a:pt x="-1" y="3721"/>
                  </a:cubicBezTo>
                </a:path>
                <a:path w="21627" h="21600" stroke="0" extrusionOk="0">
                  <a:moveTo>
                    <a:pt x="21627" y="21597"/>
                  </a:moveTo>
                  <a:cubicBezTo>
                    <a:pt x="21510" y="21599"/>
                    <a:pt x="21393" y="21599"/>
                    <a:pt x="21277" y="21600"/>
                  </a:cubicBezTo>
                  <a:cubicBezTo>
                    <a:pt x="10783" y="21600"/>
                    <a:pt x="1807" y="14057"/>
                    <a:pt x="-1" y="3721"/>
                  </a:cubicBezTo>
                  <a:lnTo>
                    <a:pt x="21277" y="0"/>
                  </a:lnTo>
                  <a:close/>
                </a:path>
              </a:pathLst>
            </a:custGeom>
            <a:noFill/>
            <a:ln w="12700" cap="rnd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6" name="Arc 21"/>
            <p:cNvSpPr>
              <a:spLocks/>
            </p:cNvSpPr>
            <p:nvPr/>
          </p:nvSpPr>
          <p:spPr bwMode="auto">
            <a:xfrm rot="18323496">
              <a:off x="2431968" y="6292563"/>
              <a:ext cx="285750" cy="408647"/>
            </a:xfrm>
            <a:custGeom>
              <a:avLst/>
              <a:gdLst>
                <a:gd name="G0" fmla="+- 21600 0 0"/>
                <a:gd name="G1" fmla="+- 111 0 0"/>
                <a:gd name="G2" fmla="+- 21600 0 0"/>
                <a:gd name="T0" fmla="*/ 21489 w 21600"/>
                <a:gd name="T1" fmla="*/ 21711 h 21711"/>
                <a:gd name="T2" fmla="*/ 0 w 21600"/>
                <a:gd name="T3" fmla="*/ 0 h 21711"/>
                <a:gd name="T4" fmla="*/ 21600 w 21600"/>
                <a:gd name="T5" fmla="*/ 111 h 21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711" fill="none" extrusionOk="0">
                  <a:moveTo>
                    <a:pt x="21489" y="21710"/>
                  </a:moveTo>
                  <a:cubicBezTo>
                    <a:pt x="9603" y="21649"/>
                    <a:pt x="0" y="11997"/>
                    <a:pt x="0" y="111"/>
                  </a:cubicBezTo>
                  <a:cubicBezTo>
                    <a:pt x="-1" y="74"/>
                    <a:pt x="0" y="37"/>
                    <a:pt x="0" y="0"/>
                  </a:cubicBezTo>
                </a:path>
                <a:path w="21600" h="21711" stroke="0" extrusionOk="0">
                  <a:moveTo>
                    <a:pt x="21489" y="21710"/>
                  </a:moveTo>
                  <a:cubicBezTo>
                    <a:pt x="9603" y="21649"/>
                    <a:pt x="0" y="11997"/>
                    <a:pt x="0" y="111"/>
                  </a:cubicBezTo>
                  <a:cubicBezTo>
                    <a:pt x="-1" y="74"/>
                    <a:pt x="0" y="37"/>
                    <a:pt x="0" y="0"/>
                  </a:cubicBezTo>
                  <a:lnTo>
                    <a:pt x="21600" y="111"/>
                  </a:lnTo>
                  <a:close/>
                </a:path>
              </a:pathLst>
            </a:custGeom>
            <a:noFill/>
            <a:ln w="12700" cap="rnd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0" name="그룹 76"/>
          <p:cNvGrpSpPr>
            <a:grpSpLocks/>
          </p:cNvGrpSpPr>
          <p:nvPr/>
        </p:nvGrpSpPr>
        <p:grpSpPr bwMode="auto">
          <a:xfrm>
            <a:off x="5721401" y="12423"/>
            <a:ext cx="3387103" cy="421246"/>
            <a:chOff x="294878" y="250190"/>
            <a:chExt cx="6623944" cy="421365"/>
          </a:xfrm>
        </p:grpSpPr>
        <p:sp>
          <p:nvSpPr>
            <p:cNvPr id="41" name="Text Box 5"/>
            <p:cNvSpPr txBox="1">
              <a:spLocks noChangeArrowheads="1"/>
            </p:cNvSpPr>
            <p:nvPr/>
          </p:nvSpPr>
          <p:spPr bwMode="auto">
            <a:xfrm>
              <a:off x="294878" y="250190"/>
              <a:ext cx="6600224" cy="230897"/>
            </a:xfrm>
            <a:prstGeom prst="rect">
              <a:avLst/>
            </a:prstGeom>
            <a:noFill/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spc="-100" dirty="0" smtClean="0">
                  <a:ln>
                    <a:prstDash val="solid"/>
                  </a:ln>
                  <a:latin typeface="Tahoma" pitchFamily="34" charset="0"/>
                  <a:ea typeface="Yoon 윤고딕 550_TT" pitchFamily="18" charset="-127"/>
                  <a:cs typeface="Tahoma" pitchFamily="34" charset="0"/>
                </a:rPr>
                <a:t>Beyond  to  World  Class</a:t>
              </a:r>
              <a:endParaRPr kumimoji="0" lang="en-US" altLang="ko-KR" sz="900" b="1" spc="-100" dirty="0">
                <a:ln>
                  <a:prstDash val="solid"/>
                </a:ln>
                <a:latin typeface="Tahoma" pitchFamily="34" charset="0"/>
                <a:ea typeface="Yoon 윤고딕 550_TT" pitchFamily="18" charset="-127"/>
                <a:cs typeface="Tahoma" pitchFamily="34" charset="0"/>
              </a:endParaRPr>
            </a:p>
          </p:txBody>
        </p:sp>
        <p:sp>
          <p:nvSpPr>
            <p:cNvPr id="42" name="Text Box 5"/>
            <p:cNvSpPr txBox="1">
              <a:spLocks noChangeArrowheads="1"/>
            </p:cNvSpPr>
            <p:nvPr/>
          </p:nvSpPr>
          <p:spPr bwMode="auto">
            <a:xfrm>
              <a:off x="717243" y="409871"/>
              <a:ext cx="6201579" cy="261684"/>
            </a:xfrm>
            <a:prstGeom prst="rect">
              <a:avLst/>
            </a:prstGeom>
            <a:noFill/>
            <a:effectLst>
              <a:outerShdw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ll</a:t>
              </a:r>
              <a:r>
                <a:rPr kumimoji="0" lang="en-US" altLang="ko-KR" sz="11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 </a:t>
              </a:r>
              <a:r>
                <a:rPr kumimoji="0" lang="en-US" altLang="ko-KR" sz="11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p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est </a:t>
              </a:r>
              <a:r>
                <a:rPr kumimoji="0" lang="en-US" altLang="ko-KR" sz="11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efense and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gricultural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evelopment </a:t>
              </a:r>
              <a:endParaRPr kumimoji="0" lang="ko-KR" altLang="en-US" sz="1100" dirty="0">
                <a:solidFill>
                  <a:schemeClr val="accent3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39552" y="415330"/>
            <a:ext cx="563807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ko-KR" altLang="en-US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에이디 제품</a:t>
            </a:r>
            <a:r>
              <a:rPr lang="en-US" altLang="ko-KR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소개</a:t>
            </a:r>
            <a:endParaRPr lang="en-US" altLang="ko-KR" sz="2000" b="1" dirty="0" smtClean="0">
              <a:solidFill>
                <a:srgbClr val="2D3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1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Introduction Product of AD Corporation</a:t>
            </a:r>
            <a:endParaRPr lang="ko-KR" altLang="en-US" sz="1100" b="1" dirty="0" smtClean="0">
              <a:solidFill>
                <a:schemeClr val="tx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ahoma" pitchFamily="34" charset="0"/>
              <a:ea typeface="HY헤드라인M" panose="02030600000101010101" pitchFamily="18" charset="-127"/>
              <a:cs typeface="Tahoma" pitchFamily="34" charset="0"/>
            </a:endParaRPr>
          </a:p>
        </p:txBody>
      </p:sp>
      <p:sp>
        <p:nvSpPr>
          <p:cNvPr id="44" name="바닥글 개체 틀 1"/>
          <p:cNvSpPr txBox="1">
            <a:spLocks/>
          </p:cNvSpPr>
          <p:nvPr/>
        </p:nvSpPr>
        <p:spPr>
          <a:xfrm>
            <a:off x="2483768" y="6549135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tx1"/>
                </a:solidFill>
              </a:rPr>
              <a:t>Copyright©. AD Corporation. All Rights Reserved.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2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435239" y="1227296"/>
            <a:ext cx="5542636" cy="4832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품명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순심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종 </a:t>
            </a:r>
            <a:r>
              <a:rPr lang="ko-KR" altLang="en-US" sz="1200" dirty="0" err="1" smtClean="0">
                <a:latin typeface="휴먼모음T" pitchFamily="18" charset="-127"/>
                <a:ea typeface="휴먼모음T" pitchFamily="18" charset="-127"/>
              </a:rPr>
              <a:t>교미교란제</a:t>
            </a:r>
            <a:r>
              <a:rPr lang="en-US" altLang="ko-KR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(MD101)</a:t>
            </a:r>
          </a:p>
          <a:p>
            <a:endParaRPr lang="en-US" altLang="ko-KR" sz="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용도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200" b="1" dirty="0" err="1" smtClean="0">
                <a:latin typeface="휴먼모음T" pitchFamily="18" charset="-127"/>
                <a:ea typeface="휴먼모음T" pitchFamily="18" charset="-127"/>
              </a:rPr>
              <a:t>나방류</a:t>
            </a:r>
            <a:r>
              <a:rPr lang="ko-KR" altLang="en-US" sz="1200" b="1" dirty="0" smtClean="0">
                <a:latin typeface="휴먼모음T" pitchFamily="18" charset="-127"/>
                <a:ea typeface="휴먼모음T" pitchFamily="18" charset="-127"/>
              </a:rPr>
              <a:t> 교미교란</a:t>
            </a:r>
            <a:endParaRPr lang="en-US" altLang="ko-KR" sz="1200" b="1" dirty="0" smtClean="0">
              <a:latin typeface="휴먼모음T" pitchFamily="18" charset="-127"/>
              <a:ea typeface="휴먼모음T" pitchFamily="18" charset="-127"/>
            </a:endParaRPr>
          </a:p>
          <a:p>
            <a:endParaRPr lang="en-US" altLang="ko-KR" sz="800" b="1" dirty="0" smtClean="0">
              <a:latin typeface="휴먼모음T" pitchFamily="18" charset="-127"/>
              <a:ea typeface="휴먼모음T" pitchFamily="18" charset="-127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소개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ko-KR" sz="1000" kern="0" dirty="0" err="1" smtClean="0"/>
              <a:t>성페로몬을</a:t>
            </a:r>
            <a:r>
              <a:rPr lang="ko-KR" altLang="ko-KR" sz="1000" kern="0" dirty="0" smtClean="0"/>
              <a:t> </a:t>
            </a:r>
            <a:r>
              <a:rPr lang="ko-KR" altLang="ko-KR" sz="1000" kern="0" dirty="0"/>
              <a:t>이용한 제품은 해충의 행동패턴 모니터링과 친환경 방제의 목적으로 </a:t>
            </a:r>
            <a:r>
              <a:rPr lang="ko-KR" altLang="ko-KR" sz="1000" kern="0" dirty="0" err="1" smtClean="0"/>
              <a:t>오랫동</a:t>
            </a:r>
            <a:r>
              <a:rPr lang="en-US" altLang="ko-KR" sz="1000" kern="0" dirty="0" smtClean="0"/>
              <a:t>         </a:t>
            </a:r>
          </a:p>
          <a:p>
            <a:pPr algn="dist">
              <a:lnSpc>
                <a:spcPct val="150000"/>
              </a:lnSpc>
            </a:pPr>
            <a:r>
              <a:rPr lang="en-US" altLang="ko-KR" sz="1000" kern="0" dirty="0"/>
              <a:t> </a:t>
            </a:r>
            <a:r>
              <a:rPr lang="en-US" altLang="ko-KR" sz="1000" kern="0" dirty="0" smtClean="0"/>
              <a:t>       </a:t>
            </a:r>
            <a:r>
              <a:rPr lang="ko-KR" altLang="ko-KR" sz="1000" kern="0" dirty="0" smtClean="0"/>
              <a:t>안 </a:t>
            </a:r>
            <a:r>
              <a:rPr lang="ko-KR" altLang="ko-KR" sz="1000" kern="0" dirty="0"/>
              <a:t>성공적으로 사용되어 왔으며</a:t>
            </a:r>
            <a:r>
              <a:rPr lang="en-US" altLang="ko-KR" sz="1000" kern="0" dirty="0"/>
              <a:t>, </a:t>
            </a:r>
            <a:r>
              <a:rPr lang="ko-KR" altLang="ko-KR" sz="1000" b="1" kern="0" dirty="0">
                <a:solidFill>
                  <a:srgbClr val="0033CC"/>
                </a:solidFill>
              </a:rPr>
              <a:t>해충종합관리프로그램</a:t>
            </a:r>
            <a:r>
              <a:rPr lang="en-US" altLang="ko-KR" sz="1000" b="1" kern="0" dirty="0">
                <a:solidFill>
                  <a:srgbClr val="0033CC"/>
                </a:solidFill>
              </a:rPr>
              <a:t>(IPM)</a:t>
            </a:r>
            <a:r>
              <a:rPr lang="ko-KR" altLang="ko-KR" sz="1000" b="1" kern="0" dirty="0">
                <a:solidFill>
                  <a:srgbClr val="0033CC"/>
                </a:solidFill>
              </a:rPr>
              <a:t>에 있어 매우 중요한 </a:t>
            </a:r>
            <a:r>
              <a:rPr lang="ko-KR" altLang="ko-KR" sz="1000" b="1" kern="0" dirty="0" smtClean="0">
                <a:solidFill>
                  <a:srgbClr val="0033CC"/>
                </a:solidFill>
              </a:rPr>
              <a:t>기</a:t>
            </a:r>
            <a:r>
              <a:rPr lang="ko-KR" altLang="en-US" sz="1000" b="1" kern="0" dirty="0" smtClean="0">
                <a:solidFill>
                  <a:srgbClr val="0033CC"/>
                </a:solidFill>
              </a:rPr>
              <a:t>술       </a:t>
            </a:r>
            <a:endParaRPr lang="en-US" altLang="ko-KR" sz="1000" b="1" kern="0" dirty="0" smtClean="0">
              <a:solidFill>
                <a:srgbClr val="0033CC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000" b="1" kern="0" dirty="0">
                <a:solidFill>
                  <a:srgbClr val="0033CC"/>
                </a:solidFill>
              </a:rPr>
              <a:t> </a:t>
            </a:r>
            <a:r>
              <a:rPr lang="en-US" altLang="ko-KR" sz="1000" b="1" kern="0" dirty="0" smtClean="0">
                <a:solidFill>
                  <a:srgbClr val="0033CC"/>
                </a:solidFill>
              </a:rPr>
              <a:t>       </a:t>
            </a:r>
            <a:r>
              <a:rPr lang="ko-KR" altLang="ko-KR" sz="1000" kern="0" dirty="0" smtClean="0"/>
              <a:t>입니다</a:t>
            </a:r>
            <a:r>
              <a:rPr lang="en-US" altLang="ko-KR" sz="1000" kern="0" dirty="0"/>
              <a:t>. </a:t>
            </a:r>
            <a:r>
              <a:rPr lang="ko-KR" altLang="ko-KR" sz="1000" kern="0" dirty="0"/>
              <a:t>특히</a:t>
            </a:r>
            <a:r>
              <a:rPr lang="en-US" altLang="ko-KR" sz="1000" kern="0" dirty="0"/>
              <a:t>, </a:t>
            </a:r>
            <a:r>
              <a:rPr lang="ko-KR" altLang="ko-KR" sz="1000" b="1" kern="0" dirty="0">
                <a:solidFill>
                  <a:schemeClr val="accent6">
                    <a:lumMod val="75000"/>
                  </a:schemeClr>
                </a:solidFill>
              </a:rPr>
              <a:t>교미교란제의 경우 해충 방제의 새로운 대안으로 인식의 영역을 넓히고 </a:t>
            </a:r>
            <a:r>
              <a:rPr lang="ko-KR" altLang="ko-KR" sz="1000" b="1" kern="0" dirty="0" err="1" smtClean="0">
                <a:solidFill>
                  <a:schemeClr val="accent6">
                    <a:lumMod val="75000"/>
                  </a:schemeClr>
                </a:solidFill>
              </a:rPr>
              <a:t>있</a:t>
            </a:r>
            <a:r>
              <a:rPr lang="en-US" altLang="ko-KR" sz="1000" b="1" kern="0" dirty="0" smtClean="0">
                <a:solidFill>
                  <a:schemeClr val="accent6">
                    <a:lumMod val="75000"/>
                  </a:schemeClr>
                </a:solidFill>
              </a:rPr>
              <a:t>       </a:t>
            </a:r>
          </a:p>
          <a:p>
            <a:pPr>
              <a:lnSpc>
                <a:spcPct val="150000"/>
              </a:lnSpc>
            </a:pPr>
            <a:r>
              <a:rPr lang="en-US" altLang="ko-KR" sz="1000" b="1" kern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ko-KR" sz="1000" b="1" kern="0" dirty="0" smtClean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r>
              <a:rPr lang="ko-KR" altLang="ko-KR" sz="1000" b="1" kern="0" dirty="0" smtClean="0">
                <a:solidFill>
                  <a:schemeClr val="accent6">
                    <a:lumMod val="75000"/>
                  </a:schemeClr>
                </a:solidFill>
              </a:rPr>
              <a:t>습니다</a:t>
            </a:r>
            <a:r>
              <a:rPr lang="en-US" altLang="ko-KR" sz="1000" b="1" kern="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ko-KR" altLang="en-US" sz="1000" b="1" kern="0" dirty="0" smtClean="0">
                <a:solidFill>
                  <a:srgbClr val="FF0000"/>
                </a:solidFill>
              </a:rPr>
              <a:t>후대 생산을 저지함으로써 원천적 방제가 가능</a:t>
            </a:r>
            <a:r>
              <a:rPr lang="ko-KR" altLang="en-US" sz="1000" b="1" kern="0" dirty="0" smtClean="0">
                <a:solidFill>
                  <a:schemeClr val="accent6">
                    <a:lumMod val="75000"/>
                  </a:schemeClr>
                </a:solidFill>
              </a:rPr>
              <a:t>합니다</a:t>
            </a:r>
            <a:r>
              <a:rPr lang="en-US" altLang="ko-KR" sz="1000" b="1" kern="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endParaRPr lang="ko-KR" altLang="ko-KR" sz="800" b="1" kern="100" dirty="0">
              <a:solidFill>
                <a:schemeClr val="accent6">
                  <a:lumMod val="75000"/>
                </a:schemeClr>
              </a:solidFill>
              <a:cs typeface="Times New Roman"/>
            </a:endParaRPr>
          </a:p>
          <a:p>
            <a:pPr algn="dist" fontAlgn="base"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특징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ko-KR" sz="1000" kern="0" dirty="0" err="1" smtClean="0"/>
              <a:t>교미교라제는</a:t>
            </a:r>
            <a:r>
              <a:rPr lang="ko-KR" altLang="ko-KR" sz="1000" kern="0" dirty="0" smtClean="0"/>
              <a:t> </a:t>
            </a:r>
            <a:r>
              <a:rPr lang="ko-KR" altLang="ko-KR" sz="1000" kern="0" dirty="0" err="1"/>
              <a:t>성페로몬을</a:t>
            </a:r>
            <a:r>
              <a:rPr lang="ko-KR" altLang="ko-KR" sz="1000" kern="0" dirty="0"/>
              <a:t> 사용하지만 유인보다는 교란에 목적을 두고 있습니다</a:t>
            </a:r>
            <a:r>
              <a:rPr lang="en-US" altLang="ko-KR" sz="1000" kern="0" dirty="0"/>
              <a:t>. </a:t>
            </a:r>
            <a:r>
              <a:rPr lang="ko-KR" altLang="ko-KR" sz="1000" kern="0" dirty="0"/>
              <a:t>교란은 </a:t>
            </a:r>
            <a:r>
              <a:rPr lang="en-US" altLang="ko-KR" sz="1000" kern="0" dirty="0" smtClean="0"/>
              <a:t>       </a:t>
            </a:r>
          </a:p>
          <a:p>
            <a:pPr algn="dist" fontAlgn="base">
              <a:lnSpc>
                <a:spcPct val="150000"/>
              </a:lnSpc>
            </a:pPr>
            <a:r>
              <a:rPr lang="en-US" altLang="ko-KR" sz="1000" kern="0" dirty="0"/>
              <a:t> </a:t>
            </a:r>
            <a:r>
              <a:rPr lang="en-US" altLang="ko-KR" sz="1000" kern="0" dirty="0" smtClean="0"/>
              <a:t>       </a:t>
            </a:r>
            <a:r>
              <a:rPr lang="ko-KR" altLang="ko-KR" sz="1000" kern="0" dirty="0" smtClean="0"/>
              <a:t>암컷과 </a:t>
            </a:r>
            <a:r>
              <a:rPr lang="ko-KR" altLang="ko-KR" sz="1000" kern="0" dirty="0"/>
              <a:t>수컷의 교신을 저지하는 것으로 이것이 성공적인 효과를 보이기 위해서는 </a:t>
            </a:r>
            <a:r>
              <a:rPr lang="ko-KR" altLang="ko-KR" sz="1000" kern="0" dirty="0" err="1" smtClean="0"/>
              <a:t>성페</a:t>
            </a:r>
            <a:r>
              <a:rPr lang="en-US" altLang="ko-KR" sz="1000" kern="0" dirty="0" smtClean="0"/>
              <a:t>     </a:t>
            </a:r>
          </a:p>
          <a:p>
            <a:pPr algn="dist" fontAlgn="base">
              <a:lnSpc>
                <a:spcPct val="150000"/>
              </a:lnSpc>
            </a:pPr>
            <a:r>
              <a:rPr lang="en-US" altLang="ko-KR" sz="1000" kern="0" dirty="0"/>
              <a:t> </a:t>
            </a:r>
            <a:r>
              <a:rPr lang="en-US" altLang="ko-KR" sz="1000" kern="0" dirty="0" smtClean="0"/>
              <a:t>       </a:t>
            </a:r>
            <a:r>
              <a:rPr lang="ko-KR" altLang="ko-KR" sz="1000" kern="0" dirty="0" err="1" smtClean="0"/>
              <a:t>로몬이</a:t>
            </a:r>
            <a:r>
              <a:rPr lang="ko-KR" altLang="ko-KR" sz="1000" kern="0" dirty="0" smtClean="0"/>
              <a:t> </a:t>
            </a:r>
            <a:r>
              <a:rPr lang="ko-KR" altLang="ko-KR" sz="1000" kern="0" dirty="0"/>
              <a:t>장시간 지속해서 안정적으로 균일하게 방출되어야 합니다</a:t>
            </a:r>
            <a:r>
              <a:rPr lang="en-US" altLang="ko-KR" sz="1000" kern="0" dirty="0"/>
              <a:t>. </a:t>
            </a:r>
            <a:r>
              <a:rPr lang="ko-KR" altLang="ko-KR" sz="1000" kern="0" dirty="0"/>
              <a:t>즉</a:t>
            </a:r>
            <a:r>
              <a:rPr lang="en-US" altLang="ko-KR" sz="1000" kern="0" dirty="0"/>
              <a:t>, </a:t>
            </a:r>
            <a:r>
              <a:rPr lang="ko-KR" altLang="ko-KR" sz="1000" kern="0" dirty="0"/>
              <a:t>작물의 재배 기간 </a:t>
            </a:r>
            <a:endParaRPr lang="en-US" altLang="ko-KR" sz="1000" kern="0" dirty="0" smtClean="0"/>
          </a:p>
          <a:p>
            <a:pPr algn="just" fontAlgn="base">
              <a:lnSpc>
                <a:spcPct val="150000"/>
              </a:lnSpc>
            </a:pPr>
            <a:r>
              <a:rPr lang="en-US" altLang="ko-KR" sz="1000" kern="0" dirty="0"/>
              <a:t> </a:t>
            </a:r>
            <a:r>
              <a:rPr lang="en-US" altLang="ko-KR" sz="1000" kern="0" dirty="0" smtClean="0"/>
              <a:t>       </a:t>
            </a:r>
            <a:r>
              <a:rPr lang="ko-KR" altLang="ko-KR" sz="1000" kern="0" dirty="0" smtClean="0"/>
              <a:t>내내 </a:t>
            </a:r>
            <a:r>
              <a:rPr lang="ko-KR" altLang="ko-KR" sz="1000" kern="0" dirty="0"/>
              <a:t>효과가 발현되어야 합니다</a:t>
            </a:r>
            <a:r>
              <a:rPr lang="en-US" altLang="ko-KR" sz="1000" kern="0" dirty="0"/>
              <a:t>.</a:t>
            </a:r>
            <a:endParaRPr lang="ko-KR" altLang="ko-KR" sz="1000" kern="100" dirty="0"/>
          </a:p>
          <a:p>
            <a:pPr algn="dist" fontAlgn="base">
              <a:lnSpc>
                <a:spcPct val="150000"/>
              </a:lnSpc>
            </a:pPr>
            <a:r>
              <a:rPr lang="en-US" altLang="ko-KR" sz="1000" kern="0" dirty="0" smtClean="0">
                <a:solidFill>
                  <a:schemeClr val="accent6">
                    <a:lumMod val="75000"/>
                  </a:schemeClr>
                </a:solidFill>
              </a:rPr>
              <a:t>        </a:t>
            </a:r>
            <a:r>
              <a:rPr lang="ko-KR" altLang="ko-KR" sz="1000" b="1" kern="0" dirty="0" smtClean="0">
                <a:solidFill>
                  <a:schemeClr val="accent6">
                    <a:lumMod val="75000"/>
                  </a:schemeClr>
                </a:solidFill>
              </a:rPr>
              <a:t>당사의 </a:t>
            </a:r>
            <a:r>
              <a:rPr lang="ko-KR" altLang="ko-KR" sz="1000" b="1" kern="0" dirty="0" err="1">
                <a:solidFill>
                  <a:schemeClr val="accent6">
                    <a:lumMod val="75000"/>
                  </a:schemeClr>
                </a:solidFill>
              </a:rPr>
              <a:t>교미교란제는</a:t>
            </a:r>
            <a:r>
              <a:rPr lang="en-US" altLang="ko-KR" sz="1000" b="1" kern="0" dirty="0">
                <a:solidFill>
                  <a:schemeClr val="accent6">
                    <a:lumMod val="75000"/>
                  </a:schemeClr>
                </a:solidFill>
              </a:rPr>
              <a:t> 5~6</a:t>
            </a:r>
            <a:r>
              <a:rPr lang="ko-KR" altLang="ko-KR" sz="1000" b="1" kern="0" dirty="0">
                <a:solidFill>
                  <a:schemeClr val="accent6">
                    <a:lumMod val="75000"/>
                  </a:schemeClr>
                </a:solidFill>
              </a:rPr>
              <a:t>개월</a:t>
            </a:r>
            <a:r>
              <a:rPr lang="en-US" altLang="ko-KR" sz="1000" b="1" kern="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ko-KR" altLang="ko-KR" sz="1000" b="1" kern="0" dirty="0">
                <a:solidFill>
                  <a:schemeClr val="accent6">
                    <a:lumMod val="75000"/>
                  </a:schemeClr>
                </a:solidFill>
              </a:rPr>
              <a:t>환경에 따라 미세한 차이가 나타날 수 있음</a:t>
            </a:r>
            <a:r>
              <a:rPr lang="en-US" altLang="ko-KR" sz="1000" b="1" kern="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ko-KR" altLang="ko-KR" sz="1000" b="1" kern="0" dirty="0">
                <a:solidFill>
                  <a:schemeClr val="accent6">
                    <a:lumMod val="75000"/>
                  </a:schemeClr>
                </a:solidFill>
              </a:rPr>
              <a:t>의 장시간 </a:t>
            </a:r>
            <a:r>
              <a:rPr lang="ko-KR" altLang="ko-KR" sz="1000" b="1" kern="0" dirty="0" smtClean="0">
                <a:solidFill>
                  <a:schemeClr val="accent6">
                    <a:lumMod val="75000"/>
                  </a:schemeClr>
                </a:solidFill>
              </a:rPr>
              <a:t>효</a:t>
            </a:r>
            <a:r>
              <a:rPr lang="en-US" altLang="ko-KR" sz="1000" b="1" kern="0" dirty="0" smtClean="0">
                <a:solidFill>
                  <a:schemeClr val="accent6">
                    <a:lumMod val="75000"/>
                  </a:schemeClr>
                </a:solidFill>
              </a:rPr>
              <a:t>                </a:t>
            </a:r>
          </a:p>
          <a:p>
            <a:pPr algn="dist" fontAlgn="base">
              <a:lnSpc>
                <a:spcPct val="150000"/>
              </a:lnSpc>
            </a:pPr>
            <a:r>
              <a:rPr lang="en-US" altLang="ko-KR" sz="1000" b="1" kern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ko-KR" sz="1000" b="1" kern="0" dirty="0" smtClean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r>
              <a:rPr lang="ko-KR" altLang="ko-KR" sz="1000" b="1" kern="0" dirty="0" smtClean="0">
                <a:solidFill>
                  <a:schemeClr val="accent6">
                    <a:lumMod val="75000"/>
                  </a:schemeClr>
                </a:solidFill>
              </a:rPr>
              <a:t>과</a:t>
            </a:r>
            <a:r>
              <a:rPr lang="ko-KR" altLang="ko-KR" sz="1000" b="1" kern="0" dirty="0" smtClean="0"/>
              <a:t>를 </a:t>
            </a:r>
            <a:r>
              <a:rPr lang="ko-KR" altLang="ko-KR" sz="1000" b="1" kern="0" dirty="0"/>
              <a:t>나타내며</a:t>
            </a:r>
            <a:r>
              <a:rPr lang="en-US" altLang="ko-KR" sz="1000" b="1" kern="0" dirty="0"/>
              <a:t>, </a:t>
            </a:r>
            <a:r>
              <a:rPr lang="ko-KR" altLang="ko-KR" sz="1000" b="1" kern="0" dirty="0"/>
              <a:t>고유기술을 통해 </a:t>
            </a:r>
            <a:r>
              <a:rPr lang="ko-KR" altLang="ko-KR" sz="1000" b="1" kern="0" dirty="0" err="1">
                <a:solidFill>
                  <a:srgbClr val="FF0000"/>
                </a:solidFill>
              </a:rPr>
              <a:t>성페로몬이</a:t>
            </a:r>
            <a:r>
              <a:rPr lang="ko-KR" altLang="ko-KR" sz="1000" b="1" kern="0" dirty="0">
                <a:solidFill>
                  <a:srgbClr val="FF0000"/>
                </a:solidFill>
              </a:rPr>
              <a:t> 안정적이고 균일하게 지속 </a:t>
            </a:r>
            <a:r>
              <a:rPr lang="ko-KR" altLang="ko-KR" sz="1000" b="1" kern="0" dirty="0" smtClean="0">
                <a:solidFill>
                  <a:srgbClr val="FF0000"/>
                </a:solidFill>
              </a:rPr>
              <a:t>방출</a:t>
            </a:r>
            <a:r>
              <a:rPr lang="ko-KR" altLang="ko-KR" sz="1000" b="1" kern="0" dirty="0" smtClean="0"/>
              <a:t>됩니다</a:t>
            </a:r>
            <a:r>
              <a:rPr lang="en-US" altLang="ko-KR" sz="1000" b="1" kern="0" dirty="0"/>
              <a:t>. </a:t>
            </a:r>
            <a:endParaRPr lang="en-US" altLang="ko-KR" sz="1000" b="1" kern="0" dirty="0" smtClean="0"/>
          </a:p>
          <a:p>
            <a:pPr fontAlgn="base">
              <a:lnSpc>
                <a:spcPct val="150000"/>
              </a:lnSpc>
            </a:pPr>
            <a:r>
              <a:rPr lang="en-US" altLang="ko-KR" sz="1000" b="1" kern="0" dirty="0"/>
              <a:t> </a:t>
            </a:r>
            <a:r>
              <a:rPr lang="en-US" altLang="ko-KR" sz="1000" b="1" kern="0" dirty="0" smtClean="0"/>
              <a:t>      </a:t>
            </a:r>
            <a:r>
              <a:rPr lang="ko-KR" altLang="en-US" sz="1000" kern="0" dirty="0" smtClean="0"/>
              <a:t> </a:t>
            </a:r>
            <a:r>
              <a:rPr lang="en-US" altLang="ko-KR" sz="1000" kern="0" dirty="0"/>
              <a:t>1ha</a:t>
            </a:r>
            <a:r>
              <a:rPr lang="ko-KR" altLang="en-US" sz="1000" kern="0" dirty="0"/>
              <a:t>에 </a:t>
            </a:r>
            <a:r>
              <a:rPr lang="en-US" altLang="ko-KR" sz="1000" kern="0" dirty="0"/>
              <a:t>600</a:t>
            </a:r>
            <a:r>
              <a:rPr lang="ko-KR" altLang="en-US" sz="1000" kern="0" dirty="0"/>
              <a:t>개를 설치 합니다</a:t>
            </a:r>
            <a:r>
              <a:rPr lang="en-US" altLang="ko-KR" sz="1000" kern="0" dirty="0" smtClean="0"/>
              <a:t>.</a:t>
            </a:r>
          </a:p>
          <a:p>
            <a:pPr algn="just" fontAlgn="base"/>
            <a:endParaRPr lang="en-US" altLang="ko-KR" sz="800" kern="0" dirty="0" smtClean="0"/>
          </a:p>
          <a:p>
            <a:pPr algn="just" fontAlgn="base">
              <a:lnSpc>
                <a:spcPct val="150000"/>
              </a:lnSpc>
            </a:pPr>
            <a:r>
              <a:rPr lang="ko-KR" altLang="en-US" sz="1200" kern="0" dirty="0" smtClean="0">
                <a:latin typeface="휴먼모음T" pitchFamily="18" charset="-127"/>
                <a:ea typeface="휴먼모음T" pitchFamily="18" charset="-127"/>
              </a:rPr>
              <a:t>가격</a:t>
            </a:r>
            <a:r>
              <a:rPr lang="en-US" altLang="ko-KR" sz="1200" kern="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ko-KR" sz="1000" kern="0" dirty="0" smtClean="0"/>
              <a:t>판매가</a:t>
            </a:r>
            <a:r>
              <a:rPr lang="en-US" altLang="ko-KR" sz="1000" kern="0" dirty="0" smtClean="0"/>
              <a:t> </a:t>
            </a:r>
            <a:r>
              <a:rPr lang="en-US" altLang="ko-KR" sz="1000" kern="0" dirty="0" smtClean="0"/>
              <a:t>60</a:t>
            </a:r>
            <a:r>
              <a:rPr lang="en-US" altLang="ko-KR" sz="1000" kern="0" dirty="0" smtClean="0"/>
              <a:t>0,000</a:t>
            </a:r>
            <a:r>
              <a:rPr lang="ko-KR" altLang="ko-KR" sz="1000" kern="0" dirty="0"/>
              <a:t>원</a:t>
            </a:r>
            <a:r>
              <a:rPr lang="en-US" altLang="ko-KR" sz="1000" kern="0" dirty="0"/>
              <a:t>(1ha/600ea, </a:t>
            </a:r>
            <a:r>
              <a:rPr lang="ko-KR" altLang="ko-KR" sz="1000" kern="0" dirty="0" err="1"/>
              <a:t>복숭아순나방</a:t>
            </a:r>
            <a:r>
              <a:rPr lang="en-US" altLang="ko-KR" sz="1000" kern="0" dirty="0"/>
              <a:t>_</a:t>
            </a:r>
            <a:r>
              <a:rPr lang="ko-KR" altLang="ko-KR" sz="1000" kern="0" dirty="0" err="1"/>
              <a:t>복숭아심식나방</a:t>
            </a:r>
            <a:r>
              <a:rPr lang="en-US" altLang="ko-KR" sz="1000" kern="0" dirty="0"/>
              <a:t> 2</a:t>
            </a:r>
            <a:r>
              <a:rPr lang="ko-KR" altLang="ko-KR" sz="1000" kern="0" dirty="0"/>
              <a:t>종 교미</a:t>
            </a:r>
            <a:r>
              <a:rPr lang="en-US" altLang="ko-KR" sz="1000" kern="0" dirty="0"/>
              <a:t>, vat</a:t>
            </a:r>
            <a:r>
              <a:rPr lang="ko-KR" altLang="ko-KR" sz="1000" kern="0" dirty="0"/>
              <a:t>포함</a:t>
            </a:r>
            <a:r>
              <a:rPr lang="en-US" altLang="ko-KR" sz="1000" kern="0" dirty="0" smtClean="0"/>
              <a:t>)</a:t>
            </a:r>
          </a:p>
          <a:p>
            <a:pPr algn="just" fontAlgn="base"/>
            <a:endParaRPr lang="en-US" altLang="ko-KR" sz="800" kern="0" dirty="0" smtClean="0"/>
          </a:p>
          <a:p>
            <a:pPr algn="just" fontAlgn="base"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관련기술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ko-KR" sz="1000" kern="0" dirty="0" smtClean="0"/>
              <a:t>출원</a:t>
            </a:r>
            <a:r>
              <a:rPr lang="en-US" altLang="ko-KR" sz="1000" kern="0" dirty="0"/>
              <a:t> </a:t>
            </a:r>
            <a:r>
              <a:rPr lang="en-US" altLang="ko-KR" sz="1000" kern="0" dirty="0" smtClean="0"/>
              <a:t>10-2016-0047751</a:t>
            </a:r>
            <a:r>
              <a:rPr lang="ko-KR" altLang="ko-KR" sz="1000" kern="0" dirty="0"/>
              <a:t>호</a:t>
            </a:r>
            <a:r>
              <a:rPr lang="en-US" altLang="ko-KR" sz="1000" kern="0" dirty="0"/>
              <a:t>  </a:t>
            </a:r>
            <a:endParaRPr lang="ko-KR" altLang="ko-KR" sz="1000" kern="100" dirty="0">
              <a:cs typeface="Times New Roman"/>
            </a:endParaRPr>
          </a:p>
          <a:p>
            <a:pPr algn="just" fontAlgn="base">
              <a:lnSpc>
                <a:spcPct val="150000"/>
              </a:lnSpc>
            </a:pPr>
            <a:endParaRPr lang="ko-KR" alt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4751603" y="5899338"/>
            <a:ext cx="41408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i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곤충 </a:t>
            </a:r>
            <a:r>
              <a:rPr lang="ko-KR" altLang="en-US" sz="1000" b="1" i="1" dirty="0" err="1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페로몬과</a:t>
            </a:r>
            <a:r>
              <a:rPr lang="ko-KR" altLang="en-US" sz="1000" b="1" i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이를 이용하는 제품은 종 특이적으로 작용하기 때문에 생태계</a:t>
            </a:r>
            <a:endParaRPr lang="en-US" altLang="ko-KR" sz="1000" b="1" i="1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r>
              <a:rPr lang="ko-KR" altLang="en-US" sz="1000" b="1" i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피해가 없으며</a:t>
            </a:r>
            <a:r>
              <a:rPr lang="en-US" altLang="ko-KR" sz="1000" b="1" i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000" b="1" i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자연 저항성이 발현되지 않는 완벽한 환경 친화적 제제로 해충</a:t>
            </a:r>
            <a:endParaRPr lang="en-US" altLang="ko-KR" sz="1000" b="1" i="1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r>
              <a:rPr lang="ko-KR" altLang="en-US" sz="1000" b="1" i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관리를 위한 현명한 선택이 될 것입니다</a:t>
            </a:r>
            <a:r>
              <a:rPr lang="en-US" altLang="ko-KR" sz="1000" b="1" i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endParaRPr lang="ko-KR" altLang="en-US" sz="1000" b="1" i="1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5580817"/>
            <a:ext cx="17475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 smtClean="0">
                <a:latin typeface="휴먼모음T" pitchFamily="18" charset="-127"/>
                <a:ea typeface="휴먼모음T" pitchFamily="18" charset="-127"/>
              </a:rPr>
              <a:t>교미교란제와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 설치된 모습</a:t>
            </a:r>
            <a:endParaRPr lang="ko-KR" altLang="en-US" sz="1200" dirty="0"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20" name="그룹 76"/>
          <p:cNvGrpSpPr>
            <a:grpSpLocks/>
          </p:cNvGrpSpPr>
          <p:nvPr/>
        </p:nvGrpSpPr>
        <p:grpSpPr bwMode="auto">
          <a:xfrm>
            <a:off x="5721401" y="12423"/>
            <a:ext cx="3387103" cy="421246"/>
            <a:chOff x="294878" y="250190"/>
            <a:chExt cx="6623944" cy="421365"/>
          </a:xfrm>
        </p:grpSpPr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294878" y="250190"/>
              <a:ext cx="6600224" cy="230897"/>
            </a:xfrm>
            <a:prstGeom prst="rect">
              <a:avLst/>
            </a:prstGeom>
            <a:noFill/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spc="-100" dirty="0" smtClean="0">
                  <a:ln>
                    <a:prstDash val="solid"/>
                  </a:ln>
                  <a:latin typeface="Tahoma" pitchFamily="34" charset="0"/>
                  <a:ea typeface="Yoon 윤고딕 550_TT" pitchFamily="18" charset="-127"/>
                  <a:cs typeface="Tahoma" pitchFamily="34" charset="0"/>
                </a:rPr>
                <a:t>Beyond  to  World  Class</a:t>
              </a:r>
              <a:endParaRPr kumimoji="0" lang="en-US" altLang="ko-KR" sz="900" b="1" spc="-100" dirty="0">
                <a:ln>
                  <a:prstDash val="solid"/>
                </a:ln>
                <a:latin typeface="Tahoma" pitchFamily="34" charset="0"/>
                <a:ea typeface="Yoon 윤고딕 550_TT" pitchFamily="18" charset="-127"/>
                <a:cs typeface="Tahoma" pitchFamily="34" charset="0"/>
              </a:endParaRPr>
            </a:p>
          </p:txBody>
        </p:sp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717243" y="409871"/>
              <a:ext cx="6201579" cy="261684"/>
            </a:xfrm>
            <a:prstGeom prst="rect">
              <a:avLst/>
            </a:prstGeom>
            <a:noFill/>
            <a:effectLst>
              <a:outerShdw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All 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pest Defense and Agricultural Development </a:t>
              </a:r>
              <a:endParaRPr kumimoji="0" lang="ko-KR" altLang="en-US" sz="1100" dirty="0">
                <a:solidFill>
                  <a:schemeClr val="accent3">
                    <a:lumMod val="20000"/>
                    <a:lumOff val="8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39552" y="415330"/>
            <a:ext cx="563807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ko-KR" altLang="en-US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에이디 제품</a:t>
            </a:r>
            <a:r>
              <a:rPr lang="en-US" altLang="ko-KR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소개</a:t>
            </a:r>
            <a:endParaRPr lang="en-US" altLang="ko-KR" sz="2000" b="1" dirty="0" smtClean="0">
              <a:solidFill>
                <a:srgbClr val="2D3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1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Introduction Product of AD Corporation</a:t>
            </a:r>
            <a:endParaRPr lang="ko-KR" altLang="en-US" sz="1100" b="1" dirty="0" smtClean="0">
              <a:solidFill>
                <a:schemeClr val="tx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ahoma" pitchFamily="34" charset="0"/>
              <a:ea typeface="HY헤드라인M" panose="02030600000101010101" pitchFamily="18" charset="-127"/>
              <a:cs typeface="Tahoma" pitchFamily="34" charset="0"/>
            </a:endParaRPr>
          </a:p>
        </p:txBody>
      </p:sp>
      <p:sp>
        <p:nvSpPr>
          <p:cNvPr id="24" name="바닥글 개체 틀 1"/>
          <p:cNvSpPr txBox="1">
            <a:spLocks/>
          </p:cNvSpPr>
          <p:nvPr/>
        </p:nvSpPr>
        <p:spPr>
          <a:xfrm>
            <a:off x="2483768" y="6549135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tx1"/>
                </a:solidFill>
              </a:rPr>
              <a:t>Copyright©. AD Corporation. All Rights Reserved.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grpSp>
        <p:nvGrpSpPr>
          <p:cNvPr id="39" name="그룹 38"/>
          <p:cNvGrpSpPr/>
          <p:nvPr/>
        </p:nvGrpSpPr>
        <p:grpSpPr>
          <a:xfrm>
            <a:off x="270832" y="1484784"/>
            <a:ext cx="3077032" cy="4029184"/>
            <a:chOff x="4847768" y="1112261"/>
            <a:chExt cx="3077032" cy="4029184"/>
          </a:xfrm>
        </p:grpSpPr>
        <p:pic>
          <p:nvPicPr>
            <p:cNvPr id="46" name="Picture 4" descr="D:\Dr. J file\AD\5. Project(정부지원과제관련)\안동대 산학협력\수료식 전송 자료\1513848416111.jpe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4" t="22276" r="33330" b="12138"/>
            <a:stretch/>
          </p:blipFill>
          <p:spPr bwMode="auto">
            <a:xfrm>
              <a:off x="4847768" y="1147589"/>
              <a:ext cx="1567543" cy="3993856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5" descr="D:\Dr. J file\AD\5. Project(정부지원과제관련)\안동대 산학협력\수료식 전송 자료\1513848429713.jpe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88" t="22018" r="26217"/>
            <a:stretch/>
          </p:blipFill>
          <p:spPr bwMode="auto">
            <a:xfrm>
              <a:off x="6487886" y="3153385"/>
              <a:ext cx="1436914" cy="1987046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D:\Dr. J file\AD\5. Project(정부지원과제관련)\안동대 산학협력\수료식 전송 자료\1513848437642.jpe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64" t="35834" r="25910" b="14791"/>
            <a:stretch/>
          </p:blipFill>
          <p:spPr bwMode="auto">
            <a:xfrm>
              <a:off x="6487886" y="1112261"/>
              <a:ext cx="1436914" cy="198627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646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55576" y="3154029"/>
            <a:ext cx="7848872" cy="28007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품명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200" dirty="0" err="1" smtClean="0">
                <a:latin typeface="휴먼모음T" pitchFamily="18" charset="-127"/>
                <a:ea typeface="휴먼모음T" pitchFamily="18" charset="-127"/>
              </a:rPr>
              <a:t>예찰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 트랩 </a:t>
            </a:r>
            <a:endParaRPr lang="en-US" altLang="ko-KR" sz="12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altLang="ko-KR" sz="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용도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200" b="1" dirty="0" err="1" smtClean="0">
                <a:latin typeface="휴먼모음T" pitchFamily="18" charset="-127"/>
                <a:ea typeface="휴먼모음T" pitchFamily="18" charset="-127"/>
              </a:rPr>
              <a:t>나방류</a:t>
            </a:r>
            <a:r>
              <a:rPr lang="ko-KR" altLang="en-US" sz="1200" b="1" dirty="0" smtClean="0">
                <a:latin typeface="휴먼모음T" pitchFamily="18" charset="-127"/>
                <a:ea typeface="휴먼모음T" pitchFamily="18" charset="-127"/>
              </a:rPr>
              <a:t> 해충 모니터링</a:t>
            </a:r>
            <a:endParaRPr lang="en-US" altLang="ko-KR" sz="1200" b="1" dirty="0" smtClean="0">
              <a:latin typeface="휴먼모음T" pitchFamily="18" charset="-127"/>
              <a:ea typeface="휴먼모음T" pitchFamily="18" charset="-127"/>
            </a:endParaRPr>
          </a:p>
          <a:p>
            <a:endParaRPr lang="en-US" altLang="ko-KR" sz="800" b="1" dirty="0" smtClean="0">
              <a:latin typeface="휴먼모음T" pitchFamily="18" charset="-127"/>
              <a:ea typeface="휴먼모음T" pitchFamily="18" charset="-127"/>
            </a:endParaRPr>
          </a:p>
          <a:p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보유제품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050" dirty="0" err="1" smtClean="0">
                <a:latin typeface="+mn-ea"/>
              </a:rPr>
              <a:t>복숭아순나방</a:t>
            </a:r>
            <a:r>
              <a:rPr lang="en-US" altLang="ko-KR" sz="1050" dirty="0" smtClean="0">
                <a:latin typeface="+mn-ea"/>
              </a:rPr>
              <a:t>, </a:t>
            </a:r>
            <a:r>
              <a:rPr lang="ko-KR" altLang="en-US" sz="1050" dirty="0" err="1" smtClean="0">
                <a:latin typeface="+mn-ea"/>
              </a:rPr>
              <a:t>복숭아심식나방</a:t>
            </a:r>
            <a:r>
              <a:rPr lang="en-US" altLang="ko-KR" sz="1050" dirty="0" smtClean="0">
                <a:latin typeface="+mn-ea"/>
              </a:rPr>
              <a:t>, </a:t>
            </a:r>
            <a:r>
              <a:rPr lang="ko-KR" altLang="en-US" sz="1050" dirty="0" err="1" smtClean="0">
                <a:latin typeface="+mn-ea"/>
              </a:rPr>
              <a:t>잎말이나방류</a:t>
            </a:r>
            <a:r>
              <a:rPr lang="en-US" altLang="ko-KR" sz="1050" dirty="0" smtClean="0">
                <a:latin typeface="+mn-ea"/>
              </a:rPr>
              <a:t>, </a:t>
            </a:r>
            <a:r>
              <a:rPr lang="ko-KR" altLang="en-US" sz="1050" dirty="0" smtClean="0">
                <a:latin typeface="+mn-ea"/>
              </a:rPr>
              <a:t>담배나방</a:t>
            </a:r>
            <a:r>
              <a:rPr lang="en-US" altLang="ko-KR" sz="1050" dirty="0" smtClean="0">
                <a:latin typeface="+mn-ea"/>
              </a:rPr>
              <a:t>, </a:t>
            </a:r>
            <a:r>
              <a:rPr lang="ko-KR" altLang="en-US" sz="1050" dirty="0" err="1" smtClean="0">
                <a:latin typeface="+mn-ea"/>
              </a:rPr>
              <a:t>담배거세미나방</a:t>
            </a:r>
            <a:r>
              <a:rPr lang="en-US" altLang="ko-KR" sz="1050" dirty="0" smtClean="0">
                <a:latin typeface="+mn-ea"/>
              </a:rPr>
              <a:t>, </a:t>
            </a:r>
            <a:r>
              <a:rPr lang="ko-KR" altLang="en-US" sz="1050" dirty="0" err="1" smtClean="0">
                <a:latin typeface="+mn-ea"/>
              </a:rPr>
              <a:t>파밤나방</a:t>
            </a:r>
            <a:r>
              <a:rPr lang="en-US" altLang="ko-KR" sz="1050" dirty="0" smtClean="0">
                <a:latin typeface="+mn-ea"/>
              </a:rPr>
              <a:t>   </a:t>
            </a:r>
          </a:p>
          <a:p>
            <a:endParaRPr lang="en-US" altLang="ko-KR" sz="800" b="1" dirty="0" smtClean="0">
              <a:latin typeface="휴먼모음T" pitchFamily="18" charset="-127"/>
              <a:ea typeface="휴먼모음T" pitchFamily="18" charset="-127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소개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ko-KR" sz="1000" kern="0" dirty="0" err="1" smtClean="0"/>
              <a:t>성페로몬을</a:t>
            </a:r>
            <a:r>
              <a:rPr lang="ko-KR" altLang="ko-KR" sz="1000" kern="0" dirty="0" smtClean="0"/>
              <a:t> </a:t>
            </a:r>
            <a:r>
              <a:rPr lang="ko-KR" altLang="ko-KR" sz="1000" kern="0" dirty="0"/>
              <a:t>이용한 제품은 해충의 행동패턴 모니터링과 친환경 방제의 목적으로 </a:t>
            </a:r>
            <a:r>
              <a:rPr lang="ko-KR" altLang="ko-KR" sz="1000" kern="0" dirty="0" smtClean="0"/>
              <a:t>오랫동안 </a:t>
            </a:r>
            <a:r>
              <a:rPr lang="ko-KR" altLang="ko-KR" sz="1000" kern="0" dirty="0"/>
              <a:t>성공적으로 사용되어 왔으며</a:t>
            </a:r>
            <a:r>
              <a:rPr lang="en-US" altLang="ko-KR" sz="1000" kern="0" dirty="0"/>
              <a:t>, </a:t>
            </a:r>
            <a:endParaRPr lang="en-US" altLang="ko-KR" sz="1000" kern="0" dirty="0" smtClean="0"/>
          </a:p>
          <a:p>
            <a:pPr>
              <a:lnSpc>
                <a:spcPct val="150000"/>
              </a:lnSpc>
            </a:pPr>
            <a:r>
              <a:rPr lang="en-US" altLang="ko-KR" sz="1000" b="1" kern="0" dirty="0">
                <a:solidFill>
                  <a:srgbClr val="0033CC"/>
                </a:solidFill>
              </a:rPr>
              <a:t> </a:t>
            </a:r>
            <a:r>
              <a:rPr lang="en-US" altLang="ko-KR" sz="1000" b="1" kern="0" dirty="0" smtClean="0">
                <a:solidFill>
                  <a:srgbClr val="0033CC"/>
                </a:solidFill>
              </a:rPr>
              <a:t>       </a:t>
            </a:r>
            <a:r>
              <a:rPr lang="ko-KR" altLang="ko-KR" sz="1000" b="1" kern="0" dirty="0" smtClean="0">
                <a:solidFill>
                  <a:srgbClr val="0033CC"/>
                </a:solidFill>
              </a:rPr>
              <a:t>해충종합관리프로그램</a:t>
            </a:r>
            <a:r>
              <a:rPr lang="en-US" altLang="ko-KR" sz="1000" b="1" kern="0" dirty="0">
                <a:solidFill>
                  <a:srgbClr val="0033CC"/>
                </a:solidFill>
              </a:rPr>
              <a:t>(IPM)</a:t>
            </a:r>
            <a:r>
              <a:rPr lang="ko-KR" altLang="ko-KR" sz="1000" b="1" kern="0" dirty="0">
                <a:solidFill>
                  <a:srgbClr val="0033CC"/>
                </a:solidFill>
              </a:rPr>
              <a:t>에 있어 매우 중요한 </a:t>
            </a:r>
            <a:r>
              <a:rPr lang="ko-KR" altLang="ko-KR" sz="1000" b="1" kern="0" dirty="0" smtClean="0">
                <a:solidFill>
                  <a:srgbClr val="0033CC"/>
                </a:solidFill>
              </a:rPr>
              <a:t>기</a:t>
            </a:r>
            <a:r>
              <a:rPr lang="ko-KR" altLang="en-US" sz="1000" b="1" kern="0" dirty="0" smtClean="0">
                <a:solidFill>
                  <a:srgbClr val="0033CC"/>
                </a:solidFill>
              </a:rPr>
              <a:t>술로 여겨지고 있습니다</a:t>
            </a:r>
            <a:r>
              <a:rPr lang="en-US" altLang="ko-KR" sz="1000" b="1" kern="0" dirty="0" smtClean="0">
                <a:solidFill>
                  <a:srgbClr val="0033CC"/>
                </a:solidFill>
              </a:rPr>
              <a:t>. </a:t>
            </a:r>
            <a:r>
              <a:rPr lang="ko-KR" altLang="en-US" sz="1000" kern="0" dirty="0" smtClean="0"/>
              <a:t>해충 모니터링은 해충 발생 유무</a:t>
            </a:r>
            <a:r>
              <a:rPr lang="en-US" altLang="ko-KR" sz="1000" kern="0" dirty="0" smtClean="0"/>
              <a:t>, </a:t>
            </a:r>
            <a:r>
              <a:rPr lang="ko-KR" altLang="en-US" sz="1000" kern="0" dirty="0" smtClean="0"/>
              <a:t>최초 발생 파악</a:t>
            </a:r>
            <a:r>
              <a:rPr lang="en-US" altLang="ko-KR" sz="1000" kern="0" dirty="0" smtClean="0"/>
              <a:t>,            </a:t>
            </a:r>
          </a:p>
          <a:p>
            <a:pPr>
              <a:lnSpc>
                <a:spcPct val="150000"/>
              </a:lnSpc>
            </a:pPr>
            <a:r>
              <a:rPr lang="en-US" altLang="ko-KR" sz="1000" kern="0" dirty="0"/>
              <a:t> </a:t>
            </a:r>
            <a:r>
              <a:rPr lang="en-US" altLang="ko-KR" sz="1000" kern="0" dirty="0" smtClean="0"/>
              <a:t>       </a:t>
            </a:r>
            <a:r>
              <a:rPr lang="ko-KR" altLang="en-US" sz="1000" kern="0" dirty="0" smtClean="0"/>
              <a:t>방제여부 결정 등으로 </a:t>
            </a:r>
            <a:r>
              <a:rPr lang="ko-KR" altLang="en-US" sz="1000" b="1" kern="0" dirty="0" smtClean="0">
                <a:solidFill>
                  <a:srgbClr val="FF0000"/>
                </a:solidFill>
              </a:rPr>
              <a:t>방제 적기를 실현</a:t>
            </a:r>
            <a:r>
              <a:rPr lang="ko-KR" altLang="en-US" sz="1000" kern="0" dirty="0" smtClean="0"/>
              <a:t>할 수 있습니다</a:t>
            </a:r>
            <a:r>
              <a:rPr lang="en-US" altLang="ko-KR" sz="1000" kern="0" dirty="0" smtClean="0"/>
              <a:t>.</a:t>
            </a:r>
            <a:endParaRPr lang="en-US" altLang="ko-KR" sz="1000" b="1" kern="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ko-KR" altLang="ko-KR" sz="800" b="1" kern="100" dirty="0">
              <a:solidFill>
                <a:schemeClr val="accent6">
                  <a:lumMod val="75000"/>
                </a:schemeClr>
              </a:solidFill>
              <a:cs typeface="Times New Roman"/>
            </a:endParaRPr>
          </a:p>
          <a:p>
            <a:pPr algn="dist" fontAlgn="base"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특징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000" dirty="0" err="1" smtClean="0">
                <a:latin typeface="+mn-ea"/>
              </a:rPr>
              <a:t>예찰</a:t>
            </a:r>
            <a:r>
              <a:rPr lang="ko-KR" altLang="en-US" sz="1000" dirty="0" smtClean="0">
                <a:latin typeface="+mn-ea"/>
              </a:rPr>
              <a:t> 트랩은 </a:t>
            </a:r>
            <a:r>
              <a:rPr lang="ko-KR" altLang="ko-KR" sz="1000" kern="0" dirty="0" err="1" smtClean="0">
                <a:latin typeface="+mn-ea"/>
              </a:rPr>
              <a:t>성페로몬</a:t>
            </a:r>
            <a:r>
              <a:rPr lang="ko-KR" altLang="en-US" sz="1000" kern="0" dirty="0" err="1" smtClean="0">
                <a:latin typeface="+mn-ea"/>
              </a:rPr>
              <a:t>이</a:t>
            </a:r>
            <a:r>
              <a:rPr lang="ko-KR" altLang="en-US" sz="1000" kern="0" dirty="0" smtClean="0">
                <a:latin typeface="+mn-ea"/>
              </a:rPr>
              <a:t> </a:t>
            </a:r>
            <a:r>
              <a:rPr lang="ko-KR" altLang="en-US" sz="1000" kern="0" dirty="0" smtClean="0"/>
              <a:t>담긴 </a:t>
            </a:r>
            <a:r>
              <a:rPr lang="ko-KR" altLang="en-US" sz="1000" kern="0" dirty="0" err="1" smtClean="0"/>
              <a:t>루어와</a:t>
            </a:r>
            <a:r>
              <a:rPr lang="ko-KR" altLang="en-US" sz="1000" kern="0" dirty="0" smtClean="0"/>
              <a:t> 해충을 포획하는 트랩으로 구성됩니다</a:t>
            </a:r>
            <a:r>
              <a:rPr lang="en-US" altLang="ko-KR" sz="1000" kern="0" dirty="0" smtClean="0"/>
              <a:t>. </a:t>
            </a:r>
            <a:r>
              <a:rPr lang="ko-KR" altLang="ko-KR" sz="1000" b="1" kern="0" dirty="0" smtClean="0">
                <a:solidFill>
                  <a:schemeClr val="accent6">
                    <a:lumMod val="75000"/>
                  </a:schemeClr>
                </a:solidFill>
              </a:rPr>
              <a:t>당사</a:t>
            </a:r>
            <a:r>
              <a:rPr lang="ko-KR" altLang="en-US" sz="1000" b="1" kern="0" dirty="0" smtClean="0">
                <a:solidFill>
                  <a:schemeClr val="accent6">
                    <a:lumMod val="75000"/>
                  </a:schemeClr>
                </a:solidFill>
              </a:rPr>
              <a:t>는 일반형태</a:t>
            </a:r>
            <a:r>
              <a:rPr lang="en-US" altLang="ko-KR" sz="1000" b="1" kern="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ko-KR" altLang="en-US" sz="1000" b="1" kern="0" dirty="0" err="1" smtClean="0">
                <a:solidFill>
                  <a:schemeClr val="accent6">
                    <a:lumMod val="75000"/>
                  </a:schemeClr>
                </a:solidFill>
              </a:rPr>
              <a:t>고무격막</a:t>
            </a:r>
            <a:r>
              <a:rPr lang="en-US" altLang="ko-KR" sz="1000" b="1" kern="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ko-KR" altLang="en-US" sz="1000" b="1" kern="0" dirty="0" err="1" smtClean="0">
                <a:solidFill>
                  <a:schemeClr val="accent6">
                    <a:lumMod val="75000"/>
                  </a:schemeClr>
                </a:solidFill>
              </a:rPr>
              <a:t>루어와</a:t>
            </a:r>
            <a:r>
              <a:rPr lang="ko-KR" altLang="en-US" sz="1000" b="1" kern="0" dirty="0" smtClean="0">
                <a:solidFill>
                  <a:schemeClr val="accent6">
                    <a:lumMod val="75000"/>
                  </a:schemeClr>
                </a:solidFill>
              </a:rPr>
              <a:t> 독자기술 </a:t>
            </a:r>
            <a:r>
              <a:rPr lang="ko-KR" altLang="en-US" sz="1000" b="1" kern="0" dirty="0" err="1" smtClean="0">
                <a:solidFill>
                  <a:schemeClr val="accent6">
                    <a:lumMod val="75000"/>
                  </a:schemeClr>
                </a:solidFill>
              </a:rPr>
              <a:t>루어를</a:t>
            </a:r>
            <a:r>
              <a:rPr lang="ko-KR" altLang="en-US" sz="1000" b="1" kern="0" dirty="0" smtClean="0">
                <a:solidFill>
                  <a:schemeClr val="accent6">
                    <a:lumMod val="75000"/>
                  </a:schemeClr>
                </a:solidFill>
              </a:rPr>
              <a:t>      </a:t>
            </a:r>
            <a:endParaRPr lang="en-US" altLang="ko-KR" sz="1000" b="1" kern="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dist" fontAlgn="base">
              <a:lnSpc>
                <a:spcPct val="150000"/>
              </a:lnSpc>
            </a:pPr>
            <a:r>
              <a:rPr lang="en-US" altLang="ko-KR" sz="1000" b="1" kern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ko-KR" sz="1000" b="1" kern="0" dirty="0" smtClean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r>
              <a:rPr lang="ko-KR" altLang="en-US" sz="1000" b="1" kern="0" dirty="0" smtClean="0">
                <a:solidFill>
                  <a:schemeClr val="accent6">
                    <a:lumMod val="75000"/>
                  </a:schemeClr>
                </a:solidFill>
              </a:rPr>
              <a:t>갖추고 있습니다</a:t>
            </a:r>
            <a:r>
              <a:rPr lang="en-US" altLang="ko-KR" sz="1000" b="1" kern="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ko-KR" altLang="en-US" sz="1000" b="1" kern="0" dirty="0" smtClean="0">
                <a:solidFill>
                  <a:schemeClr val="accent6">
                    <a:lumMod val="75000"/>
                  </a:schemeClr>
                </a:solidFill>
              </a:rPr>
              <a:t>일반형태 </a:t>
            </a:r>
            <a:r>
              <a:rPr lang="ko-KR" altLang="en-US" sz="1000" b="1" kern="0" dirty="0" err="1" smtClean="0">
                <a:solidFill>
                  <a:schemeClr val="accent6">
                    <a:lumMod val="75000"/>
                  </a:schemeClr>
                </a:solidFill>
              </a:rPr>
              <a:t>루어는</a:t>
            </a:r>
            <a:r>
              <a:rPr lang="ko-KR" altLang="en-US" sz="1000" b="1" kern="0" dirty="0" smtClean="0">
                <a:solidFill>
                  <a:schemeClr val="accent6">
                    <a:lumMod val="75000"/>
                  </a:schemeClr>
                </a:solidFill>
              </a:rPr>
              <a:t> 약 </a:t>
            </a:r>
            <a:r>
              <a:rPr lang="en-US" altLang="ko-KR" sz="1000" b="1" kern="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ko-KR" altLang="en-US" sz="1000" b="1" kern="0" dirty="0" smtClean="0">
                <a:solidFill>
                  <a:schemeClr val="accent6">
                    <a:lumMod val="75000"/>
                  </a:schemeClr>
                </a:solidFill>
              </a:rPr>
              <a:t>개월의 고정된 유효기간을 가지며</a:t>
            </a:r>
            <a:r>
              <a:rPr lang="en-US" altLang="ko-KR" sz="1000" b="1" kern="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ko-KR" altLang="en-US" sz="1000" b="1" kern="0" dirty="0" smtClean="0">
                <a:solidFill>
                  <a:schemeClr val="accent6">
                    <a:lumMod val="75000"/>
                  </a:schemeClr>
                </a:solidFill>
              </a:rPr>
              <a:t>독자기술 </a:t>
            </a:r>
            <a:r>
              <a:rPr lang="ko-KR" altLang="en-US" sz="1000" b="1" kern="0" dirty="0" err="1" smtClean="0">
                <a:solidFill>
                  <a:schemeClr val="accent6">
                    <a:lumMod val="75000"/>
                  </a:schemeClr>
                </a:solidFill>
              </a:rPr>
              <a:t>루어는</a:t>
            </a:r>
            <a:r>
              <a:rPr lang="ko-KR" altLang="en-US" sz="1000" b="1" kern="0" dirty="0" smtClean="0">
                <a:solidFill>
                  <a:schemeClr val="accent6">
                    <a:lumMod val="75000"/>
                  </a:schemeClr>
                </a:solidFill>
              </a:rPr>
              <a:t> 상황에 따라 </a:t>
            </a:r>
            <a:r>
              <a:rPr lang="ko-KR" altLang="en-US" sz="1000" b="1" kern="0" dirty="0" err="1" smtClean="0">
                <a:solidFill>
                  <a:schemeClr val="accent6">
                    <a:lumMod val="75000"/>
                  </a:schemeClr>
                </a:solidFill>
              </a:rPr>
              <a:t>제작시</a:t>
            </a:r>
            <a:r>
              <a:rPr lang="ko-KR" altLang="en-US" sz="1000" b="1" kern="0" dirty="0" smtClean="0">
                <a:solidFill>
                  <a:schemeClr val="accent6">
                    <a:lumMod val="75000"/>
                  </a:schemeClr>
                </a:solidFill>
              </a:rPr>
              <a:t> 유효기간을 조절</a:t>
            </a:r>
            <a:endParaRPr lang="en-US" altLang="ko-KR" sz="1000" b="1" kern="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1000" b="1" kern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ko-KR" sz="1000" b="1" kern="0" dirty="0" smtClean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r>
              <a:rPr lang="ko-KR" altLang="en-US" sz="1000" b="1" kern="0" dirty="0" smtClean="0">
                <a:solidFill>
                  <a:schemeClr val="accent6">
                    <a:lumMod val="75000"/>
                  </a:schemeClr>
                </a:solidFill>
              </a:rPr>
              <a:t>할 수 있습니다</a:t>
            </a:r>
            <a:r>
              <a:rPr lang="en-US" altLang="ko-KR" sz="1000" b="1" kern="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altLang="ko-KR" sz="800" kern="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059832" y="6125234"/>
            <a:ext cx="583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b="1" i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곤충 </a:t>
            </a:r>
            <a:r>
              <a:rPr lang="ko-KR" altLang="en-US" sz="1000" b="1" i="1" dirty="0" err="1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페로몬과</a:t>
            </a:r>
            <a:r>
              <a:rPr lang="ko-KR" altLang="en-US" sz="1000" b="1" i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이를 이용하는 제품은 종 특이적으로 작용하기 때문에 생태계 피해가 없으며</a:t>
            </a:r>
            <a:r>
              <a:rPr lang="en-US" altLang="ko-KR" sz="1000" b="1" i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000" b="1" i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자연 저항성이 발현되지 않는 완벽한 환경 친화적 제제로 해충관리를 위한 현명한 선택이 될 것입니다</a:t>
            </a:r>
            <a:r>
              <a:rPr lang="en-US" altLang="ko-KR" sz="1000" b="1" i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endParaRPr lang="ko-KR" altLang="en-US" sz="1000" b="1" i="1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6216" y="3327375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 smtClean="0">
                <a:latin typeface="휴먼모음T" pitchFamily="18" charset="-127"/>
                <a:ea typeface="휴먼모음T" pitchFamily="18" charset="-127"/>
              </a:rPr>
              <a:t>예찰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 트랩 설치모습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  <a:sym typeface="Wingdings"/>
              </a:rPr>
              <a:t>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  <a:sym typeface="Wingdings"/>
              </a:rPr>
              <a:t>)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과 </a:t>
            </a:r>
            <a:endParaRPr lang="en-US" altLang="ko-KR" sz="1200" dirty="0" smtClean="0">
              <a:latin typeface="휴먼모음T" pitchFamily="18" charset="-127"/>
              <a:ea typeface="휴먼모음T" pitchFamily="18" charset="-127"/>
            </a:endParaRPr>
          </a:p>
          <a:p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  <a:sym typeface="Wingdings"/>
              </a:rPr>
              <a:t>(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  <a:sym typeface="Wingdings"/>
              </a:rPr>
              <a:t>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  <a:sym typeface="Wingdings"/>
              </a:rPr>
              <a:t>)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유인되어 포획된 나방</a:t>
            </a:r>
            <a:endParaRPr lang="ko-KR" altLang="en-US" sz="1200" dirty="0"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20" name="그룹 76"/>
          <p:cNvGrpSpPr>
            <a:grpSpLocks/>
          </p:cNvGrpSpPr>
          <p:nvPr/>
        </p:nvGrpSpPr>
        <p:grpSpPr bwMode="auto">
          <a:xfrm>
            <a:off x="5721401" y="12423"/>
            <a:ext cx="3387103" cy="421246"/>
            <a:chOff x="294878" y="250190"/>
            <a:chExt cx="6623944" cy="421365"/>
          </a:xfrm>
        </p:grpSpPr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294878" y="250190"/>
              <a:ext cx="6600224" cy="230897"/>
            </a:xfrm>
            <a:prstGeom prst="rect">
              <a:avLst/>
            </a:prstGeom>
            <a:noFill/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spc="-100" dirty="0" smtClean="0">
                  <a:ln>
                    <a:prstDash val="solid"/>
                  </a:ln>
                  <a:latin typeface="Tahoma" pitchFamily="34" charset="0"/>
                  <a:ea typeface="Yoon 윤고딕 550_TT" pitchFamily="18" charset="-127"/>
                  <a:cs typeface="Tahoma" pitchFamily="34" charset="0"/>
                </a:rPr>
                <a:t>Beyond  to  World  Class</a:t>
              </a:r>
              <a:endParaRPr kumimoji="0" lang="en-US" altLang="ko-KR" sz="900" b="1" spc="-100" dirty="0">
                <a:ln>
                  <a:prstDash val="solid"/>
                </a:ln>
                <a:latin typeface="Tahoma" pitchFamily="34" charset="0"/>
                <a:ea typeface="Yoon 윤고딕 550_TT" pitchFamily="18" charset="-127"/>
                <a:cs typeface="Tahoma" pitchFamily="34" charset="0"/>
              </a:endParaRPr>
            </a:p>
          </p:txBody>
        </p:sp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717243" y="409871"/>
              <a:ext cx="6201579" cy="261684"/>
            </a:xfrm>
            <a:prstGeom prst="rect">
              <a:avLst/>
            </a:prstGeom>
            <a:noFill/>
            <a:effectLst>
              <a:outerShdw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All 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pest Defense and Agricultural Development </a:t>
              </a:r>
              <a:endParaRPr kumimoji="0" lang="ko-KR" altLang="en-US" sz="1100" dirty="0">
                <a:solidFill>
                  <a:schemeClr val="accent3">
                    <a:lumMod val="20000"/>
                    <a:lumOff val="8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39552" y="415330"/>
            <a:ext cx="563807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ko-KR" altLang="en-US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에이디 제품</a:t>
            </a:r>
            <a:r>
              <a:rPr lang="en-US" altLang="ko-KR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소개</a:t>
            </a:r>
            <a:endParaRPr lang="en-US" altLang="ko-KR" sz="2000" b="1" dirty="0" smtClean="0">
              <a:solidFill>
                <a:srgbClr val="2D3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1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Introduction Product of AD Corporation</a:t>
            </a:r>
            <a:endParaRPr lang="ko-KR" altLang="en-US" sz="1100" b="1" dirty="0" smtClean="0">
              <a:solidFill>
                <a:schemeClr val="tx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ahoma" pitchFamily="34" charset="0"/>
              <a:ea typeface="HY헤드라인M" panose="02030600000101010101" pitchFamily="18" charset="-127"/>
              <a:cs typeface="Tahoma" pitchFamily="34" charset="0"/>
            </a:endParaRPr>
          </a:p>
        </p:txBody>
      </p:sp>
      <p:sp>
        <p:nvSpPr>
          <p:cNvPr id="24" name="바닥글 개체 틀 1"/>
          <p:cNvSpPr txBox="1">
            <a:spLocks/>
          </p:cNvSpPr>
          <p:nvPr/>
        </p:nvSpPr>
        <p:spPr>
          <a:xfrm>
            <a:off x="2483768" y="6549135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tx1"/>
                </a:solidFill>
              </a:rPr>
              <a:t>Copyright©. AD Corporation. All Rights Reserved.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217108568" descr="EMB00000ff074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5334317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AD\15. 모든 사진\예찰트랩\1513848411574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4" r="29118" b="11302"/>
          <a:stretch/>
        </p:blipFill>
        <p:spPr bwMode="auto">
          <a:xfrm>
            <a:off x="6028815" y="1140079"/>
            <a:ext cx="2528290" cy="212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Documents and Settings\Owner\바탕 화면\DSC01396.JPG"/>
          <p:cNvPicPr>
            <a:picLocks noChangeAspect="1" noChangeArrowheads="1"/>
          </p:cNvPicPr>
          <p:nvPr/>
        </p:nvPicPr>
        <p:blipFill rotWithShape="1">
          <a:blip r:embed="rId4" cstate="print"/>
          <a:srcRect l="10448" t="6997" r="6463" b="3054"/>
          <a:stretch/>
        </p:blipFill>
        <p:spPr bwMode="auto">
          <a:xfrm>
            <a:off x="5220072" y="2564904"/>
            <a:ext cx="1204342" cy="1234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039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9952" y="911744"/>
            <a:ext cx="4882792" cy="41395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품명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200" dirty="0" err="1" smtClean="0">
                <a:latin typeface="휴먼모음T" pitchFamily="18" charset="-127"/>
                <a:ea typeface="휴먼모음T" pitchFamily="18" charset="-127"/>
              </a:rPr>
              <a:t>풍뎅이페로몬</a:t>
            </a:r>
            <a:r>
              <a:rPr lang="en-US" altLang="ko-KR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(BS101)</a:t>
            </a:r>
          </a:p>
          <a:p>
            <a:endParaRPr lang="en-US" altLang="ko-KR" sz="1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용도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200" b="1" dirty="0" err="1" smtClean="0">
                <a:latin typeface="휴먼모음T" pitchFamily="18" charset="-127"/>
                <a:ea typeface="휴먼모음T" pitchFamily="18" charset="-127"/>
              </a:rPr>
              <a:t>풍뎅</a:t>
            </a:r>
            <a:r>
              <a:rPr lang="ko-KR" altLang="en-US" sz="1200" b="1" dirty="0" err="1">
                <a:latin typeface="휴먼모음T" pitchFamily="18" charset="-127"/>
                <a:ea typeface="휴먼모음T" pitchFamily="18" charset="-127"/>
              </a:rPr>
              <a:t>이</a:t>
            </a:r>
            <a:r>
              <a:rPr lang="ko-KR" altLang="en-US" sz="1200" b="1" dirty="0" err="1" smtClean="0">
                <a:latin typeface="휴먼모음T" pitchFamily="18" charset="-127"/>
                <a:ea typeface="휴먼모음T" pitchFamily="18" charset="-127"/>
              </a:rPr>
              <a:t>류</a:t>
            </a:r>
            <a:r>
              <a:rPr lang="ko-KR" altLang="en-US" sz="1200" b="1" dirty="0" smtClean="0">
                <a:latin typeface="휴먼모음T" pitchFamily="18" charset="-127"/>
                <a:ea typeface="휴먼모음T" pitchFamily="18" charset="-127"/>
              </a:rPr>
              <a:t> 포획트랩</a:t>
            </a:r>
            <a:endParaRPr lang="en-US" altLang="ko-KR" sz="1200" b="1" dirty="0" smtClean="0">
              <a:latin typeface="휴먼모음T" pitchFamily="18" charset="-127"/>
              <a:ea typeface="휴먼모음T" pitchFamily="18" charset="-127"/>
            </a:endParaRPr>
          </a:p>
          <a:p>
            <a:endParaRPr lang="en-US" altLang="ko-KR" sz="1000" b="1" dirty="0" smtClean="0">
              <a:latin typeface="휴먼모음T" pitchFamily="18" charset="-127"/>
              <a:ea typeface="휴먼모음T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소개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000" dirty="0" smtClean="0">
                <a:latin typeface="+mn-ea"/>
              </a:rPr>
              <a:t>골프장과 그 밖의 잔디밭에 피해를 주는 해충은 크게 구분하</a:t>
            </a:r>
            <a:r>
              <a:rPr lang="ko-KR" altLang="en-US" sz="1000" kern="100" dirty="0" smtClean="0">
                <a:latin typeface="+mn-ea"/>
                <a:cs typeface="Times New Roman"/>
              </a:rPr>
              <a:t>여 </a:t>
            </a:r>
            <a:r>
              <a:rPr lang="ko-KR" altLang="en-US" sz="1000" kern="100" dirty="0" err="1" smtClean="0">
                <a:latin typeface="+mn-ea"/>
                <a:cs typeface="Times New Roman"/>
              </a:rPr>
              <a:t>풍뎅이류와</a:t>
            </a:r>
            <a:r>
              <a:rPr lang="ko-KR" altLang="en-US" sz="1000" kern="100" dirty="0" smtClean="0">
                <a:latin typeface="+mn-ea"/>
                <a:cs typeface="Times New Roman"/>
              </a:rPr>
              <a:t>        </a:t>
            </a:r>
            <a:endParaRPr lang="en-US" altLang="ko-KR" sz="1000" kern="100" dirty="0" smtClean="0">
              <a:latin typeface="+mn-ea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1000" kern="100" dirty="0">
                <a:latin typeface="+mn-ea"/>
                <a:cs typeface="Times New Roman"/>
              </a:rPr>
              <a:t> </a:t>
            </a:r>
            <a:r>
              <a:rPr lang="en-US" altLang="ko-KR" sz="1050" kern="100" dirty="0" smtClean="0">
                <a:latin typeface="+mn-ea"/>
                <a:cs typeface="Times New Roman"/>
              </a:rPr>
              <a:t>      </a:t>
            </a:r>
            <a:r>
              <a:rPr lang="en-US" altLang="ko-KR" sz="1000" kern="100" dirty="0" smtClean="0">
                <a:latin typeface="+mn-ea"/>
                <a:cs typeface="Times New Roman"/>
              </a:rPr>
              <a:t> </a:t>
            </a:r>
            <a:r>
              <a:rPr lang="ko-KR" altLang="en-US" sz="1000" kern="100" dirty="0" err="1" smtClean="0">
                <a:latin typeface="+mn-ea"/>
                <a:cs typeface="Times New Roman"/>
              </a:rPr>
              <a:t>나방류로</a:t>
            </a:r>
            <a:r>
              <a:rPr lang="ko-KR" altLang="en-US" sz="1000" kern="100" dirty="0" smtClean="0">
                <a:latin typeface="+mn-ea"/>
                <a:cs typeface="Times New Roman"/>
              </a:rPr>
              <a:t> 구분할 수 있습니다</a:t>
            </a:r>
            <a:r>
              <a:rPr lang="en-US" altLang="ko-KR" sz="1000" kern="100" dirty="0" smtClean="0">
                <a:latin typeface="+mn-ea"/>
                <a:cs typeface="Times New Roman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kern="100" dirty="0">
                <a:latin typeface="+mn-ea"/>
                <a:cs typeface="Times New Roman"/>
              </a:rPr>
              <a:t> </a:t>
            </a:r>
            <a:r>
              <a:rPr lang="en-US" altLang="ko-KR" sz="1000" kern="100" dirty="0" smtClean="0">
                <a:latin typeface="+mn-ea"/>
                <a:cs typeface="Times New Roman"/>
              </a:rPr>
              <a:t>        </a:t>
            </a:r>
            <a:r>
              <a:rPr lang="ko-KR" altLang="en-US" sz="1000" kern="100" dirty="0" smtClean="0">
                <a:latin typeface="+mn-ea"/>
                <a:cs typeface="Times New Roman"/>
              </a:rPr>
              <a:t>주요 </a:t>
            </a:r>
            <a:r>
              <a:rPr lang="ko-KR" altLang="en-US" sz="1000" kern="100" dirty="0" err="1" smtClean="0">
                <a:latin typeface="+mn-ea"/>
                <a:cs typeface="Times New Roman"/>
              </a:rPr>
              <a:t>풍뎅이류</a:t>
            </a:r>
            <a:r>
              <a:rPr lang="en-US" altLang="ko-KR" sz="1000" kern="100" dirty="0" smtClean="0">
                <a:latin typeface="+mn-ea"/>
                <a:cs typeface="Times New Roman"/>
              </a:rPr>
              <a:t> </a:t>
            </a:r>
            <a:r>
              <a:rPr lang="ko-KR" altLang="en-US" sz="1000" kern="100" dirty="0" smtClean="0">
                <a:latin typeface="+mn-ea"/>
                <a:cs typeface="Times New Roman"/>
              </a:rPr>
              <a:t>해충에는 </a:t>
            </a:r>
            <a:r>
              <a:rPr lang="ko-KR" altLang="en-US" sz="1000" kern="100" dirty="0" err="1" smtClean="0">
                <a:latin typeface="+mn-ea"/>
                <a:cs typeface="Times New Roman"/>
              </a:rPr>
              <a:t>등얼룩풍뎅이</a:t>
            </a:r>
            <a:r>
              <a:rPr lang="en-US" altLang="ko-KR" sz="1000" kern="100" dirty="0" smtClean="0">
                <a:latin typeface="+mn-ea"/>
                <a:cs typeface="Times New Roman"/>
              </a:rPr>
              <a:t>, </a:t>
            </a:r>
            <a:r>
              <a:rPr lang="ko-KR" altLang="en-US" sz="1000" kern="100" dirty="0" err="1" smtClean="0">
                <a:latin typeface="+mn-ea"/>
                <a:cs typeface="Times New Roman"/>
              </a:rPr>
              <a:t>녹색콩풍뎅이</a:t>
            </a:r>
            <a:r>
              <a:rPr lang="en-US" altLang="ko-KR" sz="1000" kern="100" dirty="0" smtClean="0">
                <a:latin typeface="+mn-ea"/>
                <a:cs typeface="Times New Roman"/>
              </a:rPr>
              <a:t>, </a:t>
            </a:r>
            <a:r>
              <a:rPr lang="ko-KR" altLang="en-US" sz="1000" kern="100" dirty="0" err="1" smtClean="0">
                <a:latin typeface="+mn-ea"/>
                <a:cs typeface="Times New Roman"/>
              </a:rPr>
              <a:t>참콩풍뎅이</a:t>
            </a:r>
            <a:r>
              <a:rPr lang="en-US" altLang="ko-KR" sz="1000" kern="100" dirty="0" smtClean="0">
                <a:latin typeface="+mn-ea"/>
                <a:cs typeface="Times New Roman"/>
              </a:rPr>
              <a:t>, </a:t>
            </a:r>
            <a:r>
              <a:rPr lang="ko-KR" altLang="en-US" sz="1000" kern="100" dirty="0" err="1" smtClean="0">
                <a:latin typeface="+mn-ea"/>
                <a:cs typeface="Times New Roman"/>
              </a:rPr>
              <a:t>연다색</a:t>
            </a:r>
            <a:endParaRPr lang="en-US" altLang="ko-KR" sz="1000" kern="100" dirty="0" smtClean="0">
              <a:latin typeface="+mn-ea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altLang="ko-KR" sz="1000" kern="100" dirty="0">
                <a:latin typeface="+mn-ea"/>
                <a:cs typeface="Times New Roman"/>
              </a:rPr>
              <a:t> </a:t>
            </a:r>
            <a:r>
              <a:rPr lang="en-US" altLang="ko-KR" sz="1000" kern="100" dirty="0" smtClean="0">
                <a:latin typeface="+mn-ea"/>
                <a:cs typeface="Times New Roman"/>
              </a:rPr>
              <a:t>        </a:t>
            </a:r>
            <a:r>
              <a:rPr lang="ko-KR" altLang="en-US" sz="1000" kern="100" dirty="0" smtClean="0">
                <a:latin typeface="+mn-ea"/>
                <a:cs typeface="Times New Roman"/>
              </a:rPr>
              <a:t>풍뎅이</a:t>
            </a:r>
            <a:r>
              <a:rPr lang="en-US" altLang="ko-KR" sz="1000" kern="100" dirty="0" smtClean="0">
                <a:latin typeface="+mn-ea"/>
                <a:cs typeface="Times New Roman"/>
              </a:rPr>
              <a:t>, </a:t>
            </a:r>
            <a:r>
              <a:rPr lang="ko-KR" altLang="en-US" sz="1000" kern="100" dirty="0" smtClean="0">
                <a:latin typeface="+mn-ea"/>
                <a:cs typeface="Times New Roman"/>
              </a:rPr>
              <a:t>오리나무풍뎅이</a:t>
            </a:r>
            <a:r>
              <a:rPr lang="en-US" altLang="ko-KR" sz="1000" kern="100" dirty="0" smtClean="0">
                <a:latin typeface="+mn-ea"/>
                <a:cs typeface="Times New Roman"/>
              </a:rPr>
              <a:t> </a:t>
            </a:r>
            <a:r>
              <a:rPr lang="ko-KR" altLang="en-US" sz="1000" kern="100" dirty="0" smtClean="0">
                <a:latin typeface="+mn-ea"/>
                <a:cs typeface="Times New Roman"/>
              </a:rPr>
              <a:t>등이 있습</a:t>
            </a:r>
            <a:r>
              <a:rPr lang="ko-KR" altLang="en-US" sz="1000" kern="100" dirty="0">
                <a:latin typeface="+mn-ea"/>
                <a:cs typeface="Times New Roman"/>
              </a:rPr>
              <a:t>니</a:t>
            </a:r>
            <a:r>
              <a:rPr lang="ko-KR" altLang="en-US" sz="1000" kern="100" dirty="0" smtClean="0">
                <a:latin typeface="+mn-ea"/>
                <a:cs typeface="Times New Roman"/>
              </a:rPr>
              <a:t>다</a:t>
            </a:r>
            <a:r>
              <a:rPr lang="en-US" altLang="ko-KR" sz="1000" kern="100" dirty="0" smtClean="0">
                <a:latin typeface="+mn-ea"/>
                <a:cs typeface="Times New Roman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000" kern="100" dirty="0">
                <a:latin typeface="+mn-ea"/>
                <a:cs typeface="Times New Roman"/>
              </a:rPr>
              <a:t> </a:t>
            </a:r>
            <a:r>
              <a:rPr lang="en-US" altLang="ko-KR" sz="1000" kern="100" dirty="0" smtClean="0">
                <a:latin typeface="+mn-ea"/>
                <a:cs typeface="Times New Roman"/>
              </a:rPr>
              <a:t>        </a:t>
            </a:r>
            <a:r>
              <a:rPr lang="ko-KR" altLang="en-US" sz="1000" kern="100" dirty="0" smtClean="0">
                <a:latin typeface="+mn-ea"/>
                <a:cs typeface="Times New Roman"/>
              </a:rPr>
              <a:t>이러한 다양한 풍뎅이를 포획하는 효율성 높은 제품입니다</a:t>
            </a:r>
            <a:r>
              <a:rPr lang="en-US" altLang="ko-KR" sz="1000" kern="100" dirty="0" smtClean="0">
                <a:latin typeface="+mn-ea"/>
                <a:cs typeface="Times New Roman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000" kern="100" dirty="0">
                <a:latin typeface="+mn-ea"/>
                <a:cs typeface="Times New Roman"/>
              </a:rPr>
              <a:t> </a:t>
            </a:r>
            <a:r>
              <a:rPr lang="en-US" altLang="ko-KR" sz="1000" kern="100" dirty="0" smtClean="0">
                <a:latin typeface="+mn-ea"/>
                <a:cs typeface="Times New Roman"/>
              </a:rPr>
              <a:t>        </a:t>
            </a:r>
            <a:endParaRPr lang="ko-KR" altLang="ko-KR" sz="1000" kern="100" dirty="0" smtClean="0">
              <a:latin typeface="+mn-ea"/>
              <a:cs typeface="Times New Roman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특징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000" b="1" dirty="0" smtClean="0">
                <a:latin typeface="+mn-ea"/>
              </a:rPr>
              <a:t>다양한</a:t>
            </a:r>
            <a:r>
              <a:rPr lang="ko-KR" altLang="ko-KR" sz="1000" b="1" kern="0" dirty="0" smtClean="0">
                <a:latin typeface="+mn-ea"/>
              </a:rPr>
              <a:t> </a:t>
            </a:r>
            <a:r>
              <a:rPr lang="ko-KR" altLang="en-US" sz="1000" b="1" kern="0" dirty="0" smtClean="0">
                <a:latin typeface="+mn-ea"/>
              </a:rPr>
              <a:t>풍뎅이</a:t>
            </a:r>
            <a:r>
              <a:rPr lang="ko-KR" altLang="ko-KR" sz="1000" kern="0" dirty="0" smtClean="0"/>
              <a:t>를 </a:t>
            </a:r>
            <a:r>
              <a:rPr lang="ko-KR" altLang="en-US" sz="1000" b="1" kern="0" dirty="0" err="1" smtClean="0">
                <a:solidFill>
                  <a:srgbClr val="0033CC"/>
                </a:solidFill>
              </a:rPr>
              <a:t>성페로몬과</a:t>
            </a:r>
            <a:r>
              <a:rPr lang="ko-KR" altLang="en-US" sz="1000" b="1" kern="0" dirty="0" smtClean="0">
                <a:solidFill>
                  <a:srgbClr val="0033CC"/>
                </a:solidFill>
              </a:rPr>
              <a:t> </a:t>
            </a:r>
            <a:r>
              <a:rPr lang="ko-KR" altLang="en-US" sz="1000" b="1" kern="0" dirty="0" err="1" smtClean="0">
                <a:solidFill>
                  <a:srgbClr val="0033CC"/>
                </a:solidFill>
              </a:rPr>
              <a:t>섭식유인제를</a:t>
            </a:r>
            <a:r>
              <a:rPr lang="ko-KR" altLang="en-US" sz="1000" b="1" kern="0" dirty="0" smtClean="0">
                <a:solidFill>
                  <a:srgbClr val="0033CC"/>
                </a:solidFill>
              </a:rPr>
              <a:t> 이용하여 하나의</a:t>
            </a:r>
            <a:r>
              <a:rPr lang="ko-KR" altLang="ko-KR" sz="1000" b="1" kern="0" dirty="0" smtClean="0">
                <a:solidFill>
                  <a:srgbClr val="0033CC"/>
                </a:solidFill>
              </a:rPr>
              <a:t> </a:t>
            </a:r>
            <a:r>
              <a:rPr lang="ko-KR" altLang="ko-KR" sz="1000" b="1" kern="0" dirty="0">
                <a:solidFill>
                  <a:srgbClr val="0033CC"/>
                </a:solidFill>
              </a:rPr>
              <a:t>트랩으로 </a:t>
            </a:r>
            <a:endParaRPr lang="en-US" altLang="ko-KR" sz="1000" b="1" kern="0" dirty="0" smtClean="0">
              <a:solidFill>
                <a:srgbClr val="0033CC"/>
              </a:solidFill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1000" b="1" kern="0" dirty="0">
                <a:solidFill>
                  <a:srgbClr val="0033CC"/>
                </a:solidFill>
              </a:rPr>
              <a:t> </a:t>
            </a:r>
            <a:r>
              <a:rPr lang="en-US" altLang="ko-KR" sz="1000" b="1" kern="0" dirty="0" smtClean="0">
                <a:solidFill>
                  <a:srgbClr val="0033CC"/>
                </a:solidFill>
              </a:rPr>
              <a:t>       </a:t>
            </a:r>
            <a:r>
              <a:rPr lang="ko-KR" altLang="ko-KR" sz="1000" b="1" kern="0" dirty="0" smtClean="0">
                <a:solidFill>
                  <a:srgbClr val="0033CC"/>
                </a:solidFill>
              </a:rPr>
              <a:t>유인</a:t>
            </a:r>
            <a:r>
              <a:rPr lang="en-US" altLang="ko-KR" sz="1000" b="1" kern="0" dirty="0">
                <a:solidFill>
                  <a:srgbClr val="0033CC"/>
                </a:solidFill>
                <a:sym typeface="Wingdings"/>
              </a:rPr>
              <a:t></a:t>
            </a:r>
            <a:r>
              <a:rPr lang="ko-KR" altLang="ko-KR" sz="1000" b="1" kern="0" dirty="0" smtClean="0">
                <a:solidFill>
                  <a:srgbClr val="0033CC"/>
                </a:solidFill>
              </a:rPr>
              <a:t>포획</a:t>
            </a:r>
            <a:r>
              <a:rPr lang="ko-KR" altLang="en-US" sz="1000" kern="0" dirty="0" smtClean="0"/>
              <a:t>합니다</a:t>
            </a:r>
            <a:r>
              <a:rPr lang="en-US" altLang="ko-KR" sz="1000" kern="0" dirty="0" smtClean="0"/>
              <a:t>.</a:t>
            </a:r>
            <a:endParaRPr lang="en-US" altLang="ko-KR" sz="1000" dirty="0">
              <a:latin typeface="휴먼모음T" pitchFamily="18" charset="-127"/>
              <a:ea typeface="휴먼모음T" pitchFamily="18" charset="-127"/>
            </a:endParaRPr>
          </a:p>
          <a:p>
            <a:pPr algn="just" fontAlgn="base"/>
            <a:r>
              <a:rPr lang="ko-KR" altLang="en-US" sz="1000" kern="0" dirty="0" smtClean="0"/>
              <a:t>    </a:t>
            </a:r>
            <a:r>
              <a:rPr lang="ko-KR" altLang="en-US" sz="900" kern="0" dirty="0" smtClean="0"/>
              <a:t>     </a:t>
            </a:r>
            <a:r>
              <a:rPr lang="ko-KR" altLang="en-US" sz="1000" kern="0" dirty="0" smtClean="0"/>
              <a:t>매우 다양한 풍뎅</a:t>
            </a:r>
            <a:r>
              <a:rPr lang="ko-KR" altLang="en-US" sz="1000" kern="0" dirty="0"/>
              <a:t>이</a:t>
            </a:r>
            <a:r>
              <a:rPr lang="ko-KR" altLang="en-US" sz="1000" kern="0" dirty="0" smtClean="0"/>
              <a:t>를 포획함으로써 </a:t>
            </a:r>
            <a:r>
              <a:rPr lang="ko-KR" altLang="en-US" sz="1000" b="1" kern="0" dirty="0" err="1" smtClean="0">
                <a:solidFill>
                  <a:schemeClr val="accent6">
                    <a:lumMod val="75000"/>
                  </a:schemeClr>
                </a:solidFill>
              </a:rPr>
              <a:t>예찰과</a:t>
            </a:r>
            <a:r>
              <a:rPr lang="ko-KR" altLang="en-US" sz="1000" b="1" kern="0" dirty="0" smtClean="0">
                <a:solidFill>
                  <a:schemeClr val="accent6">
                    <a:lumMod val="75000"/>
                  </a:schemeClr>
                </a:solidFill>
              </a:rPr>
              <a:t> 대량포획 기능이 가능한</a:t>
            </a:r>
            <a:r>
              <a:rPr lang="en-US" altLang="ko-KR" sz="1000" b="1" kern="0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</a:p>
          <a:p>
            <a:pPr algn="just" fontAlgn="base"/>
            <a:r>
              <a:rPr lang="en-US" altLang="ko-KR" sz="1000" b="1" kern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ko-KR" sz="1000" b="1" kern="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ko-KR" sz="900" b="1" kern="0" dirty="0" smtClean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r>
              <a:rPr lang="ko-KR" altLang="en-US" sz="1000" kern="0" dirty="0" smtClean="0"/>
              <a:t>효율을 극대화한 제품입니다</a:t>
            </a:r>
            <a:r>
              <a:rPr lang="en-US" altLang="ko-KR" sz="1000" kern="0" dirty="0" smtClean="0"/>
              <a:t>.</a:t>
            </a:r>
          </a:p>
          <a:p>
            <a:pPr algn="just" fontAlgn="base"/>
            <a:r>
              <a:rPr lang="ko-KR" altLang="en-US" sz="1000" kern="0" dirty="0" smtClean="0"/>
              <a:t>  </a:t>
            </a:r>
            <a:endParaRPr lang="en-US" altLang="ko-KR" sz="1000" kern="0" dirty="0" smtClean="0"/>
          </a:p>
          <a:p>
            <a:pPr algn="just" fontAlgn="base">
              <a:lnSpc>
                <a:spcPct val="150000"/>
              </a:lnSpc>
            </a:pPr>
            <a:r>
              <a:rPr lang="ko-KR" altLang="en-US" sz="1200" kern="0" dirty="0" smtClean="0">
                <a:latin typeface="휴먼모음T" pitchFamily="18" charset="-127"/>
                <a:ea typeface="휴먼모음T" pitchFamily="18" charset="-127"/>
              </a:rPr>
              <a:t>가격</a:t>
            </a:r>
            <a:r>
              <a:rPr lang="en-US" altLang="ko-KR" sz="1200" kern="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ko-KR" sz="1000" kern="0" dirty="0" smtClean="0"/>
              <a:t>판매가</a:t>
            </a:r>
            <a:r>
              <a:rPr lang="en-US" altLang="ko-KR" sz="1000" kern="0" dirty="0" smtClean="0"/>
              <a:t> </a:t>
            </a:r>
            <a:r>
              <a:rPr lang="ko-KR" altLang="en-US" sz="1000" kern="0" dirty="0" smtClean="0"/>
              <a:t>트랩 </a:t>
            </a:r>
            <a:r>
              <a:rPr lang="en-US" altLang="ko-KR" sz="1000" kern="0" dirty="0" smtClean="0"/>
              <a:t>15</a:t>
            </a:r>
            <a:r>
              <a:rPr lang="en-US" altLang="ko-KR" sz="1000" kern="0" dirty="0" smtClean="0"/>
              <a:t>,000</a:t>
            </a:r>
            <a:r>
              <a:rPr lang="ko-KR" altLang="ko-KR" sz="1000" kern="0" dirty="0" smtClean="0"/>
              <a:t>원</a:t>
            </a:r>
            <a:r>
              <a:rPr lang="en-US" altLang="ko-KR" sz="1000" kern="0" dirty="0" smtClean="0"/>
              <a:t> </a:t>
            </a:r>
            <a:r>
              <a:rPr lang="ko-KR" altLang="en-US" sz="1000" kern="0" dirty="0" err="1" smtClean="0"/>
              <a:t>루어</a:t>
            </a:r>
            <a:r>
              <a:rPr lang="ko-KR" altLang="en-US" sz="1000" kern="0" dirty="0" smtClean="0"/>
              <a:t> </a:t>
            </a:r>
            <a:r>
              <a:rPr lang="en-US" altLang="ko-KR" sz="1000" kern="0" dirty="0" smtClean="0"/>
              <a:t>15,000</a:t>
            </a:r>
            <a:r>
              <a:rPr lang="ko-KR" altLang="en-US" sz="1000" kern="0" dirty="0" smtClean="0"/>
              <a:t>원</a:t>
            </a:r>
            <a:r>
              <a:rPr lang="en-US" altLang="ko-KR" sz="1000" kern="0" dirty="0" smtClean="0"/>
              <a:t>(vat. </a:t>
            </a:r>
            <a:r>
              <a:rPr lang="ko-KR" altLang="en-US" sz="1000" kern="0" dirty="0" smtClean="0"/>
              <a:t>미</a:t>
            </a:r>
            <a:r>
              <a:rPr lang="ko-KR" altLang="ko-KR" sz="1000" kern="0" dirty="0" smtClean="0"/>
              <a:t>포함</a:t>
            </a:r>
            <a:r>
              <a:rPr lang="en-US" altLang="ko-KR" sz="1000" kern="0" dirty="0" smtClean="0"/>
              <a:t>)</a:t>
            </a:r>
          </a:p>
          <a:p>
            <a:pPr algn="just" fontAlgn="base">
              <a:lnSpc>
                <a:spcPct val="150000"/>
              </a:lnSpc>
            </a:pPr>
            <a:endParaRPr lang="en-US" altLang="ko-KR" sz="900" kern="0" dirty="0"/>
          </a:p>
          <a:p>
            <a:pPr algn="just" fontAlgn="base"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포획 종류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</a:t>
            </a:r>
            <a:endParaRPr lang="ko-KR" altLang="en-US" sz="1200" dirty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0" name="Picture 4" descr="C:\Users\USER\Desktop\까치\148093546747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5" t="47002" r="29052" b="14585"/>
          <a:stretch/>
        </p:blipFill>
        <p:spPr bwMode="auto">
          <a:xfrm>
            <a:off x="1161682" y="5292374"/>
            <a:ext cx="1025401" cy="1376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195736" y="3458716"/>
            <a:ext cx="1367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latin typeface="휴먼모음T" pitchFamily="18" charset="-127"/>
                <a:ea typeface="휴먼모음T" pitchFamily="18" charset="-127"/>
              </a:rPr>
              <a:t>포획된 여러 풍뎅이</a:t>
            </a:r>
            <a:endParaRPr lang="ko-KR" altLang="en-US" sz="1200" b="1" dirty="0"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4282311" y="4987612"/>
            <a:ext cx="800219" cy="757640"/>
            <a:chOff x="4282311" y="4987612"/>
            <a:chExt cx="800219" cy="757640"/>
          </a:xfrm>
        </p:grpSpPr>
        <p:pic>
          <p:nvPicPr>
            <p:cNvPr id="35" name="Picture 5" descr="F:\풍뎅이 종류\등얼룩풍뎅이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84" t="7553" r="31043"/>
            <a:stretch/>
          </p:blipFill>
          <p:spPr bwMode="auto">
            <a:xfrm>
              <a:off x="4486590" y="4987612"/>
              <a:ext cx="381120" cy="54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282311" y="5529808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 smtClean="0"/>
                <a:t>등얼룩풍뎅이</a:t>
              </a:r>
              <a:endParaRPr lang="ko-KR" altLang="en-US" sz="800" dirty="0"/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4968106" y="4987612"/>
            <a:ext cx="800219" cy="759831"/>
            <a:chOff x="4968106" y="4987612"/>
            <a:chExt cx="800219" cy="759831"/>
          </a:xfrm>
        </p:grpSpPr>
        <p:pic>
          <p:nvPicPr>
            <p:cNvPr id="32" name="Picture 2" descr="F:\풍뎅이 종류\녹색콩풍뎅이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34" r="23608"/>
            <a:stretch/>
          </p:blipFill>
          <p:spPr bwMode="auto">
            <a:xfrm>
              <a:off x="5175172" y="4987612"/>
              <a:ext cx="369000" cy="54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4968106" y="5531999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 smtClean="0"/>
                <a:t>녹색콩풍뎅이</a:t>
              </a:r>
              <a:endParaRPr lang="ko-KR" altLang="en-US" sz="800" dirty="0"/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5683994" y="4987612"/>
            <a:ext cx="697627" cy="758220"/>
            <a:chOff x="5683994" y="4987612"/>
            <a:chExt cx="697627" cy="758220"/>
          </a:xfrm>
        </p:grpSpPr>
        <p:pic>
          <p:nvPicPr>
            <p:cNvPr id="42" name="Picture 12" descr="F:\풍뎅이 종류\참콩풍뎅이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35" r="17113"/>
            <a:stretch/>
          </p:blipFill>
          <p:spPr bwMode="auto">
            <a:xfrm>
              <a:off x="5826475" y="4987612"/>
              <a:ext cx="418725" cy="54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5683994" y="5530388"/>
              <a:ext cx="69762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 smtClean="0"/>
                <a:t>참콩풍뎅이</a:t>
              </a:r>
              <a:endParaRPr lang="ko-KR" altLang="en-US" sz="800" dirty="0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6893272" y="5000352"/>
            <a:ext cx="800219" cy="744230"/>
            <a:chOff x="6893272" y="5000352"/>
            <a:chExt cx="800219" cy="744230"/>
          </a:xfrm>
        </p:grpSpPr>
        <p:pic>
          <p:nvPicPr>
            <p:cNvPr id="37" name="Picture 7" descr="F:\풍뎅이 종류\연다색풍뎅이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0" t="10397" r="15598"/>
            <a:stretch/>
          </p:blipFill>
          <p:spPr bwMode="auto">
            <a:xfrm>
              <a:off x="7081294" y="5000352"/>
              <a:ext cx="400050" cy="54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6893272" y="5529138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 smtClean="0"/>
                <a:t>연다색풍뎅이</a:t>
              </a:r>
              <a:endParaRPr lang="ko-KR" altLang="en-US" sz="800" dirty="0"/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7613352" y="4987612"/>
            <a:ext cx="902811" cy="761832"/>
            <a:chOff x="7613352" y="4987612"/>
            <a:chExt cx="902811" cy="761832"/>
          </a:xfrm>
        </p:grpSpPr>
        <p:pic>
          <p:nvPicPr>
            <p:cNvPr id="38" name="Picture 8" descr="F:\풍뎅이 종류\오리나무풍뎅이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51" b="9033"/>
            <a:stretch/>
          </p:blipFill>
          <p:spPr bwMode="auto">
            <a:xfrm>
              <a:off x="7841288" y="4987612"/>
              <a:ext cx="439186" cy="54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7613352" y="5534000"/>
              <a:ext cx="9028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smtClean="0"/>
                <a:t>오리나</a:t>
              </a:r>
              <a:r>
                <a:rPr lang="ko-KR" altLang="en-US" sz="800" dirty="0"/>
                <a:t>무</a:t>
              </a:r>
              <a:r>
                <a:rPr lang="ko-KR" altLang="en-US" sz="800" dirty="0" smtClean="0"/>
                <a:t>풍뎅이</a:t>
              </a:r>
              <a:endParaRPr lang="ko-KR" altLang="en-US" sz="800" dirty="0"/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6329908" y="4987612"/>
            <a:ext cx="595035" cy="760671"/>
            <a:chOff x="6329908" y="4987612"/>
            <a:chExt cx="595035" cy="760671"/>
          </a:xfrm>
        </p:grpSpPr>
        <p:pic>
          <p:nvPicPr>
            <p:cNvPr id="44" name="Picture 14" descr="F:\풍뎅이 종류\콩풍뎅이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66" t="10250" r="28706" b="6417"/>
            <a:stretch/>
          </p:blipFill>
          <p:spPr bwMode="auto">
            <a:xfrm>
              <a:off x="6416714" y="4987612"/>
              <a:ext cx="393120" cy="54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/>
            <p:cNvSpPr txBox="1"/>
            <p:nvPr/>
          </p:nvSpPr>
          <p:spPr>
            <a:xfrm>
              <a:off x="6329908" y="5532839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 smtClean="0"/>
                <a:t>콩풍뎅이</a:t>
              </a:r>
              <a:endParaRPr lang="ko-KR" altLang="en-US" sz="800" dirty="0"/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4488136" y="5827718"/>
            <a:ext cx="800219" cy="743326"/>
            <a:chOff x="4488136" y="5827718"/>
            <a:chExt cx="800219" cy="743326"/>
          </a:xfrm>
        </p:grpSpPr>
        <p:pic>
          <p:nvPicPr>
            <p:cNvPr id="36" name="Picture 6" descr="F:\풍뎅이 종류\연노랑풍뎅이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46" t="11673" r="33888" b="4411"/>
            <a:stretch/>
          </p:blipFill>
          <p:spPr bwMode="auto">
            <a:xfrm>
              <a:off x="4666825" y="5827718"/>
              <a:ext cx="419860" cy="54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4488136" y="6355600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smtClean="0"/>
                <a:t>연노랑풍뎅이</a:t>
              </a:r>
              <a:endParaRPr lang="ko-KR" altLang="en-US" sz="800" dirty="0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5164371" y="5827718"/>
            <a:ext cx="800219" cy="744413"/>
            <a:chOff x="5164371" y="5827718"/>
            <a:chExt cx="800219" cy="744413"/>
          </a:xfrm>
        </p:grpSpPr>
        <p:pic>
          <p:nvPicPr>
            <p:cNvPr id="34" name="Picture 4" descr="F:\풍뎅이 종류\다색줄풍뎅이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9126" y="5827718"/>
              <a:ext cx="368550" cy="54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5164371" y="6356687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 smtClean="0"/>
                <a:t>다색둘풍뎅이</a:t>
              </a:r>
              <a:endParaRPr lang="ko-KR" altLang="en-US" sz="800" dirty="0"/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8391204" y="4929715"/>
            <a:ext cx="800219" cy="810948"/>
            <a:chOff x="8391204" y="4929715"/>
            <a:chExt cx="800219" cy="810948"/>
          </a:xfrm>
        </p:grpSpPr>
        <p:pic>
          <p:nvPicPr>
            <p:cNvPr id="40" name="Picture 10" descr="F:\풍뎅이 종류\참검정풍뎅이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68" t="11564" r="7500" b="12406"/>
            <a:stretch/>
          </p:blipFill>
          <p:spPr bwMode="auto">
            <a:xfrm rot="5400000">
              <a:off x="8425901" y="4987612"/>
              <a:ext cx="655794" cy="54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8391204" y="5525219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 smtClean="0"/>
                <a:t>참검정풍뎅이</a:t>
              </a:r>
              <a:endParaRPr lang="ko-KR" altLang="en-US" sz="800" dirty="0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8163894" y="5827718"/>
            <a:ext cx="1005403" cy="746837"/>
            <a:chOff x="8163894" y="5827718"/>
            <a:chExt cx="1005403" cy="746837"/>
          </a:xfrm>
        </p:grpSpPr>
        <p:pic>
          <p:nvPicPr>
            <p:cNvPr id="41" name="Picture 11" descr="F:\풍뎅이 종류\참오리나무풍뎅이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3" t="14907" r="24413" b="6093"/>
            <a:stretch/>
          </p:blipFill>
          <p:spPr bwMode="auto">
            <a:xfrm>
              <a:off x="8370529" y="5827718"/>
              <a:ext cx="462536" cy="54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/>
            <p:cNvSpPr txBox="1"/>
            <p:nvPr/>
          </p:nvSpPr>
          <p:spPr>
            <a:xfrm>
              <a:off x="8163894" y="6359111"/>
              <a:ext cx="100540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 smtClean="0"/>
                <a:t>참오리나무풍뎅이</a:t>
              </a:r>
              <a:endParaRPr lang="ko-KR" altLang="en-US" sz="800" dirty="0"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6816049" y="5828087"/>
            <a:ext cx="697627" cy="744571"/>
            <a:chOff x="6816049" y="5828087"/>
            <a:chExt cx="697627" cy="744571"/>
          </a:xfrm>
        </p:grpSpPr>
        <p:pic>
          <p:nvPicPr>
            <p:cNvPr id="39" name="Picture 9" descr="F:\풍뎅이 종류\우단풍뎅이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16" t="18845" r="35254" b="13739"/>
            <a:stretch/>
          </p:blipFill>
          <p:spPr bwMode="auto">
            <a:xfrm>
              <a:off x="6943620" y="5828087"/>
              <a:ext cx="397491" cy="54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6816049" y="6357214"/>
              <a:ext cx="69762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smtClean="0"/>
                <a:t>우</a:t>
              </a:r>
              <a:r>
                <a:rPr lang="ko-KR" altLang="en-US" sz="800" dirty="0"/>
                <a:t>단</a:t>
              </a:r>
              <a:r>
                <a:rPr lang="ko-KR" altLang="en-US" sz="800" dirty="0" smtClean="0"/>
                <a:t>풍뎅이</a:t>
              </a:r>
              <a:endParaRPr lang="ko-KR" altLang="en-US" sz="800" dirty="0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7428687" y="5828087"/>
            <a:ext cx="800219" cy="745126"/>
            <a:chOff x="7428687" y="5828087"/>
            <a:chExt cx="800219" cy="745126"/>
          </a:xfrm>
        </p:grpSpPr>
        <p:pic>
          <p:nvPicPr>
            <p:cNvPr id="33" name="Picture 3" descr="F:\풍뎅이 종류\농자색풍뎅이.jp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57" b="10713"/>
            <a:stretch/>
          </p:blipFill>
          <p:spPr bwMode="auto">
            <a:xfrm rot="16200000">
              <a:off x="7543663" y="5888220"/>
              <a:ext cx="540000" cy="41973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7428687" y="6357769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 smtClean="0"/>
                <a:t>농자색풍뎅이</a:t>
              </a:r>
              <a:endParaRPr lang="ko-KR" altLang="en-US" sz="800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979712" y="2742701"/>
            <a:ext cx="2036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 err="1" smtClean="0">
                <a:latin typeface="휴먼모음T" pitchFamily="18" charset="-127"/>
                <a:ea typeface="휴먼모음T" pitchFamily="18" charset="-127"/>
              </a:rPr>
              <a:t>복합유인제</a:t>
            </a:r>
            <a:endParaRPr lang="en-US" altLang="ko-KR" sz="1200" b="1" dirty="0" smtClean="0">
              <a:latin typeface="휴먼모음T" pitchFamily="18" charset="-127"/>
              <a:ea typeface="휴먼모음T" pitchFamily="18" charset="-127"/>
            </a:endParaRPr>
          </a:p>
          <a:p>
            <a:pPr algn="ctr"/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Sex Pheromone (</a:t>
            </a:r>
            <a:r>
              <a:rPr lang="ko-KR" altLang="en-US" sz="1000" dirty="0" err="1" smtClean="0">
                <a:latin typeface="휴먼모음T" pitchFamily="18" charset="-127"/>
                <a:ea typeface="휴먼모음T" pitchFamily="18" charset="-127"/>
              </a:rPr>
              <a:t>성페로몬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algn="ctr"/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+ Feeding attractant (</a:t>
            </a:r>
            <a:r>
              <a:rPr lang="ko-KR" altLang="en-US" sz="1000" dirty="0" err="1" smtClean="0">
                <a:latin typeface="휴먼모음T" pitchFamily="18" charset="-127"/>
                <a:ea typeface="휴먼모음T" pitchFamily="18" charset="-127"/>
              </a:rPr>
              <a:t>섭식유인제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10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74439" y="5046207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latin typeface="휴먼모음T" pitchFamily="18" charset="-127"/>
                <a:ea typeface="휴먼모음T" pitchFamily="18" charset="-127"/>
              </a:rPr>
              <a:t>풍뎅이 트랩</a:t>
            </a:r>
            <a:endParaRPr lang="ko-KR" altLang="en-US" sz="1400" b="1" dirty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62" name="Picture 2" descr="D:\Dr. J file\ACE\15. 모든 사진\풍뎅이트랩 사진\1496380704859.jpe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1" t="5001" r="12182" b="19072"/>
          <a:stretch/>
        </p:blipFill>
        <p:spPr bwMode="auto">
          <a:xfrm flipH="1">
            <a:off x="223114" y="1649669"/>
            <a:ext cx="1846963" cy="3402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그룹 62"/>
          <p:cNvGrpSpPr/>
          <p:nvPr/>
        </p:nvGrpSpPr>
        <p:grpSpPr>
          <a:xfrm>
            <a:off x="2638807" y="1460515"/>
            <a:ext cx="781065" cy="1281177"/>
            <a:chOff x="3113722" y="1413870"/>
            <a:chExt cx="781065" cy="1281177"/>
          </a:xfrm>
        </p:grpSpPr>
        <p:pic>
          <p:nvPicPr>
            <p:cNvPr id="64" name="Picture 5" descr="D:\FileEncrypt\Dr. J file\ACE\15. 모든 사진\20161006_083803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7242" r="33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74" t="27716" r="66520" b="20635"/>
            <a:stretch/>
          </p:blipFill>
          <p:spPr bwMode="auto">
            <a:xfrm>
              <a:off x="3113722" y="1413870"/>
              <a:ext cx="588973" cy="1266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5" descr="D:\FileEncrypt\Dr. J file\ACE\15. 모든 사진\20161006_083803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7242" r="33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74" t="27716" r="66520" b="20635"/>
            <a:stretch/>
          </p:blipFill>
          <p:spPr bwMode="auto">
            <a:xfrm>
              <a:off x="3305813" y="1428233"/>
              <a:ext cx="588974" cy="1266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그룹 71"/>
          <p:cNvGrpSpPr/>
          <p:nvPr/>
        </p:nvGrpSpPr>
        <p:grpSpPr>
          <a:xfrm>
            <a:off x="1241512" y="2120532"/>
            <a:ext cx="1289252" cy="701131"/>
            <a:chOff x="905293" y="2120532"/>
            <a:chExt cx="1289252" cy="701131"/>
          </a:xfrm>
        </p:grpSpPr>
        <p:sp>
          <p:nvSpPr>
            <p:cNvPr id="73" name="타원 72"/>
            <p:cNvSpPr/>
            <p:nvPr/>
          </p:nvSpPr>
          <p:spPr>
            <a:xfrm>
              <a:off x="905293" y="2453594"/>
              <a:ext cx="227090" cy="2270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4" name="그룹 73"/>
            <p:cNvGrpSpPr/>
            <p:nvPr/>
          </p:nvGrpSpPr>
          <p:grpSpPr>
            <a:xfrm rot="1868292" flipH="1">
              <a:off x="1224911" y="2120532"/>
              <a:ext cx="969634" cy="701131"/>
              <a:chOff x="897909" y="3806196"/>
              <a:chExt cx="1402252" cy="1135046"/>
            </a:xfrm>
            <a:noFill/>
          </p:grpSpPr>
          <p:sp>
            <p:nvSpPr>
              <p:cNvPr id="75" name="Arc 13"/>
              <p:cNvSpPr>
                <a:spLocks/>
              </p:cNvSpPr>
              <p:nvPr/>
            </p:nvSpPr>
            <p:spPr bwMode="auto">
              <a:xfrm rot="590019">
                <a:off x="897909" y="3999389"/>
                <a:ext cx="1402252" cy="941853"/>
              </a:xfrm>
              <a:custGeom>
                <a:avLst/>
                <a:gdLst>
                  <a:gd name="G0" fmla="+- 21277 0 0"/>
                  <a:gd name="G1" fmla="+- 0 0 0"/>
                  <a:gd name="G2" fmla="+- 21600 0 0"/>
                  <a:gd name="T0" fmla="*/ 21627 w 21627"/>
                  <a:gd name="T1" fmla="*/ 21597 h 21600"/>
                  <a:gd name="T2" fmla="*/ 0 w 21627"/>
                  <a:gd name="T3" fmla="*/ 3721 h 21600"/>
                  <a:gd name="T4" fmla="*/ 21277 w 21627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27" h="21600" fill="none" extrusionOk="0">
                    <a:moveTo>
                      <a:pt x="21627" y="21597"/>
                    </a:moveTo>
                    <a:cubicBezTo>
                      <a:pt x="21510" y="21599"/>
                      <a:pt x="21393" y="21599"/>
                      <a:pt x="21277" y="21600"/>
                    </a:cubicBezTo>
                    <a:cubicBezTo>
                      <a:pt x="10783" y="21600"/>
                      <a:pt x="1807" y="14057"/>
                      <a:pt x="-1" y="3721"/>
                    </a:cubicBezTo>
                  </a:path>
                  <a:path w="21627" h="21600" stroke="0" extrusionOk="0">
                    <a:moveTo>
                      <a:pt x="21627" y="21597"/>
                    </a:moveTo>
                    <a:cubicBezTo>
                      <a:pt x="21510" y="21599"/>
                      <a:pt x="21393" y="21599"/>
                      <a:pt x="21277" y="21600"/>
                    </a:cubicBezTo>
                    <a:cubicBezTo>
                      <a:pt x="10783" y="21600"/>
                      <a:pt x="1807" y="14057"/>
                      <a:pt x="-1" y="3721"/>
                    </a:cubicBezTo>
                    <a:lnTo>
                      <a:pt x="21277" y="0"/>
                    </a:lnTo>
                    <a:close/>
                  </a:path>
                </a:pathLst>
              </a:custGeom>
              <a:grpFill/>
              <a:ln w="12700" cap="rnd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76" name="Freeform 14"/>
              <p:cNvSpPr>
                <a:spLocks/>
              </p:cNvSpPr>
              <p:nvPr/>
            </p:nvSpPr>
            <p:spPr bwMode="auto">
              <a:xfrm>
                <a:off x="908595" y="3806196"/>
                <a:ext cx="118696" cy="231772"/>
              </a:xfrm>
              <a:custGeom>
                <a:avLst/>
                <a:gdLst>
                  <a:gd name="T0" fmla="*/ 23 w 81"/>
                  <a:gd name="T1" fmla="*/ 0 h 146"/>
                  <a:gd name="T2" fmla="*/ 0 w 81"/>
                  <a:gd name="T3" fmla="*/ 145 h 146"/>
                  <a:gd name="T4" fmla="*/ 80 w 81"/>
                  <a:gd name="T5" fmla="*/ 135 h 146"/>
                  <a:gd name="T6" fmla="*/ 23 w 81"/>
                  <a:gd name="T7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146">
                    <a:moveTo>
                      <a:pt x="23" y="0"/>
                    </a:moveTo>
                    <a:lnTo>
                      <a:pt x="0" y="145"/>
                    </a:lnTo>
                    <a:lnTo>
                      <a:pt x="80" y="135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</p:grpSp>
      <p:sp>
        <p:nvSpPr>
          <p:cNvPr id="77" name="TextBox 12"/>
          <p:cNvSpPr txBox="1">
            <a:spLocks noChangeArrowheads="1"/>
          </p:cNvSpPr>
          <p:nvPr/>
        </p:nvSpPr>
        <p:spPr bwMode="auto">
          <a:xfrm>
            <a:off x="281211" y="1131501"/>
            <a:ext cx="1912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200" dirty="0"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</a:t>
            </a:r>
            <a:r>
              <a:rPr lang="en-US" altLang="ko-KR" sz="1200" dirty="0" smtClean="0">
                <a:latin typeface="HY동녘M" pitchFamily="18" charset="-127"/>
                <a:ea typeface="HY동녘M" pitchFamily="18" charset="-127"/>
              </a:rPr>
              <a:t>‘</a:t>
            </a:r>
            <a:r>
              <a:rPr lang="ko-KR" altLang="en-US" sz="1200" dirty="0" err="1" smtClean="0">
                <a:latin typeface="HY동녘M" pitchFamily="18" charset="-127"/>
                <a:ea typeface="HY동녘M" pitchFamily="18" charset="-127"/>
              </a:rPr>
              <a:t>풍뎅이페로몬</a:t>
            </a:r>
            <a:r>
              <a:rPr lang="en-US" altLang="ko-KR" sz="1200" dirty="0" smtClean="0">
                <a:latin typeface="HY동녘M" pitchFamily="18" charset="-127"/>
                <a:ea typeface="HY동녘M" pitchFamily="18" charset="-127"/>
              </a:rPr>
              <a:t>’</a:t>
            </a:r>
            <a:r>
              <a:rPr lang="ko-KR" altLang="en-US" sz="1200" dirty="0">
                <a:latin typeface="HY동녘M" pitchFamily="18" charset="-127"/>
                <a:ea typeface="HY동녘M" pitchFamily="18" charset="-127"/>
              </a:rPr>
              <a:t>트랩</a:t>
            </a:r>
            <a:r>
              <a:rPr lang="en-US" altLang="ko-KR" sz="1200" dirty="0">
                <a:latin typeface="HY동녘M" pitchFamily="18" charset="-127"/>
                <a:ea typeface="HY동녘M" pitchFamily="18" charset="-127"/>
              </a:rPr>
              <a:t> </a:t>
            </a:r>
            <a:endParaRPr lang="ko-KR" altLang="en-US" sz="1400" dirty="0"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78" name="Picture 5" descr="C:\Users\USER\Desktop\까치\1480935467471.jpe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3" t="60834" r="33580" b="14167"/>
          <a:stretch/>
        </p:blipFill>
        <p:spPr bwMode="auto">
          <a:xfrm>
            <a:off x="1763688" y="3724963"/>
            <a:ext cx="2288203" cy="24407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그룹 78"/>
          <p:cNvGrpSpPr/>
          <p:nvPr/>
        </p:nvGrpSpPr>
        <p:grpSpPr>
          <a:xfrm rot="20726415">
            <a:off x="1691680" y="5918812"/>
            <a:ext cx="999979" cy="665840"/>
            <a:chOff x="1723793" y="5980206"/>
            <a:chExt cx="999979" cy="665840"/>
          </a:xfrm>
        </p:grpSpPr>
        <p:sp>
          <p:nvSpPr>
            <p:cNvPr id="80" name="타원 79"/>
            <p:cNvSpPr/>
            <p:nvPr/>
          </p:nvSpPr>
          <p:spPr>
            <a:xfrm>
              <a:off x="1723793" y="6259016"/>
              <a:ext cx="166084" cy="16608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81" name="그룹 80"/>
            <p:cNvGrpSpPr/>
            <p:nvPr/>
          </p:nvGrpSpPr>
          <p:grpSpPr>
            <a:xfrm rot="1868292" flipH="1">
              <a:off x="2000283" y="5980206"/>
              <a:ext cx="723489" cy="665840"/>
              <a:chOff x="1202349" y="4038601"/>
              <a:chExt cx="1046284" cy="1077913"/>
            </a:xfrm>
            <a:noFill/>
          </p:grpSpPr>
          <p:sp>
            <p:nvSpPr>
              <p:cNvPr id="82" name="Arc 13"/>
              <p:cNvSpPr>
                <a:spLocks/>
              </p:cNvSpPr>
              <p:nvPr/>
            </p:nvSpPr>
            <p:spPr bwMode="auto">
              <a:xfrm>
                <a:off x="1252172" y="4038601"/>
                <a:ext cx="996461" cy="1077913"/>
              </a:xfrm>
              <a:custGeom>
                <a:avLst/>
                <a:gdLst>
                  <a:gd name="G0" fmla="+- 21277 0 0"/>
                  <a:gd name="G1" fmla="+- 0 0 0"/>
                  <a:gd name="G2" fmla="+- 21600 0 0"/>
                  <a:gd name="T0" fmla="*/ 21627 w 21627"/>
                  <a:gd name="T1" fmla="*/ 21597 h 21600"/>
                  <a:gd name="T2" fmla="*/ 0 w 21627"/>
                  <a:gd name="T3" fmla="*/ 3721 h 21600"/>
                  <a:gd name="T4" fmla="*/ 21277 w 21627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27" h="21600" fill="none" extrusionOk="0">
                    <a:moveTo>
                      <a:pt x="21627" y="21597"/>
                    </a:moveTo>
                    <a:cubicBezTo>
                      <a:pt x="21510" y="21599"/>
                      <a:pt x="21393" y="21599"/>
                      <a:pt x="21277" y="21600"/>
                    </a:cubicBezTo>
                    <a:cubicBezTo>
                      <a:pt x="10783" y="21600"/>
                      <a:pt x="1807" y="14057"/>
                      <a:pt x="-1" y="3721"/>
                    </a:cubicBezTo>
                  </a:path>
                  <a:path w="21627" h="21600" stroke="0" extrusionOk="0">
                    <a:moveTo>
                      <a:pt x="21627" y="21597"/>
                    </a:moveTo>
                    <a:cubicBezTo>
                      <a:pt x="21510" y="21599"/>
                      <a:pt x="21393" y="21599"/>
                      <a:pt x="21277" y="21600"/>
                    </a:cubicBezTo>
                    <a:cubicBezTo>
                      <a:pt x="10783" y="21600"/>
                      <a:pt x="1807" y="14057"/>
                      <a:pt x="-1" y="3721"/>
                    </a:cubicBezTo>
                    <a:lnTo>
                      <a:pt x="21277" y="0"/>
                    </a:lnTo>
                    <a:close/>
                  </a:path>
                </a:pathLst>
              </a:custGeom>
              <a:grpFill/>
              <a:ln w="12700" cap="rnd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83" name="Freeform 14"/>
              <p:cNvSpPr>
                <a:spLocks/>
              </p:cNvSpPr>
              <p:nvPr/>
            </p:nvSpPr>
            <p:spPr bwMode="auto">
              <a:xfrm>
                <a:off x="1202349" y="4046538"/>
                <a:ext cx="118696" cy="231775"/>
              </a:xfrm>
              <a:custGeom>
                <a:avLst/>
                <a:gdLst>
                  <a:gd name="T0" fmla="*/ 23 w 81"/>
                  <a:gd name="T1" fmla="*/ 0 h 146"/>
                  <a:gd name="T2" fmla="*/ 0 w 81"/>
                  <a:gd name="T3" fmla="*/ 145 h 146"/>
                  <a:gd name="T4" fmla="*/ 80 w 81"/>
                  <a:gd name="T5" fmla="*/ 135 h 146"/>
                  <a:gd name="T6" fmla="*/ 23 w 81"/>
                  <a:gd name="T7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146">
                    <a:moveTo>
                      <a:pt x="23" y="0"/>
                    </a:moveTo>
                    <a:lnTo>
                      <a:pt x="0" y="145"/>
                    </a:lnTo>
                    <a:lnTo>
                      <a:pt x="80" y="135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</p:grpSp>
      <p:sp>
        <p:nvSpPr>
          <p:cNvPr id="84" name="TextBox 83"/>
          <p:cNvSpPr txBox="1"/>
          <p:nvPr/>
        </p:nvSpPr>
        <p:spPr>
          <a:xfrm rot="675613">
            <a:off x="557482" y="6063387"/>
            <a:ext cx="31422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dirty="0" smtClean="0">
                <a:solidFill>
                  <a:srgbClr val="FF0000"/>
                </a:solidFill>
                <a:latin typeface="+mn-ea"/>
                <a:ea typeface="+mn-ea"/>
                <a:sym typeface="Wingdings"/>
              </a:rPr>
              <a:t></a:t>
            </a:r>
            <a:r>
              <a:rPr lang="ko-KR" altLang="en-US" sz="1000" b="1" dirty="0" smtClean="0">
                <a:solidFill>
                  <a:srgbClr val="FF0000"/>
                </a:solidFill>
                <a:latin typeface="+mn-ea"/>
                <a:ea typeface="+mn-ea"/>
              </a:rPr>
              <a:t>풍뎅이트랩 실험</a:t>
            </a:r>
            <a:r>
              <a:rPr lang="en-US" altLang="ko-KR" sz="1000" b="1" dirty="0" smtClean="0">
                <a:solidFill>
                  <a:srgbClr val="FF0000"/>
                </a:solidFill>
                <a:latin typeface="+mn-ea"/>
                <a:ea typeface="+mn-ea"/>
              </a:rPr>
              <a:t>: ’16 </a:t>
            </a:r>
            <a:r>
              <a:rPr lang="ko-KR" altLang="en-US" sz="1000" b="1" dirty="0" smtClean="0">
                <a:solidFill>
                  <a:srgbClr val="FF0000"/>
                </a:solidFill>
                <a:latin typeface="+mn-ea"/>
                <a:ea typeface="+mn-ea"/>
              </a:rPr>
              <a:t>경기 이천  </a:t>
            </a:r>
            <a:r>
              <a:rPr lang="ko-KR" altLang="en-US" sz="1000" b="1" dirty="0" err="1" smtClean="0">
                <a:solidFill>
                  <a:srgbClr val="FF0000"/>
                </a:solidFill>
                <a:latin typeface="+mn-ea"/>
                <a:ea typeface="+mn-ea"/>
              </a:rPr>
              <a:t>사우스</a:t>
            </a:r>
            <a:r>
              <a:rPr lang="ko-KR" altLang="en-US" sz="1000" b="1" dirty="0" smtClean="0">
                <a:solidFill>
                  <a:srgbClr val="FF0000"/>
                </a:solidFill>
                <a:latin typeface="+mn-ea"/>
                <a:ea typeface="+mn-ea"/>
              </a:rPr>
              <a:t> 스프링</a:t>
            </a:r>
            <a:r>
              <a:rPr lang="en-US" altLang="ko-KR" sz="1000" b="1" dirty="0" smtClean="0">
                <a:solidFill>
                  <a:srgbClr val="FF0000"/>
                </a:solidFill>
                <a:latin typeface="+mn-ea"/>
                <a:ea typeface="+mn-ea"/>
              </a:rPr>
              <a:t>CC</a:t>
            </a:r>
            <a:endParaRPr lang="ko-KR" altLang="en-US" sz="10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5851048" y="5819754"/>
            <a:ext cx="1169224" cy="754251"/>
            <a:chOff x="5851048" y="5819754"/>
            <a:chExt cx="1169224" cy="754251"/>
          </a:xfrm>
        </p:grpSpPr>
        <p:pic>
          <p:nvPicPr>
            <p:cNvPr id="85" name="Picture 4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2" t="36699" r="61045" b="20780"/>
            <a:stretch/>
          </p:blipFill>
          <p:spPr bwMode="auto">
            <a:xfrm>
              <a:off x="6152895" y="5819754"/>
              <a:ext cx="462537" cy="535846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6" name="TextBox 85"/>
            <p:cNvSpPr txBox="1"/>
            <p:nvPr/>
          </p:nvSpPr>
          <p:spPr>
            <a:xfrm>
              <a:off x="5851048" y="6358561"/>
              <a:ext cx="116922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800" dirty="0" err="1" smtClean="0">
                  <a:latin typeface="+mn-ea"/>
                  <a:ea typeface="+mn-ea"/>
                </a:rPr>
                <a:t>주둥무늬차색풍뎅이</a:t>
              </a:r>
              <a:endParaRPr lang="ko-KR" altLang="en-US" sz="800" dirty="0">
                <a:latin typeface="+mn-ea"/>
                <a:ea typeface="+mn-ea"/>
              </a:endParaRPr>
            </a:p>
          </p:txBody>
        </p:sp>
      </p:grpSp>
      <p:grpSp>
        <p:nvGrpSpPr>
          <p:cNvPr id="88" name="그룹 76"/>
          <p:cNvGrpSpPr>
            <a:grpSpLocks/>
          </p:cNvGrpSpPr>
          <p:nvPr/>
        </p:nvGrpSpPr>
        <p:grpSpPr bwMode="auto">
          <a:xfrm>
            <a:off x="5721401" y="12423"/>
            <a:ext cx="3387103" cy="421246"/>
            <a:chOff x="294878" y="250190"/>
            <a:chExt cx="6623944" cy="421365"/>
          </a:xfrm>
        </p:grpSpPr>
        <p:sp>
          <p:nvSpPr>
            <p:cNvPr id="89" name="Text Box 5"/>
            <p:cNvSpPr txBox="1">
              <a:spLocks noChangeArrowheads="1"/>
            </p:cNvSpPr>
            <p:nvPr/>
          </p:nvSpPr>
          <p:spPr bwMode="auto">
            <a:xfrm>
              <a:off x="294878" y="250190"/>
              <a:ext cx="6600224" cy="230897"/>
            </a:xfrm>
            <a:prstGeom prst="rect">
              <a:avLst/>
            </a:prstGeom>
            <a:noFill/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spc="-100" dirty="0" smtClean="0">
                  <a:ln>
                    <a:prstDash val="solid"/>
                  </a:ln>
                  <a:latin typeface="Tahoma" pitchFamily="34" charset="0"/>
                  <a:ea typeface="Yoon 윤고딕 550_TT" pitchFamily="18" charset="-127"/>
                  <a:cs typeface="Tahoma" pitchFamily="34" charset="0"/>
                </a:rPr>
                <a:t>Beyond  to  World  Class</a:t>
              </a:r>
              <a:endParaRPr kumimoji="0" lang="en-US" altLang="ko-KR" sz="900" b="1" spc="-100" dirty="0">
                <a:ln>
                  <a:prstDash val="solid"/>
                </a:ln>
                <a:latin typeface="Tahoma" pitchFamily="34" charset="0"/>
                <a:ea typeface="Yoon 윤고딕 550_TT" pitchFamily="18" charset="-127"/>
                <a:cs typeface="Tahoma" pitchFamily="34" charset="0"/>
              </a:endParaRPr>
            </a:p>
          </p:txBody>
        </p:sp>
        <p:sp>
          <p:nvSpPr>
            <p:cNvPr id="90" name="Text Box 5"/>
            <p:cNvSpPr txBox="1">
              <a:spLocks noChangeArrowheads="1"/>
            </p:cNvSpPr>
            <p:nvPr/>
          </p:nvSpPr>
          <p:spPr bwMode="auto">
            <a:xfrm>
              <a:off x="717243" y="409871"/>
              <a:ext cx="6201579" cy="261684"/>
            </a:xfrm>
            <a:prstGeom prst="rect">
              <a:avLst/>
            </a:prstGeom>
            <a:noFill/>
            <a:effectLst>
              <a:outerShdw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ll</a:t>
              </a:r>
              <a:r>
                <a:rPr kumimoji="0" lang="en-US" altLang="ko-KR" sz="11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 </a:t>
              </a:r>
              <a:r>
                <a:rPr kumimoji="0" lang="en-US" altLang="ko-KR" sz="11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p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est </a:t>
              </a:r>
              <a:r>
                <a:rPr kumimoji="0" lang="en-US" altLang="ko-KR" sz="11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efense and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gricultural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evelopment </a:t>
              </a:r>
              <a:endParaRPr kumimoji="0" lang="ko-KR" altLang="en-US" sz="1100" dirty="0">
                <a:solidFill>
                  <a:schemeClr val="accent3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539552" y="415330"/>
            <a:ext cx="563807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ko-KR" altLang="en-US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에이디 제품</a:t>
            </a:r>
            <a:r>
              <a:rPr lang="en-US" altLang="ko-KR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소개</a:t>
            </a:r>
            <a:endParaRPr lang="en-US" altLang="ko-KR" sz="2000" b="1" dirty="0" smtClean="0">
              <a:solidFill>
                <a:srgbClr val="2D3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1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Introduction Product of AD Corporation</a:t>
            </a:r>
            <a:endParaRPr lang="ko-KR" altLang="en-US" sz="1100" b="1" dirty="0" smtClean="0">
              <a:solidFill>
                <a:schemeClr val="tx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ahoma" pitchFamily="34" charset="0"/>
              <a:ea typeface="HY헤드라인M" panose="02030600000101010101" pitchFamily="18" charset="-127"/>
              <a:cs typeface="Tahoma" pitchFamily="34" charset="0"/>
            </a:endParaRPr>
          </a:p>
        </p:txBody>
      </p:sp>
      <p:sp>
        <p:nvSpPr>
          <p:cNvPr id="92" name="바닥글 개체 틀 1"/>
          <p:cNvSpPr txBox="1">
            <a:spLocks/>
          </p:cNvSpPr>
          <p:nvPr/>
        </p:nvSpPr>
        <p:spPr>
          <a:xfrm>
            <a:off x="2483768" y="6549135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tx1"/>
                </a:solidFill>
              </a:rPr>
              <a:t>Copyright©. AD Corporation. All Rights Reserved.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5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7956" y="1251427"/>
            <a:ext cx="4786044" cy="36933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품명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en-US" altLang="ko-KR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MC-5(AM101)</a:t>
            </a:r>
          </a:p>
          <a:p>
            <a:endParaRPr lang="en-US" altLang="ko-KR" sz="1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용도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200" dirty="0" err="1" smtClean="0">
                <a:latin typeface="휴먼모음T" pitchFamily="18" charset="-127"/>
                <a:ea typeface="휴먼모음T" pitchFamily="18" charset="-127"/>
              </a:rPr>
              <a:t>알락하늘소</a:t>
            </a:r>
            <a:r>
              <a:rPr lang="ko-KR" altLang="en-US" sz="1200" b="1" dirty="0" smtClean="0">
                <a:latin typeface="휴먼모음T" pitchFamily="18" charset="-127"/>
                <a:ea typeface="휴먼모음T" pitchFamily="18" charset="-127"/>
              </a:rPr>
              <a:t> 포획트랩</a:t>
            </a:r>
            <a:endParaRPr lang="en-US" altLang="ko-KR" sz="1200" b="1" dirty="0" smtClean="0">
              <a:latin typeface="휴먼모음T" pitchFamily="18" charset="-127"/>
              <a:ea typeface="휴먼모음T" pitchFamily="18" charset="-127"/>
            </a:endParaRPr>
          </a:p>
          <a:p>
            <a:endParaRPr lang="en-US" altLang="ko-KR" sz="1000" b="1" dirty="0" smtClean="0">
              <a:latin typeface="휴먼모음T" pitchFamily="18" charset="-127"/>
              <a:ea typeface="휴먼모음T" pitchFamily="18" charset="-127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소개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</a:t>
            </a:r>
            <a:r>
              <a:rPr lang="en-US" altLang="ko-KR" sz="1200" kern="100" dirty="0" smtClean="0">
                <a:latin typeface="+mn-ea"/>
                <a:cs typeface="Times New Roman"/>
              </a:rPr>
              <a:t> </a:t>
            </a:r>
            <a:r>
              <a:rPr lang="ko-KR" altLang="en-US" sz="1100" kern="100" dirty="0" err="1" smtClean="0">
                <a:latin typeface="+mn-ea"/>
                <a:cs typeface="Times New Roman"/>
              </a:rPr>
              <a:t>알락하늘소는</a:t>
            </a:r>
            <a:r>
              <a:rPr lang="ko-KR" altLang="en-US" sz="1100" kern="100" dirty="0" smtClean="0">
                <a:latin typeface="+mn-ea"/>
                <a:cs typeface="Times New Roman"/>
              </a:rPr>
              <a:t> </a:t>
            </a:r>
            <a:r>
              <a:rPr lang="ko-KR" altLang="en-US" sz="1100" kern="100" dirty="0" err="1" smtClean="0">
                <a:latin typeface="+mn-ea"/>
                <a:cs typeface="Times New Roman"/>
              </a:rPr>
              <a:t>고로쇠나무</a:t>
            </a:r>
            <a:r>
              <a:rPr lang="en-US" altLang="ko-KR" sz="1100" kern="100" dirty="0" smtClean="0">
                <a:latin typeface="+mn-ea"/>
                <a:cs typeface="Times New Roman"/>
              </a:rPr>
              <a:t>, </a:t>
            </a:r>
            <a:r>
              <a:rPr lang="ko-KR" altLang="en-US" sz="1100" kern="100" dirty="0" err="1" smtClean="0">
                <a:latin typeface="+mn-ea"/>
                <a:cs typeface="Times New Roman"/>
              </a:rPr>
              <a:t>헛개나무</a:t>
            </a:r>
            <a:r>
              <a:rPr lang="en-US" altLang="ko-KR" sz="1100" kern="100" dirty="0" smtClean="0">
                <a:latin typeface="+mn-ea"/>
                <a:cs typeface="Times New Roman"/>
              </a:rPr>
              <a:t>, </a:t>
            </a:r>
            <a:r>
              <a:rPr lang="ko-KR" altLang="en-US" sz="1100" kern="100" dirty="0" err="1" smtClean="0">
                <a:latin typeface="+mn-ea"/>
                <a:cs typeface="Times New Roman"/>
              </a:rPr>
              <a:t>메이플나무</a:t>
            </a:r>
            <a:r>
              <a:rPr lang="en-US" altLang="ko-KR" sz="1100" kern="100" dirty="0" smtClean="0">
                <a:latin typeface="+mn-ea"/>
                <a:cs typeface="Times New Roman"/>
              </a:rPr>
              <a:t>, </a:t>
            </a:r>
            <a:r>
              <a:rPr lang="ko-KR" altLang="en-US" sz="1100" kern="100" dirty="0" smtClean="0">
                <a:latin typeface="+mn-ea"/>
                <a:cs typeface="Times New Roman"/>
              </a:rPr>
              <a:t>플라타너스</a:t>
            </a:r>
            <a:r>
              <a:rPr lang="en-US" altLang="ko-KR" sz="1100" kern="100" dirty="0" smtClean="0">
                <a:latin typeface="+mn-ea"/>
                <a:cs typeface="Times New Roman"/>
              </a:rPr>
              <a:t>,</a:t>
            </a:r>
          </a:p>
          <a:p>
            <a:pPr algn="dist">
              <a:lnSpc>
                <a:spcPct val="150000"/>
              </a:lnSpc>
            </a:pPr>
            <a:r>
              <a:rPr lang="ko-KR" altLang="en-US" sz="1100" kern="100" dirty="0" smtClean="0">
                <a:latin typeface="+mn-ea"/>
                <a:cs typeface="Times New Roman"/>
              </a:rPr>
              <a:t>        미루나무</a:t>
            </a:r>
            <a:r>
              <a:rPr lang="en-US" altLang="ko-KR" sz="1100" kern="100" dirty="0" smtClean="0">
                <a:latin typeface="+mn-ea"/>
                <a:cs typeface="Times New Roman"/>
              </a:rPr>
              <a:t>, </a:t>
            </a:r>
            <a:r>
              <a:rPr lang="ko-KR" altLang="en-US" sz="1100" kern="100" dirty="0" smtClean="0">
                <a:latin typeface="+mn-ea"/>
                <a:cs typeface="Times New Roman"/>
              </a:rPr>
              <a:t>버드나무</a:t>
            </a:r>
            <a:r>
              <a:rPr lang="en-US" altLang="ko-KR" sz="1100" kern="100" dirty="0" smtClean="0">
                <a:latin typeface="+mn-ea"/>
                <a:cs typeface="Times New Roman"/>
              </a:rPr>
              <a:t>, </a:t>
            </a:r>
            <a:r>
              <a:rPr lang="ko-KR" altLang="en-US" sz="1100" kern="100" dirty="0" err="1" smtClean="0">
                <a:latin typeface="+mn-ea"/>
                <a:cs typeface="Times New Roman"/>
              </a:rPr>
              <a:t>골든버트리</a:t>
            </a:r>
            <a:r>
              <a:rPr lang="en-US" altLang="ko-KR" sz="1100" kern="100" dirty="0" smtClean="0">
                <a:latin typeface="+mn-ea"/>
                <a:cs typeface="Times New Roman"/>
              </a:rPr>
              <a:t>, </a:t>
            </a:r>
            <a:r>
              <a:rPr lang="ko-KR" altLang="en-US" sz="1100" kern="100" dirty="0" smtClean="0">
                <a:latin typeface="+mn-ea"/>
                <a:cs typeface="Times New Roman"/>
              </a:rPr>
              <a:t>호두나무 등 매우 광범위하게 </a:t>
            </a:r>
            <a:endParaRPr lang="en-US" altLang="ko-KR" sz="1100" kern="100" dirty="0" smtClean="0">
              <a:latin typeface="+mn-ea"/>
              <a:cs typeface="Times New Roman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100" kern="100" dirty="0" smtClean="0">
                <a:latin typeface="+mn-ea"/>
                <a:cs typeface="Times New Roman"/>
              </a:rPr>
              <a:t>        피해를 주며 국외에서 </a:t>
            </a:r>
            <a:r>
              <a:rPr lang="ko-KR" altLang="en-US" sz="1100" b="1" kern="100" dirty="0" smtClean="0">
                <a:solidFill>
                  <a:srgbClr val="0033CC"/>
                </a:solidFill>
                <a:latin typeface="+mn-ea"/>
                <a:cs typeface="Times New Roman"/>
              </a:rPr>
              <a:t>미국</a:t>
            </a:r>
            <a:r>
              <a:rPr lang="en-US" altLang="ko-KR" sz="1100" b="1" kern="100" dirty="0" smtClean="0">
                <a:solidFill>
                  <a:srgbClr val="0033CC"/>
                </a:solidFill>
                <a:latin typeface="+mn-ea"/>
                <a:cs typeface="Times New Roman"/>
              </a:rPr>
              <a:t>, </a:t>
            </a:r>
            <a:r>
              <a:rPr lang="ko-KR" altLang="en-US" sz="1100" b="1" kern="100" dirty="0" smtClean="0">
                <a:solidFill>
                  <a:srgbClr val="0033CC"/>
                </a:solidFill>
                <a:latin typeface="+mn-ea"/>
                <a:cs typeface="Times New Roman"/>
              </a:rPr>
              <a:t>유럽</a:t>
            </a:r>
            <a:r>
              <a:rPr lang="en-US" altLang="ko-KR" sz="1100" b="1" kern="100" dirty="0" smtClean="0">
                <a:solidFill>
                  <a:srgbClr val="0033CC"/>
                </a:solidFill>
                <a:latin typeface="+mn-ea"/>
                <a:cs typeface="Times New Roman"/>
              </a:rPr>
              <a:t>, </a:t>
            </a:r>
            <a:r>
              <a:rPr lang="ko-KR" altLang="en-US" sz="1100" b="1" kern="100" dirty="0" smtClean="0">
                <a:solidFill>
                  <a:srgbClr val="0033CC"/>
                </a:solidFill>
                <a:latin typeface="+mn-ea"/>
                <a:cs typeface="Times New Roman"/>
              </a:rPr>
              <a:t>중국에서는 매우 심각한 </a:t>
            </a:r>
            <a:r>
              <a:rPr lang="ko-KR" altLang="en-US" sz="1100" b="1" kern="100" dirty="0" err="1" smtClean="0">
                <a:solidFill>
                  <a:srgbClr val="0033CC"/>
                </a:solidFill>
                <a:latin typeface="+mn-ea"/>
                <a:cs typeface="Times New Roman"/>
              </a:rPr>
              <a:t>해충</a:t>
            </a:r>
            <a:r>
              <a:rPr lang="ko-KR" altLang="en-US" sz="1100" kern="100" dirty="0" err="1" smtClean="0">
                <a:latin typeface="+mn-ea"/>
                <a:cs typeface="Times New Roman"/>
              </a:rPr>
              <a:t>으</a:t>
            </a:r>
            <a:endParaRPr lang="en-US" altLang="ko-KR" sz="1100" kern="100" dirty="0" smtClean="0">
              <a:latin typeface="+mn-ea"/>
              <a:cs typeface="Times New Roman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100" kern="100" dirty="0" smtClean="0">
                <a:latin typeface="+mn-ea"/>
                <a:cs typeface="Times New Roman"/>
              </a:rPr>
              <a:t>        </a:t>
            </a:r>
            <a:r>
              <a:rPr lang="ko-KR" altLang="en-US" sz="1100" kern="100" dirty="0" err="1" smtClean="0">
                <a:latin typeface="+mn-ea"/>
                <a:cs typeface="Times New Roman"/>
              </a:rPr>
              <a:t>로</a:t>
            </a:r>
            <a:r>
              <a:rPr lang="ko-KR" altLang="en-US" sz="1100" kern="100" dirty="0" smtClean="0">
                <a:latin typeface="+mn-ea"/>
                <a:cs typeface="Times New Roman"/>
              </a:rPr>
              <a:t> 인식하고 있습니다</a:t>
            </a:r>
            <a:r>
              <a:rPr lang="en-US" altLang="ko-KR" sz="1100" kern="100" dirty="0" smtClean="0">
                <a:latin typeface="+mn-ea"/>
                <a:cs typeface="Times New Roman"/>
              </a:rPr>
              <a:t>. </a:t>
            </a:r>
            <a:r>
              <a:rPr lang="ko-KR" altLang="en-US" sz="1100" b="1" kern="100" dirty="0">
                <a:solidFill>
                  <a:schemeClr val="accent6">
                    <a:lumMod val="75000"/>
                  </a:schemeClr>
                </a:solidFill>
                <a:latin typeface="+mn-ea"/>
                <a:cs typeface="Times New Roman"/>
              </a:rPr>
              <a:t>국내에서도 점차 피해가 </a:t>
            </a:r>
            <a:r>
              <a:rPr lang="ko-KR" altLang="en-US" sz="1100" b="1" kern="100" dirty="0" smtClean="0">
                <a:solidFill>
                  <a:schemeClr val="accent6">
                    <a:lumMod val="75000"/>
                  </a:schemeClr>
                </a:solidFill>
                <a:latin typeface="+mn-ea"/>
                <a:cs typeface="Times New Roman"/>
              </a:rPr>
              <a:t>확산</a:t>
            </a:r>
            <a:r>
              <a:rPr lang="ko-KR" altLang="en-US" sz="1100" kern="100" dirty="0" smtClean="0">
                <a:latin typeface="+mn-ea"/>
                <a:cs typeface="Times New Roman"/>
              </a:rPr>
              <a:t>하고 </a:t>
            </a:r>
            <a:r>
              <a:rPr lang="ko-KR" altLang="en-US" sz="1100" kern="100" dirty="0">
                <a:latin typeface="+mn-ea"/>
                <a:cs typeface="Times New Roman"/>
              </a:rPr>
              <a:t>있으며</a:t>
            </a:r>
            <a:r>
              <a:rPr lang="en-US" altLang="ko-KR" sz="1100" kern="100" dirty="0">
                <a:latin typeface="+mn-ea"/>
                <a:cs typeface="Times New Roman"/>
              </a:rPr>
              <a:t>, </a:t>
            </a:r>
            <a:r>
              <a:rPr lang="en-US" altLang="ko-KR" sz="1100" kern="100" dirty="0" smtClean="0">
                <a:latin typeface="+mn-ea"/>
                <a:cs typeface="Times New Roman"/>
              </a:rPr>
              <a:t>            </a:t>
            </a:r>
          </a:p>
          <a:p>
            <a:pPr algn="dist">
              <a:lnSpc>
                <a:spcPct val="150000"/>
              </a:lnSpc>
            </a:pPr>
            <a:r>
              <a:rPr lang="en-US" altLang="ko-KR" sz="1100" kern="100" dirty="0">
                <a:latin typeface="+mn-ea"/>
                <a:cs typeface="Times New Roman"/>
              </a:rPr>
              <a:t> </a:t>
            </a:r>
            <a:r>
              <a:rPr lang="en-US" altLang="ko-KR" sz="1100" kern="100" dirty="0" smtClean="0">
                <a:latin typeface="+mn-ea"/>
                <a:cs typeface="Times New Roman"/>
              </a:rPr>
              <a:t>       </a:t>
            </a:r>
            <a:r>
              <a:rPr lang="ko-KR" altLang="en-US" sz="1100" kern="100" dirty="0" smtClean="0">
                <a:latin typeface="+mn-ea"/>
                <a:cs typeface="Times New Roman"/>
              </a:rPr>
              <a:t>피해의 </a:t>
            </a:r>
            <a:r>
              <a:rPr lang="ko-KR" altLang="en-US" sz="1100" kern="100" dirty="0">
                <a:latin typeface="+mn-ea"/>
                <a:cs typeface="Times New Roman"/>
              </a:rPr>
              <a:t>유형은 나무를 고사 시킴으로써 큰 피해를 </a:t>
            </a:r>
            <a:r>
              <a:rPr lang="ko-KR" altLang="en-US" sz="1100" kern="100" dirty="0" smtClean="0">
                <a:latin typeface="+mn-ea"/>
                <a:cs typeface="Times New Roman"/>
              </a:rPr>
              <a:t>줍니다</a:t>
            </a:r>
            <a:r>
              <a:rPr lang="en-US" altLang="ko-KR" sz="1100" kern="100" dirty="0">
                <a:latin typeface="+mn-ea"/>
                <a:cs typeface="Times New Roman"/>
              </a:rPr>
              <a:t>. </a:t>
            </a:r>
            <a:r>
              <a:rPr lang="ko-KR" altLang="en-US" sz="1100" kern="100" dirty="0">
                <a:latin typeface="+mn-ea"/>
                <a:cs typeface="Times New Roman"/>
              </a:rPr>
              <a:t> </a:t>
            </a:r>
            <a:endParaRPr lang="en-US" altLang="ko-KR" sz="1100" kern="100" dirty="0">
              <a:latin typeface="+mn-ea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ko-KR" altLang="en-US" sz="1100" kern="100" dirty="0" smtClean="0">
                <a:latin typeface="+mn-ea"/>
                <a:cs typeface="Times New Roman"/>
              </a:rPr>
              <a:t>        이러한 </a:t>
            </a:r>
            <a:r>
              <a:rPr lang="ko-KR" altLang="en-US" sz="1100" kern="100" dirty="0" err="1" smtClean="0">
                <a:latin typeface="+mn-ea"/>
                <a:cs typeface="Times New Roman"/>
              </a:rPr>
              <a:t>알락하늘소를</a:t>
            </a:r>
            <a:r>
              <a:rPr lang="ko-KR" altLang="en-US" sz="1100" kern="100" dirty="0" smtClean="0">
                <a:latin typeface="+mn-ea"/>
                <a:cs typeface="Times New Roman"/>
              </a:rPr>
              <a:t> 친환경적으로 방제할 수 있는 제품입니다</a:t>
            </a:r>
            <a:r>
              <a:rPr lang="en-US" altLang="ko-KR" sz="1100" kern="100" dirty="0" smtClean="0">
                <a:latin typeface="+mn-ea"/>
                <a:cs typeface="Times New Roman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000" kern="100" dirty="0" smtClean="0">
                <a:latin typeface="+mn-ea"/>
                <a:cs typeface="Times New Roman"/>
              </a:rPr>
              <a:t>        </a:t>
            </a:r>
            <a:endParaRPr lang="ko-KR" altLang="ko-KR" sz="1000" kern="100" dirty="0" smtClean="0">
              <a:latin typeface="+mn-ea"/>
              <a:cs typeface="Times New Roman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특징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100" dirty="0" err="1" smtClean="0">
                <a:latin typeface="+mn-ea"/>
              </a:rPr>
              <a:t>알락하늘소</a:t>
            </a:r>
            <a:r>
              <a:rPr lang="ko-KR" altLang="en-US" sz="1100" dirty="0" smtClean="0">
                <a:latin typeface="+mn-ea"/>
              </a:rPr>
              <a:t> 암컷과 수컷 모두를 유인하며</a:t>
            </a:r>
            <a:r>
              <a:rPr lang="en-US" altLang="ko-KR" sz="1100" dirty="0" smtClean="0">
                <a:latin typeface="+mn-ea"/>
              </a:rPr>
              <a:t>, </a:t>
            </a:r>
            <a:r>
              <a:rPr lang="ko-KR" altLang="en-US" sz="1100" dirty="0" err="1" smtClean="0">
                <a:latin typeface="+mn-ea"/>
              </a:rPr>
              <a:t>페로몬의</a:t>
            </a:r>
            <a:r>
              <a:rPr lang="ko-KR" altLang="en-US" sz="1100" dirty="0" smtClean="0">
                <a:latin typeface="+mn-ea"/>
              </a:rPr>
              <a:t> 종 특이적 특성</a:t>
            </a:r>
            <a:endParaRPr lang="en-US" altLang="ko-KR" sz="1100" dirty="0" smtClean="0">
              <a:latin typeface="+mn-ea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1100" kern="0" dirty="0" smtClean="0">
                <a:latin typeface="+mn-ea"/>
              </a:rPr>
              <a:t>        </a:t>
            </a:r>
            <a:r>
              <a:rPr lang="ko-KR" altLang="en-US" sz="1100" kern="0" dirty="0" err="1" smtClean="0">
                <a:latin typeface="+mn-ea"/>
              </a:rPr>
              <a:t>으로</a:t>
            </a:r>
            <a:r>
              <a:rPr lang="ko-KR" altLang="en-US" sz="1100" kern="0" dirty="0" smtClean="0">
                <a:latin typeface="+mn-ea"/>
              </a:rPr>
              <a:t> 다른 곤충의 </a:t>
            </a:r>
            <a:r>
              <a:rPr lang="ko-KR" altLang="en-US" sz="1100" kern="0" dirty="0" err="1" smtClean="0">
                <a:latin typeface="+mn-ea"/>
              </a:rPr>
              <a:t>포획률이</a:t>
            </a:r>
            <a:r>
              <a:rPr lang="ko-KR" altLang="en-US" sz="1100" kern="0" dirty="0" smtClean="0">
                <a:latin typeface="+mn-ea"/>
              </a:rPr>
              <a:t> 낮습니다</a:t>
            </a:r>
            <a:r>
              <a:rPr lang="en-US" altLang="ko-KR" sz="1100" kern="0" dirty="0" smtClean="0">
                <a:latin typeface="+mn-ea"/>
              </a:rPr>
              <a:t>.</a:t>
            </a:r>
          </a:p>
          <a:p>
            <a:pPr algn="just" fontAlgn="base"/>
            <a:r>
              <a:rPr lang="ko-KR" altLang="en-US" sz="1000" kern="0" dirty="0" smtClean="0"/>
              <a:t>  </a:t>
            </a:r>
            <a:endParaRPr lang="en-US" altLang="ko-KR" sz="1000" kern="0" dirty="0" smtClean="0"/>
          </a:p>
          <a:p>
            <a:pPr algn="just" fontAlgn="base">
              <a:lnSpc>
                <a:spcPct val="150000"/>
              </a:lnSpc>
            </a:pPr>
            <a:r>
              <a:rPr lang="ko-KR" altLang="en-US" sz="1200" kern="0" dirty="0" smtClean="0">
                <a:latin typeface="휴먼모음T" pitchFamily="18" charset="-127"/>
                <a:ea typeface="휴먼모음T" pitchFamily="18" charset="-127"/>
              </a:rPr>
              <a:t>가격</a:t>
            </a:r>
            <a:r>
              <a:rPr lang="en-US" altLang="ko-KR" sz="1200" kern="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ko-KR" sz="1100" kern="0" dirty="0" smtClean="0">
                <a:latin typeface="+mn-ea"/>
              </a:rPr>
              <a:t>판매가</a:t>
            </a:r>
            <a:r>
              <a:rPr lang="en-US" altLang="ko-KR" sz="1100" kern="0" dirty="0" smtClean="0">
                <a:latin typeface="+mn-ea"/>
              </a:rPr>
              <a:t> </a:t>
            </a:r>
            <a:r>
              <a:rPr lang="ko-KR" altLang="en-US" sz="1100" kern="0" dirty="0" smtClean="0">
                <a:latin typeface="+mn-ea"/>
              </a:rPr>
              <a:t>트랩 </a:t>
            </a:r>
            <a:r>
              <a:rPr lang="en-US" altLang="ko-KR" sz="1100" kern="0" dirty="0" smtClean="0">
                <a:latin typeface="+mn-ea"/>
              </a:rPr>
              <a:t>50,000</a:t>
            </a:r>
            <a:r>
              <a:rPr lang="ko-KR" altLang="ko-KR" sz="1100" kern="0" dirty="0" smtClean="0">
                <a:latin typeface="+mn-ea"/>
              </a:rPr>
              <a:t>원</a:t>
            </a:r>
            <a:r>
              <a:rPr lang="en-US" altLang="ko-KR" sz="1100" kern="0" dirty="0" smtClean="0">
                <a:latin typeface="+mn-ea"/>
              </a:rPr>
              <a:t>, </a:t>
            </a:r>
            <a:r>
              <a:rPr lang="ko-KR" altLang="en-US" sz="1100" kern="0" dirty="0" smtClean="0">
                <a:latin typeface="+mn-ea"/>
              </a:rPr>
              <a:t>유인제 </a:t>
            </a:r>
            <a:r>
              <a:rPr lang="en-US" altLang="ko-KR" sz="1100" kern="0" dirty="0" smtClean="0">
                <a:latin typeface="+mn-ea"/>
              </a:rPr>
              <a:t>60,000</a:t>
            </a:r>
            <a:r>
              <a:rPr lang="ko-KR" altLang="en-US" sz="1100" kern="0" dirty="0" smtClean="0">
                <a:latin typeface="+mn-ea"/>
              </a:rPr>
              <a:t>원</a:t>
            </a:r>
            <a:r>
              <a:rPr lang="en-US" altLang="ko-KR" sz="1100" kern="0" dirty="0" smtClean="0">
                <a:latin typeface="+mn-ea"/>
              </a:rPr>
              <a:t>(vat </a:t>
            </a:r>
            <a:r>
              <a:rPr lang="ko-KR" altLang="en-US" sz="1100" kern="0" dirty="0" smtClean="0">
                <a:latin typeface="+mn-ea"/>
              </a:rPr>
              <a:t>미포함</a:t>
            </a:r>
            <a:r>
              <a:rPr lang="en-US" altLang="ko-KR" sz="1100" kern="0" dirty="0" smtClean="0">
                <a:latin typeface="+mn-ea"/>
              </a:rPr>
              <a:t>)</a:t>
            </a:r>
            <a:endParaRPr lang="ko-KR" altLang="en-US" sz="1600" dirty="0">
              <a:latin typeface="+mn-ea"/>
            </a:endParaRPr>
          </a:p>
        </p:txBody>
      </p:sp>
      <p:pic>
        <p:nvPicPr>
          <p:cNvPr id="9" name="Picture 5" descr="D:\FileEncrypt\Dr. J file\ACE\15. 모든 사진\20161006_0838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7242" r="33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74" t="27716" r="66520" b="20635"/>
          <a:stretch/>
        </p:blipFill>
        <p:spPr bwMode="auto">
          <a:xfrm>
            <a:off x="2378261" y="1342152"/>
            <a:ext cx="588974" cy="126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900889" y="2384049"/>
            <a:ext cx="27446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 err="1" smtClean="0">
                <a:latin typeface="휴먼모음T" pitchFamily="18" charset="-127"/>
                <a:ea typeface="휴먼모음T" pitchFamily="18" charset="-127"/>
              </a:rPr>
              <a:t>복합유인제</a:t>
            </a:r>
            <a:endParaRPr lang="en-US" altLang="ko-KR" sz="1200" b="1" dirty="0" smtClean="0">
              <a:latin typeface="휴먼모음T" pitchFamily="18" charset="-127"/>
              <a:ea typeface="휴먼모음T" pitchFamily="18" charset="-127"/>
            </a:endParaRPr>
          </a:p>
          <a:p>
            <a:pPr algn="ctr"/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Aggregation </a:t>
            </a:r>
            <a:r>
              <a:rPr lang="en-US" altLang="ko-KR" sz="1000" dirty="0" err="1" smtClean="0">
                <a:latin typeface="휴먼모음T" pitchFamily="18" charset="-127"/>
                <a:ea typeface="휴먼모음T" pitchFamily="18" charset="-127"/>
              </a:rPr>
              <a:t>Phromone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 + Feeding </a:t>
            </a:r>
            <a:r>
              <a:rPr lang="en-US" altLang="ko-KR" sz="1000" dirty="0">
                <a:latin typeface="휴먼모음T" pitchFamily="18" charset="-127"/>
                <a:ea typeface="휴먼모음T" pitchFamily="18" charset="-127"/>
              </a:rPr>
              <a:t>attractant</a:t>
            </a:r>
            <a:endParaRPr lang="ko-KR" altLang="en-US" sz="10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9552" y="4797152"/>
            <a:ext cx="1156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err="1" smtClean="0">
                <a:latin typeface="휴먼모음T" pitchFamily="18" charset="-127"/>
                <a:ea typeface="휴먼모음T" pitchFamily="18" charset="-127"/>
              </a:rPr>
              <a:t>알락하늘소</a:t>
            </a:r>
            <a:r>
              <a:rPr lang="ko-KR" altLang="en-US" sz="1200" b="1" dirty="0" smtClean="0">
                <a:latin typeface="휴먼모음T" pitchFamily="18" charset="-127"/>
                <a:ea typeface="휴먼모음T" pitchFamily="18" charset="-127"/>
              </a:rPr>
              <a:t> 트랩</a:t>
            </a:r>
            <a:endParaRPr lang="ko-KR" altLang="en-US" sz="1200" b="1" dirty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60" name="Picture 2" descr="C:\Users\USER\Desktop\까치\1480935419639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9" t="34558" r="35647" b="28721"/>
          <a:stretch/>
        </p:blipFill>
        <p:spPr bwMode="auto">
          <a:xfrm>
            <a:off x="210132" y="1419192"/>
            <a:ext cx="1809750" cy="335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타원 61"/>
          <p:cNvSpPr/>
          <p:nvPr/>
        </p:nvSpPr>
        <p:spPr>
          <a:xfrm>
            <a:off x="467792" y="2009094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3" name="그룹 62"/>
          <p:cNvGrpSpPr/>
          <p:nvPr/>
        </p:nvGrpSpPr>
        <p:grpSpPr>
          <a:xfrm rot="7203014">
            <a:off x="1164580" y="1361745"/>
            <a:ext cx="984536" cy="1180119"/>
            <a:chOff x="1202350" y="4038601"/>
            <a:chExt cx="1046282" cy="1077913"/>
          </a:xfrm>
          <a:noFill/>
        </p:grpSpPr>
        <p:sp>
          <p:nvSpPr>
            <p:cNvPr id="64" name="Arc 13"/>
            <p:cNvSpPr>
              <a:spLocks/>
            </p:cNvSpPr>
            <p:nvPr/>
          </p:nvSpPr>
          <p:spPr bwMode="auto">
            <a:xfrm>
              <a:off x="1252171" y="4038601"/>
              <a:ext cx="996461" cy="1077913"/>
            </a:xfrm>
            <a:custGeom>
              <a:avLst/>
              <a:gdLst>
                <a:gd name="G0" fmla="+- 21277 0 0"/>
                <a:gd name="G1" fmla="+- 0 0 0"/>
                <a:gd name="G2" fmla="+- 21600 0 0"/>
                <a:gd name="T0" fmla="*/ 21627 w 21627"/>
                <a:gd name="T1" fmla="*/ 21597 h 21600"/>
                <a:gd name="T2" fmla="*/ 0 w 21627"/>
                <a:gd name="T3" fmla="*/ 3721 h 21600"/>
                <a:gd name="T4" fmla="*/ 21277 w 21627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27" h="21600" fill="none" extrusionOk="0">
                  <a:moveTo>
                    <a:pt x="21627" y="21597"/>
                  </a:moveTo>
                  <a:cubicBezTo>
                    <a:pt x="21510" y="21599"/>
                    <a:pt x="21393" y="21599"/>
                    <a:pt x="21277" y="21600"/>
                  </a:cubicBezTo>
                  <a:cubicBezTo>
                    <a:pt x="10783" y="21600"/>
                    <a:pt x="1807" y="14057"/>
                    <a:pt x="-1" y="3721"/>
                  </a:cubicBezTo>
                </a:path>
                <a:path w="21627" h="21600" stroke="0" extrusionOk="0">
                  <a:moveTo>
                    <a:pt x="21627" y="21597"/>
                  </a:moveTo>
                  <a:cubicBezTo>
                    <a:pt x="21510" y="21599"/>
                    <a:pt x="21393" y="21599"/>
                    <a:pt x="21277" y="21600"/>
                  </a:cubicBezTo>
                  <a:cubicBezTo>
                    <a:pt x="10783" y="21600"/>
                    <a:pt x="1807" y="14057"/>
                    <a:pt x="-1" y="3721"/>
                  </a:cubicBezTo>
                  <a:lnTo>
                    <a:pt x="21277" y="0"/>
                  </a:lnTo>
                  <a:close/>
                </a:path>
              </a:pathLst>
            </a:custGeom>
            <a:grpFill/>
            <a:ln w="12700" cap="rnd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5" name="Freeform 14"/>
            <p:cNvSpPr>
              <a:spLocks/>
            </p:cNvSpPr>
            <p:nvPr/>
          </p:nvSpPr>
          <p:spPr bwMode="auto">
            <a:xfrm>
              <a:off x="1202350" y="4046537"/>
              <a:ext cx="118696" cy="231775"/>
            </a:xfrm>
            <a:custGeom>
              <a:avLst/>
              <a:gdLst>
                <a:gd name="T0" fmla="*/ 23 w 81"/>
                <a:gd name="T1" fmla="*/ 0 h 146"/>
                <a:gd name="T2" fmla="*/ 0 w 81"/>
                <a:gd name="T3" fmla="*/ 145 h 146"/>
                <a:gd name="T4" fmla="*/ 80 w 81"/>
                <a:gd name="T5" fmla="*/ 135 h 146"/>
                <a:gd name="T6" fmla="*/ 23 w 81"/>
                <a:gd name="T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146">
                  <a:moveTo>
                    <a:pt x="23" y="0"/>
                  </a:moveTo>
                  <a:lnTo>
                    <a:pt x="0" y="145"/>
                  </a:lnTo>
                  <a:lnTo>
                    <a:pt x="80" y="135"/>
                  </a:lnTo>
                  <a:lnTo>
                    <a:pt x="23" y="0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</p:grpSp>
      <p:pic>
        <p:nvPicPr>
          <p:cNvPr id="66" name="Picture 3" descr="C:\Users\USER\Desktop\까치\1480935437056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5" r="31514"/>
          <a:stretch/>
        </p:blipFill>
        <p:spPr bwMode="auto">
          <a:xfrm rot="9665504">
            <a:off x="2365182" y="2857071"/>
            <a:ext cx="1634557" cy="163455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2380424" y="4508526"/>
            <a:ext cx="1255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latin typeface="휴먼모음T" pitchFamily="18" charset="-127"/>
                <a:ea typeface="휴먼모음T" pitchFamily="18" charset="-127"/>
              </a:rPr>
              <a:t>포획된 </a:t>
            </a:r>
            <a:r>
              <a:rPr lang="ko-KR" altLang="en-US" sz="1200" b="1" dirty="0" err="1" smtClean="0">
                <a:latin typeface="휴먼모음T" pitchFamily="18" charset="-127"/>
                <a:ea typeface="휴먼모음T" pitchFamily="18" charset="-127"/>
              </a:rPr>
              <a:t>알락하늘소</a:t>
            </a:r>
            <a:endParaRPr lang="ko-KR" altLang="en-US" sz="1200" b="1" dirty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68" name="_x206095304" descr="EMB0000078010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5" b="9186"/>
          <a:stretch>
            <a:fillRect/>
          </a:stretch>
        </p:blipFill>
        <p:spPr bwMode="auto">
          <a:xfrm rot="16200000">
            <a:off x="1930201" y="4675188"/>
            <a:ext cx="1722353" cy="19770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USER\Desktop\까치\1480935450018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9" b="21102"/>
          <a:stretch/>
        </p:blipFill>
        <p:spPr bwMode="auto">
          <a:xfrm rot="16200000">
            <a:off x="1497221" y="3718424"/>
            <a:ext cx="1058555" cy="1058555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_x44106088" descr="EMB000011200e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561" y="5156917"/>
            <a:ext cx="1312324" cy="101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_x218103160" descr="EMB000011200e2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07"/>
          <a:stretch/>
        </p:blipFill>
        <p:spPr bwMode="auto">
          <a:xfrm>
            <a:off x="6787752" y="5148519"/>
            <a:ext cx="1312640" cy="101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5109628" y="6197378"/>
            <a:ext cx="26180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탈출공과 </a:t>
            </a:r>
            <a:r>
              <a:rPr lang="ko-KR" altLang="en-US" sz="105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알락하늘소</a:t>
            </a:r>
            <a:r>
              <a:rPr lang="ko-KR" altLang="en-US" sz="105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             </a:t>
            </a:r>
            <a:r>
              <a:rPr lang="ko-KR" altLang="en-US" sz="105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피해목</a:t>
            </a:r>
            <a:endParaRPr lang="ko-KR" altLang="en-US" sz="105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9552" y="415330"/>
            <a:ext cx="563807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ko-KR" altLang="en-US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에이디 제품</a:t>
            </a:r>
            <a:r>
              <a:rPr lang="en-US" altLang="ko-KR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소개</a:t>
            </a:r>
            <a:endParaRPr lang="en-US" altLang="ko-KR" sz="2000" b="1" dirty="0" smtClean="0">
              <a:solidFill>
                <a:srgbClr val="2D3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1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Introduction Product of AD Corporation</a:t>
            </a:r>
            <a:endParaRPr lang="ko-KR" altLang="en-US" sz="1100" b="1" dirty="0" smtClean="0">
              <a:solidFill>
                <a:schemeClr val="tx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ahoma" pitchFamily="34" charset="0"/>
              <a:ea typeface="HY헤드라인M" panose="02030600000101010101" pitchFamily="18" charset="-127"/>
              <a:cs typeface="Tahoma" pitchFamily="34" charset="0"/>
            </a:endParaRPr>
          </a:p>
        </p:txBody>
      </p:sp>
      <p:grpSp>
        <p:nvGrpSpPr>
          <p:cNvPr id="24" name="그룹 76"/>
          <p:cNvGrpSpPr>
            <a:grpSpLocks/>
          </p:cNvGrpSpPr>
          <p:nvPr/>
        </p:nvGrpSpPr>
        <p:grpSpPr bwMode="auto">
          <a:xfrm>
            <a:off x="5721401" y="12423"/>
            <a:ext cx="3387103" cy="421246"/>
            <a:chOff x="294878" y="250190"/>
            <a:chExt cx="6623944" cy="421365"/>
          </a:xfrm>
        </p:grpSpPr>
        <p:sp>
          <p:nvSpPr>
            <p:cNvPr id="25" name="Text Box 5"/>
            <p:cNvSpPr txBox="1">
              <a:spLocks noChangeArrowheads="1"/>
            </p:cNvSpPr>
            <p:nvPr/>
          </p:nvSpPr>
          <p:spPr bwMode="auto">
            <a:xfrm>
              <a:off x="294878" y="250190"/>
              <a:ext cx="6600224" cy="230897"/>
            </a:xfrm>
            <a:prstGeom prst="rect">
              <a:avLst/>
            </a:prstGeom>
            <a:noFill/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spc="-100" dirty="0" smtClean="0">
                  <a:ln>
                    <a:prstDash val="solid"/>
                  </a:ln>
                  <a:latin typeface="Tahoma" pitchFamily="34" charset="0"/>
                  <a:ea typeface="Yoon 윤고딕 550_TT" pitchFamily="18" charset="-127"/>
                  <a:cs typeface="Tahoma" pitchFamily="34" charset="0"/>
                </a:rPr>
                <a:t>Beyond  to  World  Class</a:t>
              </a:r>
              <a:endParaRPr kumimoji="0" lang="en-US" altLang="ko-KR" sz="900" b="1" spc="-100" dirty="0">
                <a:ln>
                  <a:prstDash val="solid"/>
                </a:ln>
                <a:latin typeface="Tahoma" pitchFamily="34" charset="0"/>
                <a:ea typeface="Yoon 윤고딕 550_TT" pitchFamily="18" charset="-127"/>
                <a:cs typeface="Tahoma" pitchFamily="34" charset="0"/>
              </a:endParaRPr>
            </a:p>
          </p:txBody>
        </p:sp>
        <p:sp>
          <p:nvSpPr>
            <p:cNvPr id="26" name="Text Box 5"/>
            <p:cNvSpPr txBox="1">
              <a:spLocks noChangeArrowheads="1"/>
            </p:cNvSpPr>
            <p:nvPr/>
          </p:nvSpPr>
          <p:spPr bwMode="auto">
            <a:xfrm>
              <a:off x="717243" y="409871"/>
              <a:ext cx="6201579" cy="261684"/>
            </a:xfrm>
            <a:prstGeom prst="rect">
              <a:avLst/>
            </a:prstGeom>
            <a:noFill/>
            <a:effectLst>
              <a:outerShdw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All 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pest Defense and Agricultural Development </a:t>
              </a:r>
              <a:endParaRPr kumimoji="0" lang="ko-KR" altLang="en-US" sz="1100" dirty="0">
                <a:solidFill>
                  <a:schemeClr val="accent3">
                    <a:lumMod val="20000"/>
                    <a:lumOff val="8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</p:grpSp>
      <p:sp>
        <p:nvSpPr>
          <p:cNvPr id="31" name="바닥글 개체 틀 1"/>
          <p:cNvSpPr txBox="1">
            <a:spLocks/>
          </p:cNvSpPr>
          <p:nvPr/>
        </p:nvSpPr>
        <p:spPr>
          <a:xfrm>
            <a:off x="2483768" y="6549135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tx1"/>
                </a:solidFill>
              </a:rPr>
              <a:t>Copyright©. AD Corporation. All Rights Reserved.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3729" y="764704"/>
            <a:ext cx="5014514" cy="83099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에이디 신규 연구개발 제품</a:t>
            </a:r>
            <a:endParaRPr kumimoji="0" lang="en-US" altLang="ko-KR" sz="3200" b="1" dirty="0" smtClean="0">
              <a:solidFill>
                <a:srgbClr val="2D3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3" name="그룹 76"/>
          <p:cNvGrpSpPr>
            <a:grpSpLocks/>
          </p:cNvGrpSpPr>
          <p:nvPr/>
        </p:nvGrpSpPr>
        <p:grpSpPr bwMode="auto">
          <a:xfrm>
            <a:off x="5721401" y="12423"/>
            <a:ext cx="3387103" cy="421246"/>
            <a:chOff x="294878" y="250190"/>
            <a:chExt cx="6623944" cy="421365"/>
          </a:xfrm>
        </p:grpSpPr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294878" y="250190"/>
              <a:ext cx="6600224" cy="230897"/>
            </a:xfrm>
            <a:prstGeom prst="rect">
              <a:avLst/>
            </a:prstGeom>
            <a:noFill/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spc="-100" dirty="0" smtClean="0">
                  <a:ln>
                    <a:prstDash val="solid"/>
                  </a:ln>
                  <a:latin typeface="Tahoma" pitchFamily="34" charset="0"/>
                  <a:ea typeface="Yoon 윤고딕 550_TT" pitchFamily="18" charset="-127"/>
                  <a:cs typeface="Tahoma" pitchFamily="34" charset="0"/>
                </a:rPr>
                <a:t>Beyond  to  World  Class</a:t>
              </a:r>
              <a:endParaRPr kumimoji="0" lang="en-US" altLang="ko-KR" sz="900" b="1" spc="-100" dirty="0">
                <a:ln>
                  <a:prstDash val="solid"/>
                </a:ln>
                <a:latin typeface="Tahoma" pitchFamily="34" charset="0"/>
                <a:ea typeface="Yoon 윤고딕 550_TT" pitchFamily="18" charset="-127"/>
                <a:cs typeface="Tahoma" pitchFamily="34" charset="0"/>
              </a:endParaRP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717243" y="409871"/>
              <a:ext cx="6201579" cy="261684"/>
            </a:xfrm>
            <a:prstGeom prst="rect">
              <a:avLst/>
            </a:prstGeom>
            <a:noFill/>
            <a:effectLst>
              <a:outerShdw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ll</a:t>
              </a:r>
              <a:r>
                <a:rPr kumimoji="0" lang="en-US" altLang="ko-KR" sz="11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 </a:t>
              </a:r>
              <a:r>
                <a:rPr kumimoji="0" lang="en-US" altLang="ko-KR" sz="11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p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est </a:t>
              </a:r>
              <a:r>
                <a:rPr kumimoji="0" lang="en-US" altLang="ko-KR" sz="11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efense and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gricultural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evelopment </a:t>
              </a:r>
              <a:endParaRPr kumimoji="0" lang="ko-KR" altLang="en-US" sz="1100" dirty="0">
                <a:solidFill>
                  <a:schemeClr val="accent3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</p:grpSp>
      <p:sp>
        <p:nvSpPr>
          <p:cNvPr id="6" name="바닥글 개체 틀 1"/>
          <p:cNvSpPr txBox="1">
            <a:spLocks/>
          </p:cNvSpPr>
          <p:nvPr/>
        </p:nvSpPr>
        <p:spPr>
          <a:xfrm>
            <a:off x="2483768" y="6549135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tx1"/>
                </a:solidFill>
              </a:rPr>
              <a:t>Copyright©. AD Corporation. All Rights Reserved.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36306" y="2204864"/>
            <a:ext cx="7920880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200" dirty="0">
                <a:latin typeface="HY수평선M" panose="02030600000101010101" pitchFamily="18" charset="-127"/>
                <a:ea typeface="HY수평선M" panose="02030600000101010101" pitchFamily="18" charset="-127"/>
                <a:sym typeface="Wingdings"/>
              </a:rPr>
              <a:t></a:t>
            </a:r>
            <a:r>
              <a:rPr lang="ko-KR" altLang="en-US" sz="1200" dirty="0" smtClean="0">
                <a:latin typeface="HY수평선M" panose="02030600000101010101" pitchFamily="18" charset="-127"/>
                <a:ea typeface="HY수평선M" panose="02030600000101010101" pitchFamily="18" charset="-127"/>
              </a:rPr>
              <a:t>모기 </a:t>
            </a:r>
            <a:r>
              <a:rPr lang="ko-KR" altLang="en-US" sz="1200" dirty="0" err="1" smtClean="0">
                <a:latin typeface="HY수평선M" panose="02030600000101010101" pitchFamily="18" charset="-127"/>
                <a:ea typeface="HY수평선M" panose="02030600000101010101" pitchFamily="18" charset="-127"/>
              </a:rPr>
              <a:t>기피제</a:t>
            </a:r>
            <a:r>
              <a:rPr lang="ko-KR" altLang="en-US" sz="1200" dirty="0" smtClean="0">
                <a:latin typeface="HY수평선M" panose="02030600000101010101" pitchFamily="18" charset="-127"/>
                <a:ea typeface="HY수평선M" panose="02030600000101010101" pitchFamily="18" charset="-127"/>
              </a:rPr>
              <a:t> </a:t>
            </a:r>
            <a:r>
              <a:rPr lang="ko-KR" altLang="en-US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국내 시장 규모는 </a:t>
            </a:r>
            <a:r>
              <a:rPr lang="en-US" altLang="ko-KR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2015</a:t>
            </a:r>
            <a:r>
              <a:rPr lang="ko-KR" altLang="en-US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년 기준 약 </a:t>
            </a:r>
            <a:r>
              <a:rPr lang="en-US" altLang="ko-KR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400</a:t>
            </a:r>
            <a:r>
              <a:rPr lang="ko-KR" altLang="en-US" sz="1200" dirty="0" smtClean="0">
                <a:latin typeface="HY수평선M" panose="02030600000101010101" pitchFamily="18" charset="-127"/>
                <a:ea typeface="HY수평선M" panose="02030600000101010101" pitchFamily="18" charset="-127"/>
              </a:rPr>
              <a:t>억 원 </a:t>
            </a:r>
            <a:r>
              <a:rPr lang="ko-KR" altLang="en-US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수준이었으며</a:t>
            </a:r>
            <a:r>
              <a:rPr lang="en-US" altLang="ko-KR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, </a:t>
            </a:r>
            <a:r>
              <a:rPr lang="ko-KR" altLang="en-US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매년 </a:t>
            </a:r>
            <a:r>
              <a:rPr lang="en-US" altLang="ko-KR" sz="1200" dirty="0" smtClean="0">
                <a:latin typeface="HY수평선M" panose="02030600000101010101" pitchFamily="18" charset="-127"/>
                <a:ea typeface="HY수평선M" panose="02030600000101010101" pitchFamily="18" charset="-127"/>
              </a:rPr>
              <a:t>20% </a:t>
            </a:r>
            <a:r>
              <a:rPr lang="ko-KR" altLang="en-US" sz="1200" dirty="0" smtClean="0">
                <a:latin typeface="HY수평선M" panose="02030600000101010101" pitchFamily="18" charset="-127"/>
                <a:ea typeface="HY수평선M" panose="02030600000101010101" pitchFamily="18" charset="-127"/>
              </a:rPr>
              <a:t>이상의 </a:t>
            </a:r>
            <a:r>
              <a:rPr lang="ko-KR" altLang="en-US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높은 성장세를 </a:t>
            </a:r>
            <a:r>
              <a:rPr lang="ko-KR" altLang="en-US" sz="1200" dirty="0" smtClean="0">
                <a:latin typeface="HY수평선M" panose="02030600000101010101" pitchFamily="18" charset="-127"/>
                <a:ea typeface="HY수평선M" panose="02030600000101010101" pitchFamily="18" charset="-127"/>
              </a:rPr>
              <a:t>보임</a:t>
            </a:r>
            <a:endParaRPr lang="en-US" altLang="ko-KR" sz="1200" dirty="0">
              <a:latin typeface="HY수평선M" panose="02030600000101010101" pitchFamily="18" charset="-127"/>
              <a:ea typeface="HY수평선M" panose="02030600000101010101" pitchFamily="18" charset="-127"/>
            </a:endParaRP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" dirty="0" smtClean="0">
                <a:latin typeface="+mn-ea"/>
              </a:rPr>
              <a:t>(</a:t>
            </a:r>
            <a:r>
              <a:rPr lang="ko-KR" altLang="en-US" sz="1000" dirty="0" smtClean="0">
                <a:latin typeface="+mn-ea"/>
              </a:rPr>
              <a:t>자료출처</a:t>
            </a:r>
            <a:r>
              <a:rPr lang="en-US" altLang="ko-KR" sz="1000" dirty="0" smtClean="0">
                <a:latin typeface="+mn-ea"/>
              </a:rPr>
              <a:t>: </a:t>
            </a:r>
            <a:r>
              <a:rPr lang="ko-KR" altLang="en-US" sz="1000" dirty="0" smtClean="0">
                <a:latin typeface="+mn-ea"/>
              </a:rPr>
              <a:t>한국소비자원 </a:t>
            </a:r>
            <a:r>
              <a:rPr lang="ko-KR" altLang="en-US" sz="1000" dirty="0">
                <a:latin typeface="+mn-ea"/>
              </a:rPr>
              <a:t>보도자료</a:t>
            </a:r>
            <a:r>
              <a:rPr lang="en-US" altLang="ko-KR" sz="1000" dirty="0">
                <a:latin typeface="+mn-ea"/>
              </a:rPr>
              <a:t>-</a:t>
            </a:r>
            <a:r>
              <a:rPr lang="ko-KR" altLang="en-US" sz="1000" dirty="0" err="1">
                <a:latin typeface="+mn-ea"/>
              </a:rPr>
              <a:t>모기기피제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제품의 성분</a:t>
            </a:r>
            <a:r>
              <a:rPr lang="ko-KR" altLang="en-US" sz="1000" dirty="0">
                <a:latin typeface="+mn-ea"/>
                <a:sym typeface="Wingdings"/>
              </a:rPr>
              <a:t>특성 등을 확인하고 구매해야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 </a:t>
            </a:r>
            <a:endParaRPr lang="en-US" altLang="ko-KR" sz="1000" dirty="0">
              <a:latin typeface="+mn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500" dirty="0">
              <a:latin typeface="HY수평선M" panose="02030600000101010101" pitchFamily="18" charset="-127"/>
              <a:ea typeface="HY수평선M" panose="02030600000101010101" pitchFamily="18" charset="-127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1200" dirty="0" smtClean="0">
              <a:latin typeface="HY수평선M" panose="02030600000101010101" pitchFamily="18" charset="-127"/>
              <a:ea typeface="HY수평선M" panose="02030600000101010101" pitchFamily="18" charset="-127"/>
              <a:sym typeface="Wingdings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200" dirty="0" smtClean="0">
                <a:latin typeface="HY수평선M" panose="02030600000101010101" pitchFamily="18" charset="-127"/>
                <a:ea typeface="HY수평선M" panose="02030600000101010101" pitchFamily="18" charset="-127"/>
                <a:sym typeface="Wingdings"/>
              </a:rPr>
              <a:t></a:t>
            </a:r>
            <a:r>
              <a:rPr lang="ko-KR" altLang="en-US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바퀴벌레</a:t>
            </a:r>
            <a:r>
              <a:rPr lang="en-US" altLang="ko-KR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, </a:t>
            </a:r>
            <a:r>
              <a:rPr lang="ko-KR" altLang="en-US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진드기 국내 살충제 시장은 </a:t>
            </a:r>
            <a:r>
              <a:rPr lang="ko-KR" altLang="en-US" sz="1200" dirty="0" err="1">
                <a:latin typeface="HY수평선M" panose="02030600000101010101" pitchFamily="18" charset="-127"/>
                <a:ea typeface="HY수평선M" panose="02030600000101010101" pitchFamily="18" charset="-127"/>
              </a:rPr>
              <a:t>닐슨코리아</a:t>
            </a:r>
            <a:r>
              <a:rPr lang="ko-KR" altLang="en-US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 </a:t>
            </a:r>
            <a:r>
              <a:rPr lang="ko-KR" altLang="en-US" sz="1200" dirty="0" smtClean="0">
                <a:latin typeface="HY수평선M" panose="02030600000101010101" pitchFamily="18" charset="-127"/>
                <a:ea typeface="HY수평선M" panose="02030600000101010101" pitchFamily="18" charset="-127"/>
              </a:rPr>
              <a:t> </a:t>
            </a:r>
            <a:r>
              <a:rPr lang="ko-KR" altLang="en-US" sz="1200" dirty="0" err="1" smtClean="0">
                <a:latin typeface="HY수평선M" panose="02030600000101010101" pitchFamily="18" charset="-127"/>
                <a:ea typeface="HY수평선M" panose="02030600000101010101" pitchFamily="18" charset="-127"/>
              </a:rPr>
              <a:t>트렌드</a:t>
            </a:r>
            <a:r>
              <a:rPr lang="ko-KR" altLang="en-US" sz="1200" dirty="0" smtClean="0">
                <a:latin typeface="HY수평선M" panose="02030600000101010101" pitchFamily="18" charset="-127"/>
                <a:ea typeface="HY수평선M" panose="02030600000101010101" pitchFamily="18" charset="-127"/>
              </a:rPr>
              <a:t> </a:t>
            </a:r>
            <a:r>
              <a:rPr lang="ko-KR" altLang="en-US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리포트에서 </a:t>
            </a:r>
            <a:r>
              <a:rPr lang="en-US" altLang="ko-KR" sz="1200" dirty="0" smtClean="0">
                <a:latin typeface="HY수평선M" panose="02030600000101010101" pitchFamily="18" charset="-127"/>
                <a:ea typeface="HY수평선M" panose="02030600000101010101" pitchFamily="18" charset="-127"/>
              </a:rPr>
              <a:t>2012</a:t>
            </a:r>
            <a:r>
              <a:rPr lang="ko-KR" altLang="en-US" sz="1200" dirty="0" smtClean="0">
                <a:latin typeface="HY수평선M" panose="02030600000101010101" pitchFamily="18" charset="-127"/>
                <a:ea typeface="HY수평선M" panose="02030600000101010101" pitchFamily="18" charset="-127"/>
              </a:rPr>
              <a:t>년 기준 약 </a:t>
            </a:r>
            <a:r>
              <a:rPr lang="en-US" altLang="ko-KR" sz="1200" dirty="0" smtClean="0">
                <a:latin typeface="HY수평선M" panose="02030600000101010101" pitchFamily="18" charset="-127"/>
                <a:ea typeface="HY수평선M" panose="02030600000101010101" pitchFamily="18" charset="-127"/>
              </a:rPr>
              <a:t>242</a:t>
            </a:r>
            <a:r>
              <a:rPr lang="ko-KR" altLang="en-US" sz="1200" dirty="0" smtClean="0">
                <a:latin typeface="HY수평선M" panose="02030600000101010101" pitchFamily="18" charset="-127"/>
                <a:ea typeface="HY수평선M" panose="02030600000101010101" pitchFamily="18" charset="-127"/>
              </a:rPr>
              <a:t>억 원 규모를 추산하였고</a:t>
            </a:r>
            <a:r>
              <a:rPr lang="en-US" altLang="ko-KR" sz="1200" dirty="0" smtClean="0">
                <a:latin typeface="HY수평선M" panose="02030600000101010101" pitchFamily="18" charset="-127"/>
                <a:ea typeface="HY수평선M" panose="02030600000101010101" pitchFamily="18" charset="-127"/>
              </a:rPr>
              <a:t>, </a:t>
            </a:r>
            <a:r>
              <a:rPr lang="ko-KR" altLang="en-US" sz="1200" dirty="0" smtClean="0">
                <a:latin typeface="HY수평선M" panose="02030600000101010101" pitchFamily="18" charset="-127"/>
                <a:ea typeface="HY수평선M" panose="02030600000101010101" pitchFamily="18" charset="-127"/>
              </a:rPr>
              <a:t>꾸준히 증가하여 </a:t>
            </a:r>
            <a:r>
              <a:rPr lang="en-US" altLang="ko-KR" sz="1200" dirty="0" smtClean="0">
                <a:latin typeface="HY수평선M" panose="02030600000101010101" pitchFamily="18" charset="-127"/>
                <a:ea typeface="HY수평선M" panose="02030600000101010101" pitchFamily="18" charset="-127"/>
              </a:rPr>
              <a:t>2020</a:t>
            </a:r>
            <a:r>
              <a:rPr lang="ko-KR" altLang="en-US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년에는 </a:t>
            </a:r>
            <a:r>
              <a:rPr lang="en-US" altLang="ko-KR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666</a:t>
            </a:r>
            <a:r>
              <a:rPr lang="ko-KR" altLang="en-US" sz="1200" dirty="0" smtClean="0">
                <a:latin typeface="HY수평선M" panose="02030600000101010101" pitchFamily="18" charset="-127"/>
                <a:ea typeface="HY수평선M" panose="02030600000101010101" pitchFamily="18" charset="-127"/>
              </a:rPr>
              <a:t>억 원이 </a:t>
            </a:r>
            <a:r>
              <a:rPr lang="ko-KR" altLang="en-US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될 것으로 </a:t>
            </a:r>
            <a:r>
              <a:rPr lang="ko-KR" altLang="en-US" sz="1200" dirty="0" smtClean="0">
                <a:latin typeface="HY수평선M" panose="02030600000101010101" pitchFamily="18" charset="-127"/>
                <a:ea typeface="HY수평선M" panose="02030600000101010101" pitchFamily="18" charset="-127"/>
              </a:rPr>
              <a:t>추정함</a:t>
            </a:r>
            <a:endParaRPr lang="en-US" altLang="ko-KR" sz="1200" dirty="0" smtClean="0">
              <a:latin typeface="HY수평선M" panose="02030600000101010101" pitchFamily="18" charset="-127"/>
              <a:ea typeface="HY수평선M" panose="02030600000101010101" pitchFamily="18" charset="-127"/>
            </a:endParaRP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" dirty="0" smtClean="0">
                <a:latin typeface="+mn-ea"/>
              </a:rPr>
              <a:t>(</a:t>
            </a:r>
            <a:r>
              <a:rPr lang="ko-KR" altLang="en-US" sz="1000" dirty="0" smtClean="0">
                <a:latin typeface="+mn-ea"/>
              </a:rPr>
              <a:t>자료출처</a:t>
            </a:r>
            <a:r>
              <a:rPr lang="en-US" altLang="ko-KR" sz="1000" dirty="0" smtClean="0">
                <a:latin typeface="+mn-ea"/>
              </a:rPr>
              <a:t>: </a:t>
            </a:r>
            <a:r>
              <a:rPr lang="ko-KR" altLang="en-US" sz="1000" dirty="0" err="1" smtClean="0">
                <a:latin typeface="+mn-ea"/>
              </a:rPr>
              <a:t>닐슨코리아</a:t>
            </a:r>
            <a:r>
              <a:rPr lang="en-US" altLang="ko-KR" sz="1000" dirty="0" smtClean="0">
                <a:latin typeface="+mn-ea"/>
              </a:rPr>
              <a:t>, FMCG(Fast </a:t>
            </a:r>
            <a:r>
              <a:rPr lang="en-US" altLang="ko-KR" sz="1000" dirty="0">
                <a:latin typeface="+mn-ea"/>
              </a:rPr>
              <a:t>Moving </a:t>
            </a:r>
            <a:r>
              <a:rPr lang="en-US" altLang="ko-KR" sz="1000" dirty="0" smtClean="0">
                <a:latin typeface="+mn-ea"/>
              </a:rPr>
              <a:t>Consumer </a:t>
            </a:r>
            <a:r>
              <a:rPr lang="en-US" altLang="ko-KR" sz="1000" dirty="0">
                <a:latin typeface="+mn-ea"/>
              </a:rPr>
              <a:t>Goods</a:t>
            </a:r>
            <a:r>
              <a:rPr lang="en-US" altLang="ko-KR" sz="1000" dirty="0" smtClean="0">
                <a:latin typeface="+mn-ea"/>
              </a:rPr>
              <a:t>) </a:t>
            </a:r>
            <a:r>
              <a:rPr lang="ko-KR" altLang="en-US" sz="1000" dirty="0" smtClean="0">
                <a:latin typeface="+mn-ea"/>
              </a:rPr>
              <a:t>국내 </a:t>
            </a:r>
            <a:r>
              <a:rPr lang="ko-KR" altLang="en-US" sz="1000" dirty="0">
                <a:latin typeface="+mn-ea"/>
              </a:rPr>
              <a:t>바퀴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진드기 시장규모 및 </a:t>
            </a:r>
            <a:r>
              <a:rPr lang="ko-KR" altLang="en-US" sz="1000" dirty="0" smtClean="0">
                <a:latin typeface="+mn-ea"/>
              </a:rPr>
              <a:t>추이</a:t>
            </a:r>
            <a:r>
              <a:rPr lang="en-US" altLang="ko-KR" sz="1000" dirty="0" smtClean="0">
                <a:latin typeface="+mn-ea"/>
              </a:rPr>
              <a:t>)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500" dirty="0" smtClean="0">
              <a:latin typeface="+mn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1200" dirty="0" smtClean="0">
              <a:latin typeface="HY수평선M" panose="02030600000101010101" pitchFamily="18" charset="-127"/>
              <a:ea typeface="HY수평선M" panose="02030600000101010101" pitchFamily="18" charset="-127"/>
              <a:sym typeface="Wingdings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200" dirty="0" smtClean="0">
                <a:latin typeface="HY수평선M" panose="02030600000101010101" pitchFamily="18" charset="-127"/>
                <a:ea typeface="HY수평선M" panose="02030600000101010101" pitchFamily="18" charset="-127"/>
                <a:sym typeface="Wingdings"/>
              </a:rPr>
              <a:t> </a:t>
            </a:r>
            <a:r>
              <a:rPr lang="ko-KR" altLang="en-US" sz="1200" dirty="0" smtClean="0">
                <a:latin typeface="HY수평선M" panose="02030600000101010101" pitchFamily="18" charset="-127"/>
                <a:ea typeface="HY수평선M" panose="02030600000101010101" pitchFamily="18" charset="-127"/>
              </a:rPr>
              <a:t>미국의 </a:t>
            </a:r>
            <a:r>
              <a:rPr lang="ko-KR" altLang="en-US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경우 해충 </a:t>
            </a:r>
            <a:r>
              <a:rPr lang="ko-KR" altLang="en-US" sz="1200" dirty="0" err="1">
                <a:latin typeface="HY수평선M" panose="02030600000101010101" pitchFamily="18" charset="-127"/>
                <a:ea typeface="HY수평선M" panose="02030600000101010101" pitchFamily="18" charset="-127"/>
              </a:rPr>
              <a:t>클린</a:t>
            </a:r>
            <a:r>
              <a:rPr lang="ko-KR" altLang="en-US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 </a:t>
            </a:r>
            <a:r>
              <a:rPr lang="ko-KR" altLang="en-US" sz="1200" dirty="0" err="1">
                <a:latin typeface="HY수평선M" panose="02030600000101010101" pitchFamily="18" charset="-127"/>
                <a:ea typeface="HY수평선M" panose="02030600000101010101" pitchFamily="18" charset="-127"/>
              </a:rPr>
              <a:t>서비</a:t>
            </a:r>
            <a:r>
              <a:rPr lang="ko-KR" altLang="en-US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 시장은 </a:t>
            </a:r>
            <a:r>
              <a:rPr lang="en-US" altLang="ko-KR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7</a:t>
            </a:r>
            <a:r>
              <a:rPr lang="ko-KR" altLang="en-US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조 원대 규모이며</a:t>
            </a:r>
            <a:r>
              <a:rPr lang="en-US" altLang="ko-KR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, </a:t>
            </a:r>
            <a:r>
              <a:rPr lang="ko-KR" altLang="en-US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진드기 </a:t>
            </a:r>
            <a:r>
              <a:rPr lang="ko-KR" altLang="en-US" sz="1200" dirty="0" err="1">
                <a:latin typeface="HY수평선M" panose="02030600000101010101" pitchFamily="18" charset="-127"/>
                <a:ea typeface="HY수평선M" panose="02030600000101010101" pitchFamily="18" charset="-127"/>
              </a:rPr>
              <a:t>케어</a:t>
            </a:r>
            <a:r>
              <a:rPr lang="ko-KR" altLang="en-US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 시장은 </a:t>
            </a:r>
            <a:r>
              <a:rPr lang="en-US" altLang="ko-KR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6</a:t>
            </a:r>
            <a:r>
              <a:rPr lang="ko-KR" altLang="en-US" sz="1200" dirty="0">
                <a:latin typeface="HY수평선M" panose="02030600000101010101" pitchFamily="18" charset="-127"/>
                <a:ea typeface="HY수평선M" panose="02030600000101010101" pitchFamily="18" charset="-127"/>
              </a:rPr>
              <a:t>천억 </a:t>
            </a:r>
            <a:r>
              <a:rPr lang="ko-KR" altLang="en-US" sz="1200" dirty="0" smtClean="0">
                <a:latin typeface="HY수평선M" panose="02030600000101010101" pitchFamily="18" charset="-127"/>
                <a:ea typeface="HY수평선M" panose="02030600000101010101" pitchFamily="18" charset="-127"/>
              </a:rPr>
              <a:t>원대 규모로 형성</a:t>
            </a:r>
            <a:endParaRPr lang="en-US" altLang="ko-KR" sz="1200" dirty="0" smtClean="0">
              <a:latin typeface="HY수평선M" panose="02030600000101010101" pitchFamily="18" charset="-127"/>
              <a:ea typeface="HY수평선M" panose="02030600000101010101" pitchFamily="18" charset="-127"/>
            </a:endParaRPr>
          </a:p>
          <a:p>
            <a:pPr algn="r">
              <a:lnSpc>
                <a:spcPct val="150000"/>
              </a:lnSpc>
            </a:pPr>
            <a:r>
              <a:rPr lang="en-US" altLang="ko-KR" sz="1000" dirty="0" smtClean="0">
                <a:latin typeface="+mn-ea"/>
              </a:rPr>
              <a:t>(</a:t>
            </a:r>
            <a:r>
              <a:rPr lang="ko-KR" altLang="en-US" sz="1000" dirty="0" smtClean="0">
                <a:latin typeface="+mn-ea"/>
              </a:rPr>
              <a:t>자료출처</a:t>
            </a:r>
            <a:r>
              <a:rPr lang="en-US" altLang="ko-KR" sz="1000" dirty="0" smtClean="0">
                <a:latin typeface="+mn-ea"/>
              </a:rPr>
              <a:t>:</a:t>
            </a:r>
            <a:r>
              <a:rPr lang="ko-KR" altLang="en-US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Bed </a:t>
            </a:r>
            <a:r>
              <a:rPr lang="en-US" altLang="ko-KR" sz="1000" dirty="0">
                <a:latin typeface="+mn-ea"/>
              </a:rPr>
              <a:t>Bug </a:t>
            </a:r>
            <a:r>
              <a:rPr lang="en-US" altLang="ko-KR" sz="1000" dirty="0" smtClean="0">
                <a:latin typeface="+mn-ea"/>
              </a:rPr>
              <a:t>Aggregation Pheromone </a:t>
            </a:r>
            <a:r>
              <a:rPr lang="en-US" altLang="ko-KR" sz="1000" dirty="0">
                <a:latin typeface="+mn-ea"/>
              </a:rPr>
              <a:t>Finally Identified Regine </a:t>
            </a:r>
            <a:r>
              <a:rPr lang="en-US" altLang="ko-KR" sz="1000" dirty="0" err="1">
                <a:latin typeface="+mn-ea"/>
              </a:rPr>
              <a:t>Gries</a:t>
            </a:r>
            <a:r>
              <a:rPr lang="en-US" altLang="ko-KR" sz="1000" dirty="0">
                <a:latin typeface="+mn-ea"/>
              </a:rPr>
              <a:t>, Robert Britton, </a:t>
            </a:r>
            <a:endParaRPr lang="en-US" altLang="ko-KR" sz="1000" dirty="0" smtClean="0">
              <a:latin typeface="+mn-ea"/>
            </a:endParaRPr>
          </a:p>
          <a:p>
            <a:pPr algn="r">
              <a:lnSpc>
                <a:spcPct val="150000"/>
              </a:lnSpc>
            </a:pPr>
            <a:r>
              <a:rPr lang="en-US" altLang="ko-KR" sz="1000" dirty="0" smtClean="0">
                <a:latin typeface="+mn-ea"/>
              </a:rPr>
              <a:t>Michael </a:t>
            </a:r>
            <a:r>
              <a:rPr lang="en-US" altLang="ko-KR" sz="1000" dirty="0">
                <a:latin typeface="+mn-ea"/>
              </a:rPr>
              <a:t>Holmes, </a:t>
            </a:r>
            <a:r>
              <a:rPr lang="en-US" altLang="ko-KR" sz="1000" dirty="0" err="1">
                <a:latin typeface="+mn-ea"/>
              </a:rPr>
              <a:t>Huimin</a:t>
            </a: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err="1">
                <a:latin typeface="+mn-ea"/>
              </a:rPr>
              <a:t>Zhai</a:t>
            </a:r>
            <a:r>
              <a:rPr lang="en-US" altLang="ko-KR" sz="1000" dirty="0">
                <a:latin typeface="+mn-ea"/>
              </a:rPr>
              <a:t>, Jason Draper, </a:t>
            </a:r>
            <a:r>
              <a:rPr lang="en-US" altLang="ko-KR" sz="1000" dirty="0" smtClean="0">
                <a:latin typeface="+mn-ea"/>
              </a:rPr>
              <a:t>and Gerhard </a:t>
            </a:r>
            <a:r>
              <a:rPr lang="en-US" altLang="ko-KR" sz="1000" dirty="0" err="1">
                <a:latin typeface="+mn-ea"/>
              </a:rPr>
              <a:t>Gries</a:t>
            </a:r>
            <a:r>
              <a:rPr lang="en-US" altLang="ko-KR" sz="1000" dirty="0">
                <a:latin typeface="+mn-ea"/>
              </a:rPr>
              <a:t>) </a:t>
            </a:r>
            <a:r>
              <a:rPr lang="en-US" altLang="ko-KR" sz="1000" dirty="0" err="1">
                <a:latin typeface="+mn-ea"/>
              </a:rPr>
              <a:t>angewadte</a:t>
            </a: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2014)</a:t>
            </a:r>
            <a:endParaRPr lang="en-US" altLang="ko-KR" sz="1000" dirty="0">
              <a:latin typeface="+mn-ea"/>
            </a:endParaRPr>
          </a:p>
        </p:txBody>
      </p:sp>
      <p:cxnSp>
        <p:nvCxnSpPr>
          <p:cNvPr id="9" name="직선 연결선 8"/>
          <p:cNvCxnSpPr/>
          <p:nvPr/>
        </p:nvCxnSpPr>
        <p:spPr>
          <a:xfrm flipH="1">
            <a:off x="467542" y="1844824"/>
            <a:ext cx="8424935" cy="0"/>
          </a:xfrm>
          <a:prstGeom prst="line">
            <a:avLst/>
          </a:prstGeom>
          <a:ln>
            <a:gradFill>
              <a:gsLst>
                <a:gs pos="4000">
                  <a:schemeClr val="tx1">
                    <a:lumMod val="75000"/>
                    <a:lumOff val="25000"/>
                    <a:alpha val="0"/>
                  </a:schemeClr>
                </a:gs>
                <a:gs pos="32000">
                  <a:schemeClr val="accent6">
                    <a:lumMod val="75000"/>
                  </a:schemeClr>
                </a:gs>
                <a:gs pos="100000">
                  <a:schemeClr val="accent1">
                    <a:tint val="44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 flipH="1">
            <a:off x="611559" y="5100929"/>
            <a:ext cx="8424935" cy="0"/>
          </a:xfrm>
          <a:prstGeom prst="line">
            <a:avLst/>
          </a:prstGeom>
          <a:ln>
            <a:gradFill>
              <a:gsLst>
                <a:gs pos="4000">
                  <a:schemeClr val="tx1">
                    <a:lumMod val="75000"/>
                    <a:lumOff val="25000"/>
                    <a:alpha val="0"/>
                  </a:schemeClr>
                </a:gs>
                <a:gs pos="32000">
                  <a:schemeClr val="accent6">
                    <a:lumMod val="75000"/>
                  </a:schemeClr>
                </a:gs>
                <a:gs pos="100000">
                  <a:schemeClr val="accent1">
                    <a:tint val="44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 flipH="1">
            <a:off x="467543" y="6165304"/>
            <a:ext cx="8424935" cy="0"/>
          </a:xfrm>
          <a:prstGeom prst="line">
            <a:avLst/>
          </a:prstGeom>
          <a:ln>
            <a:gradFill>
              <a:gsLst>
                <a:gs pos="4000">
                  <a:schemeClr val="tx1">
                    <a:lumMod val="75000"/>
                    <a:lumOff val="25000"/>
                    <a:alpha val="0"/>
                  </a:schemeClr>
                </a:gs>
                <a:gs pos="32000">
                  <a:schemeClr val="accent6">
                    <a:lumMod val="75000"/>
                  </a:schemeClr>
                </a:gs>
                <a:gs pos="100000">
                  <a:schemeClr val="accent1">
                    <a:tint val="44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8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423" y="415330"/>
            <a:ext cx="563807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ko-KR" altLang="en-US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에이디 연구 개발</a:t>
            </a:r>
            <a:endParaRPr lang="en-US" altLang="ko-KR" sz="2000" b="1" dirty="0" smtClean="0">
              <a:solidFill>
                <a:srgbClr val="2D3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1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AD Corporation Research and Development</a:t>
            </a:r>
            <a:endParaRPr lang="ko-KR" altLang="en-US" sz="1100" b="1" dirty="0" smtClean="0">
              <a:solidFill>
                <a:schemeClr val="tx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ahoma" pitchFamily="34" charset="0"/>
              <a:ea typeface="HY헤드라인M" panose="02030600000101010101" pitchFamily="18" charset="-127"/>
              <a:cs typeface="Tahoma" pitchFamily="34" charset="0"/>
            </a:endParaRPr>
          </a:p>
        </p:txBody>
      </p:sp>
      <p:grpSp>
        <p:nvGrpSpPr>
          <p:cNvPr id="14" name="그룹 76"/>
          <p:cNvGrpSpPr>
            <a:grpSpLocks/>
          </p:cNvGrpSpPr>
          <p:nvPr/>
        </p:nvGrpSpPr>
        <p:grpSpPr bwMode="auto">
          <a:xfrm>
            <a:off x="5721401" y="12423"/>
            <a:ext cx="3387103" cy="421246"/>
            <a:chOff x="294878" y="250190"/>
            <a:chExt cx="6623944" cy="421365"/>
          </a:xfrm>
        </p:grpSpPr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294878" y="250190"/>
              <a:ext cx="6600224" cy="230897"/>
            </a:xfrm>
            <a:prstGeom prst="rect">
              <a:avLst/>
            </a:prstGeom>
            <a:noFill/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spc="-100" dirty="0" smtClean="0">
                  <a:ln>
                    <a:prstDash val="solid"/>
                  </a:ln>
                  <a:latin typeface="Tahoma" pitchFamily="34" charset="0"/>
                  <a:ea typeface="Yoon 윤고딕 550_TT" pitchFamily="18" charset="-127"/>
                  <a:cs typeface="Tahoma" pitchFamily="34" charset="0"/>
                </a:rPr>
                <a:t>Beyond  to  World  Class</a:t>
              </a:r>
              <a:endParaRPr kumimoji="0" lang="en-US" altLang="ko-KR" sz="900" b="1" spc="-100" dirty="0">
                <a:ln>
                  <a:prstDash val="solid"/>
                </a:ln>
                <a:latin typeface="Tahoma" pitchFamily="34" charset="0"/>
                <a:ea typeface="Yoon 윤고딕 550_TT" pitchFamily="18" charset="-127"/>
                <a:cs typeface="Tahoma" pitchFamily="34" charset="0"/>
              </a:endParaRPr>
            </a:p>
          </p:txBody>
        </p:sp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717243" y="409871"/>
              <a:ext cx="6201579" cy="261684"/>
            </a:xfrm>
            <a:prstGeom prst="rect">
              <a:avLst/>
            </a:prstGeom>
            <a:noFill/>
            <a:effectLst>
              <a:outerShdw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ll</a:t>
              </a:r>
              <a:r>
                <a:rPr kumimoji="0" lang="en-US" altLang="ko-KR" sz="11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 </a:t>
              </a:r>
              <a:r>
                <a:rPr kumimoji="0" lang="en-US" altLang="ko-KR" sz="11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p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est </a:t>
              </a:r>
              <a:r>
                <a:rPr kumimoji="0" lang="en-US" altLang="ko-KR" sz="11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efense and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gricultural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evelopment </a:t>
              </a:r>
              <a:endParaRPr kumimoji="0" lang="ko-KR" altLang="en-US" sz="1100" dirty="0">
                <a:solidFill>
                  <a:schemeClr val="accent3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</p:grpSp>
      <p:sp>
        <p:nvSpPr>
          <p:cNvPr id="17" name="바닥글 개체 틀 1"/>
          <p:cNvSpPr txBox="1">
            <a:spLocks/>
          </p:cNvSpPr>
          <p:nvPr/>
        </p:nvSpPr>
        <p:spPr>
          <a:xfrm>
            <a:off x="2483768" y="6549135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tx1"/>
                </a:solidFill>
              </a:rPr>
              <a:t>Copyright©. AD Corporation. All Rights Reserved.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1268760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/>
              <a:buChar char=""/>
            </a:pPr>
            <a:r>
              <a:rPr lang="ko-KR" altLang="en-US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모기류기피제</a:t>
            </a:r>
            <a:endParaRPr lang="en-US" altLang="ko-KR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 flipH="1">
            <a:off x="425340" y="1638092"/>
            <a:ext cx="2418468" cy="0"/>
          </a:xfrm>
          <a:prstGeom prst="line">
            <a:avLst/>
          </a:prstGeom>
          <a:ln>
            <a:gradFill>
              <a:gsLst>
                <a:gs pos="4000">
                  <a:schemeClr val="tx1">
                    <a:lumMod val="75000"/>
                    <a:lumOff val="25000"/>
                    <a:alpha val="0"/>
                  </a:schemeClr>
                </a:gs>
                <a:gs pos="32000">
                  <a:schemeClr val="accent6">
                    <a:lumMod val="75000"/>
                  </a:schemeClr>
                </a:gs>
                <a:gs pos="100000">
                  <a:schemeClr val="accent1">
                    <a:tint val="44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44208" y="6485476"/>
            <a:ext cx="27142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자료출처</a:t>
            </a:r>
            <a:r>
              <a:rPr lang="en-US" altLang="ko-KR" sz="1000" dirty="0" smtClean="0"/>
              <a:t>: </a:t>
            </a:r>
            <a:r>
              <a:rPr lang="ko-KR" altLang="en-US" sz="1000" dirty="0" err="1" smtClean="0"/>
              <a:t>구굴</a:t>
            </a:r>
            <a:r>
              <a:rPr lang="ko-KR" altLang="en-US" sz="1000" dirty="0" smtClean="0"/>
              <a:t> 사진 인용 </a:t>
            </a:r>
            <a:r>
              <a:rPr lang="en-US" altLang="ko-KR" sz="1000" dirty="0" smtClean="0"/>
              <a:t>/ </a:t>
            </a:r>
            <a:r>
              <a:rPr lang="ko-KR" altLang="en-US" sz="1000" dirty="0" err="1" smtClean="0"/>
              <a:t>네이버</a:t>
            </a:r>
            <a:r>
              <a:rPr lang="ko-KR" altLang="en-US" sz="1000" dirty="0" smtClean="0"/>
              <a:t> 지식백과</a:t>
            </a:r>
            <a:endParaRPr lang="ko-KR" altLang="en-US" sz="1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30185" r="62187" b="35758"/>
          <a:stretch/>
        </p:blipFill>
        <p:spPr bwMode="auto">
          <a:xfrm>
            <a:off x="1001790" y="3419576"/>
            <a:ext cx="2039608" cy="175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7" t="36204" r="59450" b="27593"/>
          <a:stretch/>
        </p:blipFill>
        <p:spPr bwMode="auto">
          <a:xfrm>
            <a:off x="325277" y="1772817"/>
            <a:ext cx="2158492" cy="152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99592" y="3029828"/>
            <a:ext cx="1071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 smtClean="0">
                <a:latin typeface="휴먼모음T" pitchFamily="18" charset="-127"/>
                <a:ea typeface="휴먼모음T" pitchFamily="18" charset="-127"/>
              </a:rPr>
              <a:t>작은빨간집모기</a:t>
            </a:r>
            <a:endParaRPr lang="ko-KR" altLang="en-US" sz="12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65916" y="4922094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 smtClean="0">
                <a:latin typeface="휴먼모음T" pitchFamily="18" charset="-127"/>
                <a:ea typeface="휴먼모음T" pitchFamily="18" charset="-127"/>
              </a:rPr>
              <a:t>흰줄숲모기</a:t>
            </a:r>
            <a:endParaRPr lang="ko-KR" altLang="en-US" sz="1200" dirty="0">
              <a:latin typeface="휴먼모음T" pitchFamily="18" charset="-127"/>
              <a:ea typeface="휴먼모음T" pitchFamily="18" charset="-127"/>
            </a:endParaRPr>
          </a:p>
        </p:txBody>
      </p:sp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109894"/>
              </p:ext>
            </p:extLst>
          </p:nvPr>
        </p:nvGraphicFramePr>
        <p:xfrm>
          <a:off x="3275857" y="1484784"/>
          <a:ext cx="5688632" cy="38094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4095"/>
                <a:gridCol w="792088"/>
                <a:gridCol w="4032449"/>
              </a:tblGrid>
              <a:tr h="422064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개발 구분</a:t>
                      </a:r>
                      <a:endParaRPr lang="ko-KR" altLang="en-US" sz="14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개발 내용</a:t>
                      </a:r>
                      <a:endParaRPr lang="ko-KR" altLang="en-US" sz="14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  <a:tr h="493648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ea"/>
                          <a:ea typeface="+mn-ea"/>
                        </a:rPr>
                        <a:t>유인제</a:t>
                      </a:r>
                      <a:endParaRPr lang="ko-KR" altLang="en-US" sz="12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buFont typeface="Wingdings" pitchFamily="2" charset="2"/>
                        <a:buChar char=""/>
                      </a:pPr>
                      <a:r>
                        <a:rPr lang="ko-KR" altLang="en-US" sz="1200" dirty="0" smtClean="0">
                          <a:latin typeface="+mn-ea"/>
                          <a:ea typeface="+mn-ea"/>
                          <a:sym typeface="Wingdings"/>
                        </a:rPr>
                        <a:t>유효성분으로 </a:t>
                      </a:r>
                      <a:r>
                        <a:rPr lang="ko-KR" altLang="en-US" sz="1200" dirty="0" err="1" smtClean="0">
                          <a:latin typeface="+mn-ea"/>
                          <a:ea typeface="+mn-ea"/>
                          <a:sym typeface="Wingdings"/>
                        </a:rPr>
                        <a:t>이카리딘</a:t>
                      </a:r>
                      <a:r>
                        <a:rPr lang="en-US" altLang="ko-KR" sz="1200" dirty="0" smtClean="0">
                          <a:latin typeface="+mn-ea"/>
                          <a:ea typeface="+mn-ea"/>
                          <a:sym typeface="Wingdings"/>
                        </a:rPr>
                        <a:t>(</a:t>
                      </a:r>
                      <a:r>
                        <a:rPr lang="en-US" altLang="ko-KR" sz="1200" dirty="0" err="1" smtClean="0">
                          <a:latin typeface="+mn-ea"/>
                          <a:ea typeface="+mn-ea"/>
                          <a:sym typeface="Wingdings"/>
                        </a:rPr>
                        <a:t>Icaridin</a:t>
                      </a:r>
                      <a:r>
                        <a:rPr lang="en-US" altLang="ko-KR" sz="1200" dirty="0" smtClean="0">
                          <a:latin typeface="+mn-ea"/>
                          <a:ea typeface="+mn-ea"/>
                          <a:sym typeface="Wingdings"/>
                        </a:rPr>
                        <a:t>)</a:t>
                      </a:r>
                      <a:r>
                        <a:rPr lang="en-US" altLang="ko-KR" sz="1200" baseline="0" dirty="0" smtClean="0">
                          <a:latin typeface="+mn-ea"/>
                          <a:ea typeface="+mn-ea"/>
                          <a:sym typeface="Wingdings"/>
                        </a:rPr>
                        <a:t> </a:t>
                      </a:r>
                      <a:r>
                        <a:rPr lang="ko-KR" altLang="en-US" sz="1200" baseline="0" dirty="0" smtClean="0">
                          <a:latin typeface="+mn-ea"/>
                          <a:ea typeface="+mn-ea"/>
                          <a:sym typeface="Wingdings"/>
                        </a:rPr>
                        <a:t>사용</a:t>
                      </a:r>
                      <a:endParaRPr lang="en-US" altLang="ko-KR" sz="1200" dirty="0" smtClean="0">
                        <a:latin typeface="+mn-ea"/>
                        <a:ea typeface="+mn-ea"/>
                        <a:sym typeface="Wingdings"/>
                      </a:endParaRPr>
                    </a:p>
                    <a:p>
                      <a:pPr marL="171450" indent="-171450" algn="l" latinLnBrk="1">
                        <a:buFont typeface="Wingdings" pitchFamily="2" charset="2"/>
                        <a:buChar char=""/>
                      </a:pPr>
                      <a:r>
                        <a:rPr lang="ko-KR" altLang="en-US" sz="1200" dirty="0" smtClean="0">
                          <a:latin typeface="+mn-ea"/>
                          <a:ea typeface="+mn-ea"/>
                          <a:sym typeface="Wingdings"/>
                        </a:rPr>
                        <a:t>독자기술 </a:t>
                      </a:r>
                      <a:r>
                        <a:rPr lang="ko-KR" altLang="en-US" sz="1200" dirty="0" err="1" smtClean="0">
                          <a:latin typeface="+mn-ea"/>
                          <a:ea typeface="+mn-ea"/>
                          <a:sym typeface="Wingdings"/>
                        </a:rPr>
                        <a:t>파우치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  <a:sym typeface="Wingdings"/>
                        </a:rPr>
                        <a:t> </a:t>
                      </a:r>
                      <a:r>
                        <a:rPr lang="ko-KR" altLang="en-US" sz="1200" dirty="0" err="1" smtClean="0">
                          <a:latin typeface="+mn-ea"/>
                          <a:ea typeface="+mn-ea"/>
                          <a:sym typeface="Wingdings"/>
                        </a:rPr>
                        <a:t>방출기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  <a:sym typeface="Wingdings"/>
                        </a:rPr>
                        <a:t> 형태 </a:t>
                      </a:r>
                      <a:endParaRPr lang="en-US" altLang="ko-KR" sz="1200" dirty="0" smtClean="0">
                        <a:latin typeface="+mn-ea"/>
                        <a:ea typeface="+mn-ea"/>
                        <a:sym typeface="Wingding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549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ea"/>
                          <a:ea typeface="+mn-ea"/>
                        </a:rPr>
                        <a:t>제품형태</a:t>
                      </a:r>
                      <a:endParaRPr lang="ko-KR" altLang="en-US" sz="12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ea"/>
                          <a:ea typeface="+mn-ea"/>
                        </a:rPr>
                        <a:t>사람용</a:t>
                      </a:r>
                      <a:endParaRPr lang="ko-KR" altLang="en-US" sz="12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buFont typeface="Wingdings" pitchFamily="2" charset="2"/>
                        <a:buChar char=""/>
                      </a:pP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소형 </a:t>
                      </a:r>
                      <a:r>
                        <a:rPr lang="ko-KR" altLang="en-US" sz="1200" dirty="0" err="1" smtClean="0">
                          <a:latin typeface="+mn-ea"/>
                          <a:ea typeface="+mn-ea"/>
                        </a:rPr>
                        <a:t>파우치형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200" dirty="0" err="1" smtClean="0">
                          <a:latin typeface="+mn-ea"/>
                          <a:ea typeface="+mn-ea"/>
                        </a:rPr>
                        <a:t>방출기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 사용</a:t>
                      </a:r>
                      <a:endParaRPr lang="en-US" altLang="ko-KR" sz="1200" dirty="0" smtClean="0">
                        <a:latin typeface="+mn-ea"/>
                        <a:ea typeface="+mn-ea"/>
                      </a:endParaRPr>
                    </a:p>
                    <a:p>
                      <a:pPr marL="171450" indent="-171450" algn="l" latinLnBrk="1">
                        <a:buFont typeface="Wingdings" pitchFamily="2" charset="2"/>
                        <a:buChar char=""/>
                      </a:pP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클립을 이용하여 옷에 </a:t>
                      </a:r>
                      <a:r>
                        <a:rPr lang="ko-KR" altLang="en-US" sz="1200" dirty="0" err="1" smtClean="0">
                          <a:latin typeface="+mn-ea"/>
                          <a:ea typeface="+mn-ea"/>
                        </a:rPr>
                        <a:t>방출기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 부착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나눔바른고딕 옛한글" pitchFamily="50" charset="-127"/>
                        <a:ea typeface="나눔바른고딕 옛한글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ea"/>
                          <a:ea typeface="+mn-ea"/>
                        </a:rPr>
                        <a:t>축사용</a:t>
                      </a:r>
                      <a:endParaRPr lang="ko-KR" altLang="en-US" sz="12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buFont typeface="Wingdings" pitchFamily="2" charset="2"/>
                        <a:buChar char=""/>
                      </a:pP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대형 </a:t>
                      </a:r>
                      <a:r>
                        <a:rPr lang="ko-KR" altLang="en-US" sz="1200" dirty="0" err="1" smtClean="0">
                          <a:latin typeface="+mn-ea"/>
                          <a:ea typeface="+mn-ea"/>
                        </a:rPr>
                        <a:t>파우치형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200" dirty="0" err="1" smtClean="0">
                          <a:latin typeface="+mn-ea"/>
                          <a:ea typeface="+mn-ea"/>
                        </a:rPr>
                        <a:t>방출기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 사용</a:t>
                      </a:r>
                      <a:endParaRPr lang="en-US" altLang="ko-KR" sz="1200" dirty="0" smtClean="0">
                        <a:latin typeface="+mn-ea"/>
                        <a:ea typeface="+mn-ea"/>
                      </a:endParaRPr>
                    </a:p>
                    <a:p>
                      <a:pPr marL="171450" indent="-171450" algn="l" latinLnBrk="1">
                        <a:buFont typeface="Wingdings" pitchFamily="2" charset="2"/>
                        <a:buChar char=""/>
                      </a:pPr>
                      <a:r>
                        <a:rPr lang="ko-KR" altLang="en-US" sz="1200" dirty="0" err="1" smtClean="0">
                          <a:latin typeface="+mn-ea"/>
                          <a:ea typeface="+mn-ea"/>
                        </a:rPr>
                        <a:t>걸게를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 이용하여 축사 내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  <a:sym typeface="Wingdings"/>
                        </a:rPr>
                        <a:t>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외각에 </a:t>
                      </a:r>
                      <a:r>
                        <a:rPr lang="ko-KR" altLang="en-US" sz="1200" dirty="0" err="1" smtClean="0">
                          <a:latin typeface="+mn-ea"/>
                          <a:ea typeface="+mn-ea"/>
                        </a:rPr>
                        <a:t>방출기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 설치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3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나눔바른고딕 옛한글" pitchFamily="50" charset="-127"/>
                        <a:ea typeface="나눔바른고딕 옛한글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ea"/>
                          <a:ea typeface="+mn-ea"/>
                        </a:rPr>
                        <a:t>모기장</a:t>
                      </a:r>
                      <a:endParaRPr lang="ko-KR" altLang="en-US" sz="12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buFont typeface="Wingdings" pitchFamily="2" charset="2"/>
                        <a:buChar char=""/>
                      </a:pPr>
                      <a:r>
                        <a:rPr lang="en-US" altLang="ko-KR" sz="1200" dirty="0" smtClean="0"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회용 모기장 형태</a:t>
                      </a:r>
                      <a:endParaRPr lang="en-US" altLang="ko-KR" sz="1200" dirty="0" smtClean="0"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buFont typeface="Wingdings" pitchFamily="2" charset="2"/>
                        <a:buNone/>
                      </a:pPr>
                      <a:r>
                        <a:rPr lang="en-US" altLang="ko-KR" sz="1200" dirty="0" smtClean="0">
                          <a:latin typeface="+mn-ea"/>
                          <a:ea typeface="+mn-ea"/>
                        </a:rPr>
                        <a:t>   (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모기장 직조섬유</a:t>
                      </a:r>
                      <a:r>
                        <a:rPr lang="ko-KR" altLang="en-US" sz="1200" baseline="0" dirty="0" smtClean="0">
                          <a:latin typeface="+mn-ea"/>
                          <a:ea typeface="+mn-ea"/>
                        </a:rPr>
                        <a:t> 제작 시 기피성분 첨가</a:t>
                      </a:r>
                      <a:r>
                        <a:rPr lang="en-US" altLang="ko-KR" sz="1200" dirty="0" smtClean="0"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171450" indent="-171450" algn="l" latinLnBrk="1">
                        <a:buFont typeface="Wingdings" pitchFamily="2" charset="2"/>
                        <a:buChar char=""/>
                      </a:pP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야외 나들이용 또는</a:t>
                      </a:r>
                      <a:r>
                        <a:rPr lang="en-US" altLang="ko-KR" sz="12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캠핑용  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 gridSpan="3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1200" dirty="0" smtClean="0"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특징</a:t>
                      </a:r>
                      <a:r>
                        <a:rPr lang="en-US" altLang="ko-KR" sz="1200" dirty="0" smtClean="0"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: 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인체에 안정적이고 기피 효과가 검증된 </a:t>
                      </a:r>
                      <a:r>
                        <a:rPr lang="ko-KR" altLang="en-US" sz="1100" dirty="0" err="1" smtClean="0">
                          <a:latin typeface="+mn-ea"/>
                          <a:ea typeface="+mn-ea"/>
                        </a:rPr>
                        <a:t>이카리딘을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 주성분으로 사용합니다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. 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독자                </a:t>
                      </a:r>
                      <a:endParaRPr lang="en-US" altLang="ko-KR" sz="1100" dirty="0" smtClean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        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기술의 </a:t>
                      </a:r>
                      <a:r>
                        <a:rPr lang="ko-KR" altLang="en-US" sz="1100" dirty="0" err="1" smtClean="0">
                          <a:latin typeface="+mn-ea"/>
                          <a:ea typeface="+mn-ea"/>
                        </a:rPr>
                        <a:t>파우치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dirty="0" err="1" smtClean="0">
                          <a:latin typeface="+mn-ea"/>
                          <a:ea typeface="+mn-ea"/>
                        </a:rPr>
                        <a:t>방출기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 사용으로 인체에 기피 성분이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묻지 않아 쾌적합니다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 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      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기존 출시된 제품들과 달리 인체에 직접 살포  하는 방식이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아니라 눈이나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      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상처부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위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등에 묻을 가능성이 없어 더욱 안전합니다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 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       모기장에 기피제가 첨가되어 있어 사용하는 것만으로 모기의 접근을 차단합니다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  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indent="-171450" algn="l" latinLnBrk="1">
                        <a:buFont typeface="Wingdings" pitchFamily="2" charset="2"/>
                        <a:buChar char=""/>
                      </a:pP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0" name="표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40567"/>
              </p:ext>
            </p:extLst>
          </p:nvPr>
        </p:nvGraphicFramePr>
        <p:xfrm>
          <a:off x="801191" y="5445224"/>
          <a:ext cx="7541618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6144"/>
                <a:gridCol w="6245474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작은빨간집모기</a:t>
                      </a:r>
                      <a:endParaRPr lang="ko-KR" altLang="en-US" sz="12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latin typeface="+mn-ea"/>
                          <a:ea typeface="+mn-ea"/>
                          <a:sym typeface="Wingdings"/>
                        </a:rPr>
                        <a:t>6</a:t>
                      </a:r>
                      <a:r>
                        <a:rPr lang="ko-KR" altLang="en-US" sz="900" dirty="0" smtClean="0">
                          <a:latin typeface="+mn-ea"/>
                          <a:ea typeface="+mn-ea"/>
                          <a:sym typeface="Wingdings"/>
                        </a:rPr>
                        <a:t>월부터 본격적으로 채집되면 </a:t>
                      </a:r>
                      <a:r>
                        <a:rPr lang="en-US" altLang="ko-KR" sz="900" dirty="0" smtClean="0">
                          <a:latin typeface="+mn-ea"/>
                          <a:ea typeface="+mn-ea"/>
                          <a:sym typeface="Wingdings"/>
                        </a:rPr>
                        <a:t>8</a:t>
                      </a:r>
                      <a:r>
                        <a:rPr lang="ko-KR" altLang="en-US" sz="900" dirty="0" smtClean="0">
                          <a:latin typeface="+mn-ea"/>
                          <a:ea typeface="+mn-ea"/>
                          <a:sym typeface="Wingdings"/>
                        </a:rPr>
                        <a:t>월에 가장 많음                     </a:t>
                      </a:r>
                      <a:r>
                        <a:rPr lang="en-US" altLang="ko-KR" sz="900" dirty="0" smtClean="0">
                          <a:latin typeface="+mn-ea"/>
                          <a:ea typeface="+mn-ea"/>
                          <a:sym typeface="Wingdings"/>
                        </a:rPr>
                        <a:t></a:t>
                      </a:r>
                      <a:r>
                        <a:rPr lang="ko-KR" altLang="en-US" sz="900" dirty="0" smtClean="0">
                          <a:latin typeface="+mn-ea"/>
                          <a:ea typeface="+mn-ea"/>
                          <a:sym typeface="Wingdings"/>
                        </a:rPr>
                        <a:t>주로 밤에 활동</a:t>
                      </a:r>
                      <a:endParaRPr lang="en-US" altLang="ko-KR" sz="900" dirty="0" smtClean="0">
                        <a:latin typeface="+mn-ea"/>
                        <a:ea typeface="+mn-ea"/>
                        <a:sym typeface="Wingdings"/>
                      </a:endParaRPr>
                    </a:p>
                    <a:p>
                      <a:pPr marL="0" indent="0" latinLnBrk="1">
                        <a:buFont typeface="Wingdings"/>
                        <a:buNone/>
                      </a:pPr>
                      <a:r>
                        <a:rPr lang="en-US" altLang="ko-KR" sz="900" dirty="0" smtClean="0">
                          <a:latin typeface="+mn-ea"/>
                          <a:ea typeface="+mn-ea"/>
                          <a:sym typeface="Wingdings"/>
                        </a:rPr>
                        <a:t></a:t>
                      </a:r>
                      <a:r>
                        <a:rPr lang="ko-KR" altLang="en-US" sz="900" dirty="0" smtClean="0">
                          <a:latin typeface="+mn-ea"/>
                          <a:ea typeface="+mn-ea"/>
                          <a:sym typeface="Wingdings"/>
                        </a:rPr>
                        <a:t>논</a:t>
                      </a:r>
                      <a:r>
                        <a:rPr lang="en-US" altLang="ko-KR" sz="900" dirty="0" smtClean="0">
                          <a:latin typeface="+mn-ea"/>
                          <a:ea typeface="+mn-ea"/>
                          <a:sym typeface="Wingdings"/>
                        </a:rPr>
                        <a:t>, </a:t>
                      </a:r>
                      <a:r>
                        <a:rPr lang="ko-KR" altLang="en-US" sz="900" dirty="0" smtClean="0">
                          <a:latin typeface="+mn-ea"/>
                          <a:ea typeface="+mn-ea"/>
                          <a:sym typeface="Wingdings"/>
                        </a:rPr>
                        <a:t>웅덩이 등 비교적 썩지 않은 맑은 물에 서식                     </a:t>
                      </a:r>
                      <a:r>
                        <a:rPr lang="en-US" altLang="ko-KR" sz="900" dirty="0" smtClean="0">
                          <a:latin typeface="+mn-ea"/>
                          <a:ea typeface="+mn-ea"/>
                          <a:sym typeface="Wingdings"/>
                        </a:rPr>
                        <a:t></a:t>
                      </a:r>
                      <a:r>
                        <a:rPr lang="ko-KR" altLang="en-US" sz="900" dirty="0" smtClean="0">
                          <a:latin typeface="+mn-ea"/>
                          <a:ea typeface="+mn-ea"/>
                          <a:sym typeface="Wingdings"/>
                        </a:rPr>
                        <a:t>매개 질환일본뇌염</a:t>
                      </a:r>
                      <a:endParaRPr lang="ko-KR" altLang="en-US" sz="9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흰줄숲모기</a:t>
                      </a:r>
                      <a:endParaRPr lang="ko-KR" altLang="en-US" sz="1200" b="1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latin typeface="+mn-ea"/>
                          <a:ea typeface="+mn-ea"/>
                          <a:sym typeface="Wingdings"/>
                        </a:rPr>
                        <a:t>5</a:t>
                      </a:r>
                      <a:r>
                        <a:rPr lang="ko-KR" altLang="en-US" sz="900" dirty="0" smtClean="0">
                          <a:latin typeface="+mn-ea"/>
                          <a:ea typeface="+mn-ea"/>
                          <a:sym typeface="Wingdings"/>
                        </a:rPr>
                        <a:t>월부터 </a:t>
                      </a:r>
                      <a:r>
                        <a:rPr lang="ko-KR" altLang="en-US" sz="900" dirty="0" err="1" smtClean="0">
                          <a:latin typeface="+mn-ea"/>
                          <a:ea typeface="+mn-ea"/>
                          <a:sym typeface="Wingdings"/>
                        </a:rPr>
                        <a:t>설충</a:t>
                      </a:r>
                      <a:r>
                        <a:rPr lang="ko-KR" altLang="en-US" sz="900" dirty="0" smtClean="0">
                          <a:latin typeface="+mn-ea"/>
                          <a:ea typeface="+mn-ea"/>
                          <a:sym typeface="Wingdings"/>
                        </a:rPr>
                        <a:t> 모기가 되며 </a:t>
                      </a:r>
                      <a:r>
                        <a:rPr lang="en-US" altLang="ko-KR" sz="900" dirty="0" smtClean="0">
                          <a:latin typeface="+mn-ea"/>
                          <a:ea typeface="+mn-ea"/>
                          <a:sym typeface="Wingdings"/>
                        </a:rPr>
                        <a:t>9</a:t>
                      </a:r>
                      <a:r>
                        <a:rPr lang="ko-KR" altLang="en-US" sz="900" dirty="0" smtClean="0">
                          <a:latin typeface="+mn-ea"/>
                          <a:ea typeface="+mn-ea"/>
                          <a:sym typeface="Wingdings"/>
                        </a:rPr>
                        <a:t>월에 가장 많고 </a:t>
                      </a:r>
                      <a:r>
                        <a:rPr lang="en-US" altLang="ko-KR" sz="900" dirty="0" smtClean="0">
                          <a:latin typeface="+mn-ea"/>
                          <a:ea typeface="+mn-ea"/>
                          <a:sym typeface="Wingdings"/>
                        </a:rPr>
                        <a:t>10</a:t>
                      </a:r>
                      <a:r>
                        <a:rPr lang="ko-KR" altLang="en-US" sz="900" dirty="0" smtClean="0">
                          <a:latin typeface="+mn-ea"/>
                          <a:ea typeface="+mn-ea"/>
                          <a:sym typeface="Wingdings"/>
                        </a:rPr>
                        <a:t>월까지 활동       </a:t>
                      </a:r>
                      <a:r>
                        <a:rPr lang="en-US" altLang="ko-KR" sz="900" dirty="0" smtClean="0">
                          <a:latin typeface="+mn-ea"/>
                          <a:ea typeface="+mn-ea"/>
                          <a:sym typeface="Wingdings"/>
                        </a:rPr>
                        <a:t></a:t>
                      </a:r>
                      <a:r>
                        <a:rPr lang="ko-KR" altLang="en-US" sz="900" dirty="0" smtClean="0">
                          <a:latin typeface="+mn-ea"/>
                          <a:ea typeface="+mn-ea"/>
                        </a:rPr>
                        <a:t>숲이나 숲 근처 주택</a:t>
                      </a:r>
                      <a:r>
                        <a:rPr lang="en-US" altLang="ko-KR" sz="9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900" dirty="0" smtClean="0">
                          <a:latin typeface="+mn-ea"/>
                          <a:ea typeface="+mn-ea"/>
                        </a:rPr>
                        <a:t>고인 물 등에서 서식</a:t>
                      </a:r>
                      <a:endParaRPr lang="en-US" altLang="ko-KR" sz="900" dirty="0" smtClean="0">
                        <a:latin typeface="+mn-ea"/>
                        <a:ea typeface="+mn-ea"/>
                        <a:sym typeface="Wingding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latin typeface="+mn-ea"/>
                          <a:ea typeface="+mn-ea"/>
                          <a:sym typeface="Wingdings"/>
                        </a:rPr>
                        <a:t></a:t>
                      </a:r>
                      <a:r>
                        <a:rPr lang="ko-KR" altLang="en-US" sz="900" dirty="0" smtClean="0">
                          <a:latin typeface="+mn-ea"/>
                          <a:ea typeface="+mn-ea"/>
                        </a:rPr>
                        <a:t>주로 </a:t>
                      </a:r>
                      <a:r>
                        <a:rPr lang="ko-KR" altLang="en-US" sz="900" dirty="0" err="1" smtClean="0">
                          <a:latin typeface="+mn-ea"/>
                          <a:ea typeface="+mn-ea"/>
                        </a:rPr>
                        <a:t>낮시간에</a:t>
                      </a:r>
                      <a:r>
                        <a:rPr lang="ko-KR" altLang="en-US" sz="900" dirty="0" smtClean="0">
                          <a:latin typeface="+mn-ea"/>
                          <a:ea typeface="+mn-ea"/>
                        </a:rPr>
                        <a:t> 활발히 활동</a:t>
                      </a:r>
                      <a:r>
                        <a:rPr lang="en-US" altLang="ko-KR" sz="9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900" dirty="0" smtClean="0">
                          <a:latin typeface="+mn-ea"/>
                          <a:ea typeface="+mn-ea"/>
                        </a:rPr>
                        <a:t>언제든 흡혈                       </a:t>
                      </a:r>
                      <a:r>
                        <a:rPr lang="en-US" altLang="ko-KR" sz="900" dirty="0" smtClean="0">
                          <a:latin typeface="+mn-ea"/>
                          <a:ea typeface="+mn-ea"/>
                          <a:sym typeface="Wingdings"/>
                        </a:rPr>
                        <a:t></a:t>
                      </a:r>
                      <a:r>
                        <a:rPr lang="ko-KR" altLang="en-US" sz="900" dirty="0" smtClean="0">
                          <a:latin typeface="+mn-ea"/>
                          <a:ea typeface="+mn-ea"/>
                        </a:rPr>
                        <a:t>매개 질환</a:t>
                      </a:r>
                      <a:r>
                        <a:rPr lang="ko-KR" altLang="en-US" sz="900" dirty="0" smtClean="0">
                          <a:latin typeface="+mn-ea"/>
                          <a:ea typeface="+mn-ea"/>
                          <a:sym typeface="Wingdings"/>
                        </a:rPr>
                        <a:t></a:t>
                      </a:r>
                      <a:r>
                        <a:rPr lang="ko-KR" altLang="en-US" sz="900" dirty="0" err="1" smtClean="0">
                          <a:latin typeface="+mn-ea"/>
                          <a:ea typeface="+mn-ea"/>
                          <a:sym typeface="Wingdings"/>
                        </a:rPr>
                        <a:t>지카바이러스</a:t>
                      </a:r>
                      <a:r>
                        <a:rPr lang="en-US" altLang="ko-KR" sz="900" baseline="0" dirty="0" smtClean="0">
                          <a:latin typeface="+mn-ea"/>
                          <a:ea typeface="+mn-ea"/>
                          <a:sym typeface="Wingdings"/>
                        </a:rPr>
                        <a:t> </a:t>
                      </a:r>
                      <a:r>
                        <a:rPr lang="ko-KR" altLang="en-US" sz="900" baseline="0" dirty="0" err="1" smtClean="0">
                          <a:latin typeface="+mn-ea"/>
                          <a:ea typeface="+mn-ea"/>
                          <a:sym typeface="Wingdings"/>
                        </a:rPr>
                        <a:t>감염증</a:t>
                      </a:r>
                      <a:r>
                        <a:rPr lang="en-US" altLang="ko-KR" sz="900" baseline="0" dirty="0" smtClean="0">
                          <a:latin typeface="+mn-ea"/>
                          <a:ea typeface="+mn-ea"/>
                          <a:sym typeface="Wingdings"/>
                        </a:rPr>
                        <a:t>, </a:t>
                      </a:r>
                      <a:r>
                        <a:rPr lang="ko-KR" altLang="en-US" sz="900" baseline="0" dirty="0" err="1" smtClean="0">
                          <a:latin typeface="+mn-ea"/>
                          <a:ea typeface="+mn-ea"/>
                          <a:sym typeface="Wingdings"/>
                        </a:rPr>
                        <a:t>뎅기열</a:t>
                      </a:r>
                      <a:r>
                        <a:rPr lang="en-US" altLang="ko-KR" sz="900" baseline="0" dirty="0" smtClean="0">
                          <a:latin typeface="+mn-ea"/>
                          <a:ea typeface="+mn-ea"/>
                          <a:sym typeface="Wingdings"/>
                        </a:rPr>
                        <a:t>, </a:t>
                      </a:r>
                      <a:r>
                        <a:rPr lang="ko-KR" altLang="en-US" sz="900" baseline="0" dirty="0" err="1" smtClean="0">
                          <a:latin typeface="+mn-ea"/>
                          <a:ea typeface="+mn-ea"/>
                          <a:sym typeface="Wingdings"/>
                        </a:rPr>
                        <a:t>치쿤구니야열</a:t>
                      </a:r>
                      <a:r>
                        <a:rPr lang="ko-KR" altLang="en-US" sz="900" baseline="0" dirty="0" smtClean="0">
                          <a:latin typeface="+mn-ea"/>
                          <a:ea typeface="+mn-ea"/>
                          <a:sym typeface="Wingdings"/>
                        </a:rPr>
                        <a:t> 등</a:t>
                      </a:r>
                      <a:endParaRPr lang="en-US" altLang="ko-KR" sz="900" dirty="0" smtClean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970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423" y="415330"/>
            <a:ext cx="563807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ko-KR" altLang="en-US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에이디 연구 개발</a:t>
            </a:r>
            <a:endParaRPr lang="en-US" altLang="ko-KR" sz="2000" b="1" dirty="0" smtClean="0">
              <a:solidFill>
                <a:srgbClr val="2D3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1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AD Corporation Research and Development</a:t>
            </a:r>
            <a:endParaRPr lang="ko-KR" altLang="en-US" sz="1100" b="1" dirty="0" smtClean="0">
              <a:solidFill>
                <a:schemeClr val="tx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ahoma" pitchFamily="34" charset="0"/>
              <a:ea typeface="HY헤드라인M" panose="02030600000101010101" pitchFamily="18" charset="-127"/>
              <a:cs typeface="Tahoma" pitchFamily="34" charset="0"/>
            </a:endParaRPr>
          </a:p>
        </p:txBody>
      </p:sp>
      <p:graphicFrame>
        <p:nvGraphicFramePr>
          <p:cNvPr id="23" name="표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140464"/>
              </p:ext>
            </p:extLst>
          </p:nvPr>
        </p:nvGraphicFramePr>
        <p:xfrm>
          <a:off x="3988037" y="1700808"/>
          <a:ext cx="4896544" cy="2590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0027"/>
                <a:gridCol w="3736517"/>
              </a:tblGrid>
              <a:tr h="21816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개발 구분</a:t>
                      </a:r>
                      <a:endParaRPr lang="ko-KR" altLang="en-US" sz="14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개발 내용</a:t>
                      </a:r>
                      <a:endParaRPr lang="ko-KR" altLang="en-US" sz="14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  <a:tr h="2551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유인제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buFont typeface="Wingdings" pitchFamily="2" charset="2"/>
                        <a:buChar char=""/>
                      </a:pPr>
                      <a:r>
                        <a:rPr lang="ko-KR" altLang="en-US" sz="1200" dirty="0" smtClean="0">
                          <a:latin typeface="+mn-ea"/>
                          <a:ea typeface="+mn-ea"/>
                          <a:sym typeface="Wingdings"/>
                        </a:rPr>
                        <a:t>바퀴벌레 </a:t>
                      </a:r>
                      <a:r>
                        <a:rPr lang="ko-KR" altLang="en-US" sz="1200" dirty="0" err="1" smtClean="0">
                          <a:latin typeface="+mn-ea"/>
                          <a:ea typeface="+mn-ea"/>
                          <a:sym typeface="Wingdings"/>
                        </a:rPr>
                        <a:t>페로몬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  <a:sym typeface="Wingdings"/>
                        </a:rPr>
                        <a:t> 사용</a:t>
                      </a:r>
                      <a:endParaRPr lang="en-US" altLang="ko-KR" sz="1200" dirty="0" smtClean="0">
                        <a:latin typeface="+mn-ea"/>
                        <a:ea typeface="+mn-ea"/>
                        <a:sym typeface="Wingdings"/>
                      </a:endParaRPr>
                    </a:p>
                    <a:p>
                      <a:pPr marL="171450" indent="-171450" algn="l" latinLnBrk="1">
                        <a:buFont typeface="Wingdings" pitchFamily="2" charset="2"/>
                        <a:buChar char=""/>
                      </a:pPr>
                      <a:r>
                        <a:rPr lang="ko-KR" altLang="en-US" sz="1200" dirty="0" err="1" smtClean="0">
                          <a:latin typeface="+mn-ea"/>
                          <a:ea typeface="+mn-ea"/>
                          <a:sym typeface="Wingdings"/>
                        </a:rPr>
                        <a:t>고무격막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  <a:sym typeface="Wingdings"/>
                        </a:rPr>
                        <a:t> </a:t>
                      </a:r>
                      <a:r>
                        <a:rPr lang="ko-KR" altLang="en-US" sz="1200" dirty="0" err="1" smtClean="0">
                          <a:latin typeface="+mn-ea"/>
                          <a:ea typeface="+mn-ea"/>
                          <a:sym typeface="Wingdings"/>
                        </a:rPr>
                        <a:t>루어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  <a:sym typeface="Wingdings"/>
                        </a:rPr>
                        <a:t> 또는 </a:t>
                      </a:r>
                      <a:r>
                        <a:rPr lang="ko-KR" altLang="en-US" sz="1200" dirty="0" err="1" smtClean="0">
                          <a:latin typeface="+mn-ea"/>
                          <a:ea typeface="+mn-ea"/>
                          <a:sym typeface="Wingdings"/>
                        </a:rPr>
                        <a:t>파우치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  <a:sym typeface="Wingdings"/>
                        </a:rPr>
                        <a:t> </a:t>
                      </a:r>
                      <a:r>
                        <a:rPr lang="ko-KR" altLang="en-US" sz="1200" dirty="0" err="1" smtClean="0">
                          <a:latin typeface="+mn-ea"/>
                          <a:ea typeface="+mn-ea"/>
                          <a:sym typeface="Wingdings"/>
                        </a:rPr>
                        <a:t>루어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  <a:sym typeface="Wingdings"/>
                        </a:rPr>
                        <a:t> 형태 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32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트랩형태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buFont typeface="Wingdings" pitchFamily="2" charset="2"/>
                        <a:buChar char=""/>
                      </a:pPr>
                      <a:r>
                        <a:rPr lang="ko-KR" altLang="en-US" sz="1200" dirty="0" err="1" smtClean="0">
                          <a:latin typeface="+mn-ea"/>
                          <a:ea typeface="+mn-ea"/>
                          <a:sym typeface="Wingdings"/>
                        </a:rPr>
                        <a:t>델타형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  <a:sym typeface="Wingdings"/>
                        </a:rPr>
                        <a:t> 끈끈이 트랩 </a:t>
                      </a:r>
                      <a:endParaRPr lang="en-US" altLang="ko-KR" sz="1200" dirty="0" smtClean="0">
                        <a:latin typeface="+mn-ea"/>
                        <a:ea typeface="+mn-ea"/>
                        <a:sym typeface="Wingdings"/>
                      </a:endParaRPr>
                    </a:p>
                    <a:p>
                      <a:pPr marL="171450" indent="-171450" algn="l" latinLnBrk="1">
                        <a:buFont typeface="Wingdings" pitchFamily="2" charset="2"/>
                        <a:buChar char=""/>
                      </a:pPr>
                      <a:r>
                        <a:rPr lang="ko-KR" altLang="en-US" sz="1200" dirty="0" smtClean="0">
                          <a:latin typeface="+mn-ea"/>
                          <a:ea typeface="+mn-ea"/>
                          <a:sym typeface="Wingdings"/>
                        </a:rPr>
                        <a:t>새로운 트랩 형태 연구 중</a:t>
                      </a:r>
                      <a:endParaRPr lang="en-US" altLang="ko-KR" sz="1200" dirty="0" smtClean="0"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2558">
                <a:tc gridSpan="2">
                  <a:txBody>
                    <a:bodyPr/>
                    <a:lstStyle/>
                    <a:p>
                      <a:pPr algn="dist"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특징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: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바퀴벌레 </a:t>
                      </a: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페로몬을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활용하여 바퀴벌레 암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sym typeface="Wingdings"/>
                        </a:rPr>
                        <a:t>수 모두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를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유인 살충합니다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      </a:t>
                      </a:r>
                    </a:p>
                    <a:p>
                      <a:pPr algn="dist" latinLnBrk="1">
                        <a:lnSpc>
                          <a:spcPct val="150000"/>
                        </a:lnSpc>
                      </a:pP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집안 내에 바퀴벌레 유무를 확인할 수 있으며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트랩의 설치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교환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제거      </a:t>
                      </a:r>
                      <a:endParaRPr lang="en-US" altLang="ko-KR" sz="11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dist" latinLnBrk="1">
                        <a:lnSpc>
                          <a:spcPct val="150000"/>
                        </a:lnSpc>
                      </a:pP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만으로 간단하고 깨끗하게 바퀴벌레를 제거할 수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있습니다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특히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국내    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dist" latinLnBrk="1">
                        <a:lnSpc>
                          <a:spcPct val="150000"/>
                        </a:lnSpc>
                      </a:pP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가정에는 식중독 유발 박테리아를 옮기는 독일바퀴벌레가 가장 큰 골      </a:t>
                      </a:r>
                      <a:endParaRPr lang="en-US" altLang="ko-KR" sz="1100" b="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dist" latinLnBrk="1">
                        <a:lnSpc>
                          <a:spcPct val="150000"/>
                        </a:lnSpc>
                      </a:pP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</a:t>
                      </a:r>
                      <a:r>
                        <a:rPr lang="ko-KR" altLang="en-US" sz="1100" b="0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칫거리인데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본 제품은 독일바퀴에 대한 높은 유인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효과를 보입니다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indent="-171450" algn="l" latinLnBrk="1">
                        <a:buFont typeface="Wingdings" pitchFamily="2" charset="2"/>
                        <a:buChar char=""/>
                      </a:pPr>
                      <a:endParaRPr lang="en-US" altLang="ko-KR" sz="1200" dirty="0" smtClean="0">
                        <a:latin typeface="+mn-ea"/>
                        <a:ea typeface="+mn-ea"/>
                        <a:sym typeface="Wingding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4" name="그룹 76"/>
          <p:cNvGrpSpPr>
            <a:grpSpLocks/>
          </p:cNvGrpSpPr>
          <p:nvPr/>
        </p:nvGrpSpPr>
        <p:grpSpPr bwMode="auto">
          <a:xfrm>
            <a:off x="5721401" y="12423"/>
            <a:ext cx="3387103" cy="421246"/>
            <a:chOff x="294878" y="250190"/>
            <a:chExt cx="6623944" cy="421365"/>
          </a:xfrm>
        </p:grpSpPr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294878" y="250190"/>
              <a:ext cx="6600224" cy="230897"/>
            </a:xfrm>
            <a:prstGeom prst="rect">
              <a:avLst/>
            </a:prstGeom>
            <a:noFill/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spc="-100" dirty="0" smtClean="0">
                  <a:ln>
                    <a:prstDash val="solid"/>
                  </a:ln>
                  <a:latin typeface="Tahoma" pitchFamily="34" charset="0"/>
                  <a:ea typeface="Yoon 윤고딕 550_TT" pitchFamily="18" charset="-127"/>
                  <a:cs typeface="Tahoma" pitchFamily="34" charset="0"/>
                </a:rPr>
                <a:t>Beyond  to  World  Class</a:t>
              </a:r>
              <a:endParaRPr kumimoji="0" lang="en-US" altLang="ko-KR" sz="900" b="1" spc="-100" dirty="0">
                <a:ln>
                  <a:prstDash val="solid"/>
                </a:ln>
                <a:latin typeface="Tahoma" pitchFamily="34" charset="0"/>
                <a:ea typeface="Yoon 윤고딕 550_TT" pitchFamily="18" charset="-127"/>
                <a:cs typeface="Tahoma" pitchFamily="34" charset="0"/>
              </a:endParaRPr>
            </a:p>
          </p:txBody>
        </p:sp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717243" y="409871"/>
              <a:ext cx="6201579" cy="261684"/>
            </a:xfrm>
            <a:prstGeom prst="rect">
              <a:avLst/>
            </a:prstGeom>
            <a:noFill/>
            <a:effectLst>
              <a:outerShdw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ll</a:t>
              </a:r>
              <a:r>
                <a:rPr kumimoji="0" lang="en-US" altLang="ko-KR" sz="11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 </a:t>
              </a:r>
              <a:r>
                <a:rPr kumimoji="0" lang="en-US" altLang="ko-KR" sz="11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p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est </a:t>
              </a:r>
              <a:r>
                <a:rPr kumimoji="0" lang="en-US" altLang="ko-KR" sz="11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efense and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gricultural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evelopment </a:t>
              </a:r>
              <a:endParaRPr kumimoji="0" lang="ko-KR" altLang="en-US" sz="1100" dirty="0">
                <a:solidFill>
                  <a:schemeClr val="accent3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</p:grpSp>
      <p:sp>
        <p:nvSpPr>
          <p:cNvPr id="17" name="바닥글 개체 틀 1"/>
          <p:cNvSpPr txBox="1">
            <a:spLocks/>
          </p:cNvSpPr>
          <p:nvPr/>
        </p:nvSpPr>
        <p:spPr>
          <a:xfrm>
            <a:off x="2483768" y="6549135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tx1"/>
                </a:solidFill>
              </a:rPr>
              <a:t>Copyright©. AD Corporation. All Rights Reserved.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1268760"/>
            <a:ext cx="19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/>
              <a:buChar char=""/>
            </a:pP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바퀴벌레 트랩</a:t>
            </a:r>
            <a:endParaRPr lang="en-US" altLang="ko-KR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 flipH="1">
            <a:off x="425340" y="1638092"/>
            <a:ext cx="2418468" cy="0"/>
          </a:xfrm>
          <a:prstGeom prst="line">
            <a:avLst/>
          </a:prstGeom>
          <a:ln>
            <a:gradFill>
              <a:gsLst>
                <a:gs pos="4000">
                  <a:schemeClr val="tx1">
                    <a:lumMod val="75000"/>
                    <a:lumOff val="25000"/>
                    <a:alpha val="0"/>
                  </a:schemeClr>
                </a:gs>
                <a:gs pos="32000">
                  <a:schemeClr val="accent6">
                    <a:lumMod val="75000"/>
                  </a:schemeClr>
                </a:gs>
                <a:gs pos="100000">
                  <a:schemeClr val="accent1">
                    <a:tint val="44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2" t="21482" r="59354" b="47140"/>
          <a:stretch/>
        </p:blipFill>
        <p:spPr bwMode="auto">
          <a:xfrm>
            <a:off x="323528" y="1638092"/>
            <a:ext cx="3528392" cy="275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3332" y="4395681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dirty="0" smtClean="0"/>
              <a:t>미국바퀴</a:t>
            </a:r>
            <a:endParaRPr lang="ko-KR" altLang="en-US" sz="1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87195" y="4395681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dirty="0" smtClean="0"/>
              <a:t>일본바퀴</a:t>
            </a:r>
            <a:endParaRPr lang="ko-KR" altLang="en-US" sz="1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880291" y="4395681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dirty="0" err="1" smtClean="0"/>
              <a:t>먹바퀴</a:t>
            </a:r>
            <a:endParaRPr lang="ko-KR" altLang="en-US" sz="1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68728" y="4395681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dirty="0" smtClean="0"/>
              <a:t>독</a:t>
            </a:r>
            <a:r>
              <a:rPr lang="ko-KR" altLang="en-US" sz="1000" b="1" dirty="0"/>
              <a:t>일</a:t>
            </a:r>
            <a:r>
              <a:rPr lang="ko-KR" altLang="en-US" sz="1000" b="1" dirty="0" smtClean="0"/>
              <a:t>바퀴</a:t>
            </a:r>
            <a:endParaRPr lang="ko-KR" altLang="en-US" sz="1000" b="1" dirty="0"/>
          </a:p>
        </p:txBody>
      </p:sp>
      <p:pic>
        <p:nvPicPr>
          <p:cNvPr id="20" name="Picture 2" descr="C:\Users\USER\Desktop\까치\1480935492794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8" b="22980"/>
          <a:stretch/>
        </p:blipFill>
        <p:spPr bwMode="auto">
          <a:xfrm>
            <a:off x="1594648" y="4865704"/>
            <a:ext cx="1609200" cy="1196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USER\Desktop\까치\1480935501614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1" t="17662" b="33901"/>
          <a:stretch/>
        </p:blipFill>
        <p:spPr bwMode="auto">
          <a:xfrm>
            <a:off x="3703643" y="4869160"/>
            <a:ext cx="1610593" cy="1196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USER\Desktop\까치\1480935521879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r="5612"/>
          <a:stretch/>
        </p:blipFill>
        <p:spPr bwMode="auto">
          <a:xfrm rot="5400000">
            <a:off x="6091627" y="4591414"/>
            <a:ext cx="1196054" cy="1751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714376" y="6104329"/>
            <a:ext cx="1367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바퀴벌레 실험 사진</a:t>
            </a:r>
            <a:endParaRPr lang="ko-KR" altLang="en-US" sz="12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64627" y="6115209"/>
            <a:ext cx="1494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바퀴벌레 암컷과 알집</a:t>
            </a:r>
            <a:endParaRPr lang="ko-KR" altLang="en-US" sz="12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96136" y="6117294"/>
            <a:ext cx="1843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유인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  <a:sym typeface="Wingdings"/>
              </a:rPr>
              <a:t>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포획된 암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  <a:sym typeface="Wingdings"/>
              </a:rPr>
              <a:t>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수 바퀴벌레</a:t>
            </a:r>
            <a:endParaRPr lang="ko-KR" altLang="en-US" sz="12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8264" y="6485476"/>
            <a:ext cx="21435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smtClean="0"/>
              <a:t>바퀴벌레자료출처</a:t>
            </a:r>
            <a:r>
              <a:rPr lang="en-US" altLang="ko-KR" sz="1000" dirty="0" smtClean="0"/>
              <a:t>: </a:t>
            </a:r>
            <a:r>
              <a:rPr lang="ko-KR" altLang="en-US" sz="1000" dirty="0" err="1" smtClean="0"/>
              <a:t>구굴</a:t>
            </a:r>
            <a:r>
              <a:rPr lang="ko-KR" altLang="en-US" sz="1000" dirty="0" smtClean="0"/>
              <a:t> 사진 인용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60619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423" y="415330"/>
            <a:ext cx="563807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ko-KR" altLang="en-US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에이디 연구 개발</a:t>
            </a:r>
            <a:endParaRPr lang="en-US" altLang="ko-KR" sz="2000" b="1" dirty="0" smtClean="0">
              <a:solidFill>
                <a:srgbClr val="2D3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1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AD Corporation Research and Development</a:t>
            </a:r>
            <a:endParaRPr lang="ko-KR" altLang="en-US" sz="1100" b="1" dirty="0" smtClean="0">
              <a:solidFill>
                <a:schemeClr val="tx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ahoma" pitchFamily="34" charset="0"/>
              <a:ea typeface="HY헤드라인M" panose="02030600000101010101" pitchFamily="18" charset="-127"/>
              <a:cs typeface="Tahoma" pitchFamily="34" charset="0"/>
            </a:endParaRPr>
          </a:p>
        </p:txBody>
      </p:sp>
      <p:grpSp>
        <p:nvGrpSpPr>
          <p:cNvPr id="14" name="그룹 76"/>
          <p:cNvGrpSpPr>
            <a:grpSpLocks/>
          </p:cNvGrpSpPr>
          <p:nvPr/>
        </p:nvGrpSpPr>
        <p:grpSpPr bwMode="auto">
          <a:xfrm>
            <a:off x="5721401" y="12423"/>
            <a:ext cx="3387103" cy="421246"/>
            <a:chOff x="294878" y="250190"/>
            <a:chExt cx="6623944" cy="421365"/>
          </a:xfrm>
        </p:grpSpPr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294878" y="250190"/>
              <a:ext cx="6600224" cy="230897"/>
            </a:xfrm>
            <a:prstGeom prst="rect">
              <a:avLst/>
            </a:prstGeom>
            <a:noFill/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spc="-100" dirty="0" smtClean="0">
                  <a:ln>
                    <a:prstDash val="solid"/>
                  </a:ln>
                  <a:latin typeface="Tahoma" pitchFamily="34" charset="0"/>
                  <a:ea typeface="Yoon 윤고딕 550_TT" pitchFamily="18" charset="-127"/>
                  <a:cs typeface="Tahoma" pitchFamily="34" charset="0"/>
                </a:rPr>
                <a:t>Beyond  to  World  Class</a:t>
              </a:r>
              <a:endParaRPr kumimoji="0" lang="en-US" altLang="ko-KR" sz="900" b="1" spc="-100" dirty="0">
                <a:ln>
                  <a:prstDash val="solid"/>
                </a:ln>
                <a:latin typeface="Tahoma" pitchFamily="34" charset="0"/>
                <a:ea typeface="Yoon 윤고딕 550_TT" pitchFamily="18" charset="-127"/>
                <a:cs typeface="Tahoma" pitchFamily="34" charset="0"/>
              </a:endParaRPr>
            </a:p>
          </p:txBody>
        </p:sp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717243" y="409871"/>
              <a:ext cx="6201579" cy="261684"/>
            </a:xfrm>
            <a:prstGeom prst="rect">
              <a:avLst/>
            </a:prstGeom>
            <a:noFill/>
            <a:effectLst>
              <a:outerShdw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ll</a:t>
              </a:r>
              <a:r>
                <a:rPr kumimoji="0" lang="en-US" altLang="ko-KR" sz="11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 </a:t>
              </a:r>
              <a:r>
                <a:rPr kumimoji="0" lang="en-US" altLang="ko-KR" sz="11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p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est </a:t>
              </a:r>
              <a:r>
                <a:rPr kumimoji="0" lang="en-US" altLang="ko-KR" sz="11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efense and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gricultural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evelopment </a:t>
              </a:r>
              <a:endParaRPr kumimoji="0" lang="ko-KR" altLang="en-US" sz="1100" dirty="0">
                <a:solidFill>
                  <a:schemeClr val="accent3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</p:grpSp>
      <p:sp>
        <p:nvSpPr>
          <p:cNvPr id="17" name="바닥글 개체 틀 1"/>
          <p:cNvSpPr txBox="1">
            <a:spLocks/>
          </p:cNvSpPr>
          <p:nvPr/>
        </p:nvSpPr>
        <p:spPr>
          <a:xfrm>
            <a:off x="2483768" y="6549135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tx1"/>
                </a:solidFill>
              </a:rPr>
              <a:t>Copyright©. AD Corporation. All Rights Reserved.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1268760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/>
              <a:buChar char=""/>
            </a:pP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진드기 트랩</a:t>
            </a:r>
            <a:endParaRPr lang="en-US" altLang="ko-KR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 flipH="1">
            <a:off x="425340" y="1638092"/>
            <a:ext cx="2418468" cy="0"/>
          </a:xfrm>
          <a:prstGeom prst="line">
            <a:avLst/>
          </a:prstGeom>
          <a:ln>
            <a:gradFill>
              <a:gsLst>
                <a:gs pos="4000">
                  <a:schemeClr val="tx1">
                    <a:lumMod val="75000"/>
                    <a:lumOff val="25000"/>
                    <a:alpha val="0"/>
                  </a:schemeClr>
                </a:gs>
                <a:gs pos="32000">
                  <a:schemeClr val="accent6">
                    <a:lumMod val="75000"/>
                  </a:schemeClr>
                </a:gs>
                <a:gs pos="100000">
                  <a:schemeClr val="accent1">
                    <a:tint val="44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44208" y="6485476"/>
            <a:ext cx="2585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자료출처</a:t>
            </a:r>
            <a:r>
              <a:rPr lang="en-US" altLang="ko-KR" sz="1000" dirty="0" smtClean="0"/>
              <a:t>: </a:t>
            </a:r>
            <a:r>
              <a:rPr lang="ko-KR" altLang="en-US" sz="1000" dirty="0" err="1" smtClean="0"/>
              <a:t>구굴</a:t>
            </a:r>
            <a:r>
              <a:rPr lang="ko-KR" altLang="en-US" sz="1000" dirty="0" smtClean="0"/>
              <a:t> 사진 인용 </a:t>
            </a:r>
            <a:r>
              <a:rPr lang="en-US" altLang="ko-KR" sz="1000" dirty="0" smtClean="0"/>
              <a:t>/ </a:t>
            </a:r>
            <a:r>
              <a:rPr lang="ko-KR" altLang="en-US" sz="1000" dirty="0" err="1" smtClean="0"/>
              <a:t>네이버</a:t>
            </a:r>
            <a:r>
              <a:rPr lang="ko-KR" altLang="en-US" sz="1000" dirty="0" smtClean="0"/>
              <a:t> 포스트</a:t>
            </a:r>
            <a:endParaRPr lang="ko-KR" altLang="en-US" sz="1000" dirty="0"/>
          </a:p>
        </p:txBody>
      </p:sp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280857"/>
              </p:ext>
            </p:extLst>
          </p:nvPr>
        </p:nvGraphicFramePr>
        <p:xfrm>
          <a:off x="3275857" y="1268760"/>
          <a:ext cx="5747425" cy="33710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3407"/>
                <a:gridCol w="754615"/>
                <a:gridCol w="4179403"/>
              </a:tblGrid>
              <a:tr h="422064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개발 구분</a:t>
                      </a:r>
                      <a:endParaRPr lang="ko-KR" altLang="en-US" sz="14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개발 내용</a:t>
                      </a:r>
                      <a:endParaRPr lang="ko-KR" altLang="en-US" sz="14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  <a:tr h="246824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ea"/>
                          <a:ea typeface="+mn-ea"/>
                        </a:rPr>
                        <a:t>유인제</a:t>
                      </a:r>
                      <a:endParaRPr lang="ko-KR" altLang="en-US" sz="12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ea"/>
                          <a:ea typeface="+mn-ea"/>
                        </a:rPr>
                        <a:t>가정용</a:t>
                      </a:r>
                      <a:endParaRPr lang="ko-KR" altLang="en-US" sz="12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buFont typeface="Wingdings" pitchFamily="2" charset="2"/>
                        <a:buChar char=""/>
                      </a:pPr>
                      <a:r>
                        <a:rPr lang="ko-KR" altLang="en-US" sz="1200" dirty="0" smtClean="0">
                          <a:latin typeface="+mn-ea"/>
                          <a:ea typeface="+mn-ea"/>
                          <a:sym typeface="Wingdings"/>
                        </a:rPr>
                        <a:t>유효성분</a:t>
                      </a:r>
                      <a:r>
                        <a:rPr lang="en-US" altLang="ko-KR" sz="1200" dirty="0" smtClean="0">
                          <a:latin typeface="+mn-ea"/>
                          <a:ea typeface="+mn-ea"/>
                          <a:sym typeface="Wingdings"/>
                        </a:rPr>
                        <a:t>: </a:t>
                      </a:r>
                      <a:r>
                        <a:rPr lang="ko-KR" altLang="en-US" sz="1200" dirty="0" err="1" smtClean="0">
                          <a:latin typeface="+mn-ea"/>
                          <a:ea typeface="+mn-ea"/>
                          <a:sym typeface="Wingdings"/>
                        </a:rPr>
                        <a:t>집먼지진드기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  <a:sym typeface="Wingdings"/>
                        </a:rPr>
                        <a:t> </a:t>
                      </a:r>
                      <a:r>
                        <a:rPr lang="ko-KR" altLang="en-US" sz="1200" dirty="0" err="1" smtClean="0">
                          <a:latin typeface="+mn-ea"/>
                          <a:ea typeface="+mn-ea"/>
                          <a:sym typeface="Wingdings"/>
                        </a:rPr>
                        <a:t>페로몬</a:t>
                      </a:r>
                      <a:r>
                        <a:rPr lang="en-US" altLang="ko-KR" sz="1200" baseline="0" dirty="0" smtClean="0">
                          <a:latin typeface="+mn-ea"/>
                          <a:ea typeface="+mn-ea"/>
                          <a:sym typeface="Wingdings"/>
                        </a:rPr>
                        <a:t> </a:t>
                      </a:r>
                      <a:r>
                        <a:rPr lang="ko-KR" altLang="en-US" sz="1200" baseline="0" dirty="0" smtClean="0">
                          <a:latin typeface="+mn-ea"/>
                          <a:ea typeface="+mn-ea"/>
                          <a:sym typeface="Wingdings"/>
                        </a:rPr>
                        <a:t>사용</a:t>
                      </a:r>
                      <a:endParaRPr lang="en-US" altLang="ko-KR" sz="1200" dirty="0" smtClean="0">
                        <a:latin typeface="+mn-ea"/>
                        <a:ea typeface="+mn-ea"/>
                        <a:sym typeface="Wingdings"/>
                      </a:endParaRPr>
                    </a:p>
                    <a:p>
                      <a:pPr marL="171450" indent="-171450" algn="l" latinLnBrk="1">
                        <a:buFont typeface="Wingdings" pitchFamily="2" charset="2"/>
                        <a:buChar char=""/>
                      </a:pPr>
                      <a:r>
                        <a:rPr lang="ko-KR" altLang="en-US" sz="1200" dirty="0" err="1" smtClean="0">
                          <a:latin typeface="+mn-ea"/>
                          <a:ea typeface="+mn-ea"/>
                          <a:sym typeface="Wingdings"/>
                        </a:rPr>
                        <a:t>루어형태</a:t>
                      </a:r>
                      <a:r>
                        <a:rPr lang="en-US" altLang="ko-KR" sz="1200" dirty="0" smtClean="0">
                          <a:latin typeface="+mn-ea"/>
                          <a:ea typeface="+mn-ea"/>
                          <a:sym typeface="Wingdings"/>
                        </a:rPr>
                        <a:t>: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  <a:sym typeface="Wingdings"/>
                        </a:rPr>
                        <a:t> </a:t>
                      </a:r>
                      <a:r>
                        <a:rPr lang="ko-KR" altLang="en-US" sz="1200" dirty="0" err="1" smtClean="0">
                          <a:latin typeface="+mn-ea"/>
                          <a:ea typeface="+mn-ea"/>
                          <a:sym typeface="Wingdings"/>
                        </a:rPr>
                        <a:t>파우치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  <a:sym typeface="Wingdings"/>
                        </a:rPr>
                        <a:t> </a:t>
                      </a:r>
                      <a:r>
                        <a:rPr lang="ko-KR" altLang="en-US" sz="1200" dirty="0" err="1" smtClean="0">
                          <a:latin typeface="+mn-ea"/>
                          <a:ea typeface="+mn-ea"/>
                          <a:sym typeface="Wingdings"/>
                        </a:rPr>
                        <a:t>방출기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  <a:sym typeface="Wingdings"/>
                        </a:rPr>
                        <a:t> 형태 </a:t>
                      </a:r>
                      <a:endParaRPr lang="en-US" altLang="ko-KR" sz="1200" dirty="0" smtClean="0">
                        <a:latin typeface="+mn-ea"/>
                        <a:ea typeface="+mn-ea"/>
                        <a:sym typeface="Wingding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824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ea"/>
                          <a:ea typeface="+mn-ea"/>
                        </a:rPr>
                        <a:t>계사용</a:t>
                      </a:r>
                      <a:endParaRPr lang="ko-KR" altLang="en-US" sz="12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buFont typeface="Wingdings" pitchFamily="2" charset="2"/>
                        <a:buChar char=""/>
                      </a:pPr>
                      <a:r>
                        <a:rPr lang="ko-KR" altLang="en-US" sz="1200" dirty="0" smtClean="0">
                          <a:latin typeface="+mn-ea"/>
                          <a:ea typeface="+mn-ea"/>
                          <a:sym typeface="Wingdings"/>
                        </a:rPr>
                        <a:t>유효성분</a:t>
                      </a:r>
                      <a:r>
                        <a:rPr lang="en-US" altLang="ko-KR" sz="1200" dirty="0" smtClean="0">
                          <a:latin typeface="+mn-ea"/>
                          <a:ea typeface="+mn-ea"/>
                          <a:sym typeface="Wingdings"/>
                        </a:rPr>
                        <a:t>: </a:t>
                      </a:r>
                      <a:r>
                        <a:rPr lang="ko-KR" altLang="en-US" sz="1200" dirty="0" err="1" smtClean="0">
                          <a:latin typeface="+mn-ea"/>
                          <a:ea typeface="+mn-ea"/>
                          <a:sym typeface="Wingdings"/>
                        </a:rPr>
                        <a:t>닭진드기</a:t>
                      </a:r>
                      <a:r>
                        <a:rPr lang="en-US" altLang="ko-KR" sz="1200" dirty="0" smtClean="0">
                          <a:latin typeface="+mn-ea"/>
                          <a:ea typeface="+mn-ea"/>
                          <a:sym typeface="Wingdings"/>
                        </a:rPr>
                        <a:t>(</a:t>
                      </a:r>
                      <a:r>
                        <a:rPr lang="ko-KR" altLang="en-US" sz="1200" dirty="0" err="1" smtClean="0">
                          <a:latin typeface="+mn-ea"/>
                          <a:ea typeface="+mn-ea"/>
                          <a:sym typeface="Wingdings"/>
                        </a:rPr>
                        <a:t>와구모</a:t>
                      </a:r>
                      <a:r>
                        <a:rPr lang="en-US" altLang="ko-KR" sz="1200" dirty="0" smtClean="0">
                          <a:latin typeface="+mn-ea"/>
                          <a:ea typeface="+mn-ea"/>
                          <a:sym typeface="Wingdings"/>
                        </a:rPr>
                        <a:t>) </a:t>
                      </a:r>
                      <a:r>
                        <a:rPr lang="ko-KR" altLang="en-US" sz="1200" dirty="0" err="1" smtClean="0">
                          <a:latin typeface="+mn-ea"/>
                          <a:ea typeface="+mn-ea"/>
                          <a:sym typeface="Wingdings"/>
                        </a:rPr>
                        <a:t>페로몬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  <a:sym typeface="Wingdings"/>
                        </a:rPr>
                        <a:t> 사용</a:t>
                      </a:r>
                      <a:endParaRPr lang="en-US" altLang="ko-KR" sz="1200" dirty="0" smtClean="0">
                        <a:latin typeface="+mn-ea"/>
                        <a:ea typeface="+mn-ea"/>
                        <a:sym typeface="Wingdings"/>
                      </a:endParaRPr>
                    </a:p>
                    <a:p>
                      <a:pPr marL="171450" indent="-171450" algn="l" latinLnBrk="1">
                        <a:buFont typeface="Wingdings" pitchFamily="2" charset="2"/>
                        <a:buChar char=""/>
                      </a:pPr>
                      <a:r>
                        <a:rPr lang="ko-KR" altLang="en-US" sz="1200" dirty="0" err="1" smtClean="0">
                          <a:latin typeface="+mn-ea"/>
                          <a:ea typeface="+mn-ea"/>
                          <a:sym typeface="Wingdings"/>
                        </a:rPr>
                        <a:t>루어형태</a:t>
                      </a:r>
                      <a:r>
                        <a:rPr lang="en-US" altLang="ko-KR" sz="1200" dirty="0" smtClean="0">
                          <a:latin typeface="+mn-ea"/>
                          <a:ea typeface="+mn-ea"/>
                          <a:sym typeface="Wingdings"/>
                        </a:rPr>
                        <a:t>: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  <a:sym typeface="Wingdings"/>
                        </a:rPr>
                        <a:t> </a:t>
                      </a:r>
                      <a:r>
                        <a:rPr lang="ko-KR" altLang="en-US" sz="1200" dirty="0" err="1" smtClean="0">
                          <a:latin typeface="+mn-ea"/>
                          <a:ea typeface="+mn-ea"/>
                          <a:sym typeface="Wingdings"/>
                        </a:rPr>
                        <a:t>파우치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  <a:sym typeface="Wingdings"/>
                        </a:rPr>
                        <a:t> </a:t>
                      </a:r>
                      <a:r>
                        <a:rPr lang="ko-KR" altLang="en-US" sz="1200" dirty="0" err="1" smtClean="0">
                          <a:latin typeface="+mn-ea"/>
                          <a:ea typeface="+mn-ea"/>
                          <a:sym typeface="Wingdings"/>
                        </a:rPr>
                        <a:t>방출기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  <a:sym typeface="Wingdings"/>
                        </a:rPr>
                        <a:t> 형태</a:t>
                      </a:r>
                      <a:endParaRPr lang="en-US" altLang="ko-KR" sz="1200" dirty="0" smtClean="0">
                        <a:latin typeface="+mn-ea"/>
                        <a:ea typeface="+mn-ea"/>
                        <a:sym typeface="Wingding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549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ea"/>
                          <a:ea typeface="+mn-ea"/>
                        </a:rPr>
                        <a:t>제품형태</a:t>
                      </a:r>
                      <a:endParaRPr lang="ko-KR" altLang="en-US" sz="12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ea"/>
                          <a:ea typeface="+mn-ea"/>
                        </a:rPr>
                        <a:t>가정용</a:t>
                      </a:r>
                      <a:endParaRPr lang="ko-KR" altLang="en-US" sz="12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buFont typeface="Wingdings" pitchFamily="2" charset="2"/>
                        <a:buChar char=""/>
                      </a:pP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트랩형태</a:t>
                      </a:r>
                      <a:r>
                        <a:rPr lang="en-US" altLang="ko-KR" sz="1200" dirty="0" smtClean="0"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소형 하드케이스 사각 트랩 </a:t>
                      </a:r>
                      <a:endParaRPr lang="en-US" altLang="ko-KR" sz="1200" dirty="0" smtClean="0">
                        <a:latin typeface="+mn-ea"/>
                        <a:ea typeface="+mn-ea"/>
                      </a:endParaRPr>
                    </a:p>
                    <a:p>
                      <a:pPr marL="171450" indent="-171450" algn="l" latinLnBrk="1">
                        <a:buFont typeface="Wingdings" pitchFamily="2" charset="2"/>
                        <a:buChar char=""/>
                      </a:pP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트랩설치</a:t>
                      </a:r>
                      <a:r>
                        <a:rPr lang="en-US" altLang="ko-KR" sz="1200" dirty="0" smtClean="0"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침대프레임</a:t>
                      </a:r>
                      <a:r>
                        <a:rPr lang="en-US" altLang="ko-KR" sz="12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매트리스</a:t>
                      </a:r>
                      <a:r>
                        <a:rPr lang="en-US" altLang="ko-KR" sz="12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소파</a:t>
                      </a:r>
                      <a:r>
                        <a:rPr lang="en-US" altLang="ko-KR" sz="1200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극장</a:t>
                      </a:r>
                      <a:r>
                        <a:rPr lang="en-US" altLang="ko-KR" sz="1200" dirty="0" smtClean="0"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 등 하단부착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56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나눔바른고딕 옛한글" pitchFamily="50" charset="-127"/>
                        <a:ea typeface="나눔바른고딕 옛한글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ea"/>
                          <a:ea typeface="+mn-ea"/>
                        </a:rPr>
                        <a:t>계사용</a:t>
                      </a:r>
                      <a:endParaRPr lang="ko-KR" altLang="en-US" sz="12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buFont typeface="Wingdings" pitchFamily="2" charset="2"/>
                        <a:buChar char=""/>
                      </a:pP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트랩형태</a:t>
                      </a:r>
                      <a:r>
                        <a:rPr lang="en-US" altLang="ko-KR" sz="1200" dirty="0" smtClean="0"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중형 하드케이스 사각 트랩</a:t>
                      </a:r>
                      <a:endParaRPr lang="en-US" altLang="ko-KR" sz="1200" dirty="0" smtClean="0">
                        <a:latin typeface="+mn-ea"/>
                        <a:ea typeface="+mn-ea"/>
                      </a:endParaRPr>
                    </a:p>
                    <a:p>
                      <a:pPr marL="171450" indent="-171450" algn="l" latinLnBrk="1">
                        <a:buFont typeface="Wingdings" pitchFamily="2" charset="2"/>
                        <a:buChar char=""/>
                      </a:pP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트랩설치</a:t>
                      </a:r>
                      <a:r>
                        <a:rPr lang="en-US" altLang="ko-KR" sz="1200" dirty="0" smtClean="0"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200" dirty="0" smtClean="0">
                          <a:latin typeface="+mn-ea"/>
                          <a:ea typeface="+mn-ea"/>
                        </a:rPr>
                        <a:t>계사 전체에 일정간격 유지 부착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 gridSpan="3">
                  <a:txBody>
                    <a:bodyPr/>
                    <a:lstStyle/>
                    <a:p>
                      <a:pPr algn="dist" latinLnBrk="1">
                        <a:lnSpc>
                          <a:spcPct val="150000"/>
                        </a:lnSpc>
                      </a:pPr>
                      <a:r>
                        <a:rPr lang="ko-KR" altLang="en-US" sz="1200" dirty="0" smtClean="0"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특징</a:t>
                      </a:r>
                      <a:r>
                        <a:rPr lang="en-US" altLang="ko-KR" sz="1200" dirty="0" smtClean="0"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: 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사람과 닭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모두에 안정적인 대상 진드기의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페로몬을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주성분으로 사용합니다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 </a:t>
                      </a:r>
                    </a:p>
                    <a:p>
                      <a:pPr algn="dist" latinLnBrk="1">
                        <a:lnSpc>
                          <a:spcPct val="150000"/>
                        </a:lnSpc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     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친환경 자제로 인정받고 있는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페로몬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사용으로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잔류독에서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오는 인축독성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환경오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             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algn="dist" latinLnBrk="1">
                        <a:lnSpc>
                          <a:spcPct val="150000"/>
                        </a:lnSpc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     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염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먹거리 안전 등의 문제가 발생하지 않습니다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트랩을 원하는 장소에 설치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교환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, 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     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제거 만으로 쉽고 간단하게 진드기를 제거할 수 있습니다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                </a:t>
                      </a:r>
                      <a:endParaRPr lang="en-US" altLang="ko-KR" sz="1100" dirty="0" smtClean="0"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71450" indent="-171450" algn="l" latinLnBrk="1">
                        <a:buFont typeface="Wingdings" pitchFamily="2" charset="2"/>
                        <a:buChar char=""/>
                      </a:pP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8" name="그룹 7"/>
          <p:cNvGrpSpPr/>
          <p:nvPr/>
        </p:nvGrpSpPr>
        <p:grpSpPr>
          <a:xfrm>
            <a:off x="340647" y="1844824"/>
            <a:ext cx="2791193" cy="1722675"/>
            <a:chOff x="389682" y="4365104"/>
            <a:chExt cx="2791193" cy="172267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7" t="57037" r="75729" b="22778"/>
            <a:stretch/>
          </p:blipFill>
          <p:spPr bwMode="auto">
            <a:xfrm>
              <a:off x="389682" y="4365104"/>
              <a:ext cx="2614382" cy="1445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1259632" y="5810780"/>
              <a:ext cx="9444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smtClean="0">
                  <a:latin typeface="휴먼모음T" pitchFamily="18" charset="-127"/>
                  <a:ea typeface="휴먼모음T" pitchFamily="18" charset="-127"/>
                </a:rPr>
                <a:t>집먼지진드</a:t>
              </a:r>
              <a:r>
                <a:rPr lang="ko-KR" altLang="en-US" sz="1200">
                  <a:latin typeface="휴먼모음T" pitchFamily="18" charset="-127"/>
                  <a:ea typeface="휴먼모음T" pitchFamily="18" charset="-127"/>
                </a:rPr>
                <a:t>기</a:t>
              </a:r>
              <a:endParaRPr lang="ko-KR" altLang="en-US" sz="1200" dirty="0">
                <a:latin typeface="휴먼모음T" pitchFamily="18" charset="-127"/>
                <a:ea typeface="휴먼모음T" pitchFamily="18" charset="-127"/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9" t="33076" r="46354" b="23704"/>
            <a:stretch/>
          </p:blipFill>
          <p:spPr bwMode="auto">
            <a:xfrm>
              <a:off x="2009672" y="4555327"/>
              <a:ext cx="1171203" cy="865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그룹 5"/>
          <p:cNvGrpSpPr/>
          <p:nvPr/>
        </p:nvGrpSpPr>
        <p:grpSpPr>
          <a:xfrm>
            <a:off x="452005" y="3678570"/>
            <a:ext cx="2531367" cy="2342718"/>
            <a:chOff x="430957" y="1878370"/>
            <a:chExt cx="2531367" cy="2342718"/>
          </a:xfrm>
        </p:grpSpPr>
        <p:sp>
          <p:nvSpPr>
            <p:cNvPr id="21" name="TextBox 20"/>
            <p:cNvSpPr txBox="1"/>
            <p:nvPr/>
          </p:nvSpPr>
          <p:spPr>
            <a:xfrm>
              <a:off x="1087613" y="3944089"/>
              <a:ext cx="11801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 err="1" smtClean="0">
                  <a:latin typeface="휴먼모음T" pitchFamily="18" charset="-127"/>
                  <a:ea typeface="휴먼모음T" pitchFamily="18" charset="-127"/>
                </a:rPr>
                <a:t>닭진드기</a:t>
              </a:r>
              <a:r>
                <a:rPr lang="en-US" altLang="ko-KR" sz="1200" dirty="0" smtClean="0">
                  <a:latin typeface="휴먼모음T" pitchFamily="18" charset="-127"/>
                  <a:ea typeface="휴먼모음T" pitchFamily="18" charset="-127"/>
                </a:rPr>
                <a:t>(</a:t>
              </a:r>
              <a:r>
                <a:rPr lang="ko-KR" altLang="en-US" sz="1200" dirty="0" err="1">
                  <a:latin typeface="휴먼모음T" pitchFamily="18" charset="-127"/>
                  <a:ea typeface="휴먼모음T" pitchFamily="18" charset="-127"/>
                </a:rPr>
                <a:t>와</a:t>
              </a:r>
              <a:r>
                <a:rPr lang="ko-KR" altLang="en-US" sz="1200" dirty="0" err="1" smtClean="0">
                  <a:latin typeface="휴먼모음T" pitchFamily="18" charset="-127"/>
                  <a:ea typeface="휴먼모음T" pitchFamily="18" charset="-127"/>
                </a:rPr>
                <a:t>구모</a:t>
              </a:r>
              <a:r>
                <a:rPr lang="en-US" altLang="ko-KR" sz="1200" dirty="0" smtClean="0">
                  <a:latin typeface="휴먼모음T" pitchFamily="18" charset="-127"/>
                  <a:ea typeface="휴먼모음T" pitchFamily="18" charset="-127"/>
                </a:rPr>
                <a:t>)</a:t>
              </a:r>
              <a:endParaRPr lang="ko-KR" altLang="en-US" sz="1200" dirty="0">
                <a:latin typeface="휴먼모음T" pitchFamily="18" charset="-127"/>
                <a:ea typeface="휴먼모음T" pitchFamily="18" charset="-127"/>
              </a:endParaRPr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430957" y="1878370"/>
              <a:ext cx="2531367" cy="1988780"/>
              <a:chOff x="430957" y="1878370"/>
              <a:chExt cx="2531367" cy="1988780"/>
            </a:xfrm>
          </p:grpSpPr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88" t="62765" r="48612" b="24113"/>
              <a:stretch/>
            </p:blipFill>
            <p:spPr bwMode="auto">
              <a:xfrm>
                <a:off x="430957" y="1878370"/>
                <a:ext cx="1201612" cy="929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33" t="64607" r="70986" b="23911"/>
              <a:stretch/>
            </p:blipFill>
            <p:spPr bwMode="auto">
              <a:xfrm>
                <a:off x="1668298" y="2857825"/>
                <a:ext cx="1294026" cy="1009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2" t="31113" r="49352" b="57282"/>
              <a:stretch/>
            </p:blipFill>
            <p:spPr bwMode="auto">
              <a:xfrm>
                <a:off x="430957" y="2857824"/>
                <a:ext cx="1207765" cy="1009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84" t="64250" r="60519" b="24276"/>
              <a:stretch/>
            </p:blipFill>
            <p:spPr bwMode="auto">
              <a:xfrm>
                <a:off x="1663149" y="1878371"/>
                <a:ext cx="1294106" cy="938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4" name="그룹 33"/>
          <p:cNvGrpSpPr/>
          <p:nvPr/>
        </p:nvGrpSpPr>
        <p:grpSpPr>
          <a:xfrm>
            <a:off x="3823980" y="4876551"/>
            <a:ext cx="4224829" cy="1637759"/>
            <a:chOff x="2009036" y="2213362"/>
            <a:chExt cx="6008525" cy="2329210"/>
          </a:xfrm>
        </p:grpSpPr>
        <p:sp>
          <p:nvSpPr>
            <p:cNvPr id="35" name="정육면체 34"/>
            <p:cNvSpPr/>
            <p:nvPr/>
          </p:nvSpPr>
          <p:spPr>
            <a:xfrm>
              <a:off x="3533408" y="2855978"/>
              <a:ext cx="2592288" cy="1130418"/>
            </a:xfrm>
            <a:prstGeom prst="cube">
              <a:avLst>
                <a:gd name="adj" fmla="val 94499"/>
              </a:avLst>
            </a:prstGeom>
            <a:gradFill>
              <a:gsLst>
                <a:gs pos="0">
                  <a:srgbClr val="FFFF00">
                    <a:alpha val="29000"/>
                  </a:srgbClr>
                </a:gs>
                <a:gs pos="50000">
                  <a:srgbClr val="FFC000"/>
                </a:gs>
                <a:gs pos="100000">
                  <a:srgbClr val="FFFF00">
                    <a:alpha val="32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정육면체 35"/>
            <p:cNvSpPr/>
            <p:nvPr/>
          </p:nvSpPr>
          <p:spPr>
            <a:xfrm>
              <a:off x="4467258" y="3220161"/>
              <a:ext cx="896830" cy="250367"/>
            </a:xfrm>
            <a:prstGeom prst="cube">
              <a:avLst>
                <a:gd name="adj" fmla="val 85368"/>
              </a:avLst>
            </a:prstGeom>
            <a:solidFill>
              <a:srgbClr val="FF0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7" name="그룹 36"/>
            <p:cNvGrpSpPr/>
            <p:nvPr/>
          </p:nvGrpSpPr>
          <p:grpSpPr>
            <a:xfrm>
              <a:off x="3347864" y="2213362"/>
              <a:ext cx="2952328" cy="1792217"/>
              <a:chOff x="3347864" y="2213362"/>
              <a:chExt cx="2952328" cy="1792217"/>
            </a:xfr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lumMod val="20000"/>
                    <a:lumOff val="80000"/>
                    <a:alpha val="50000"/>
                  </a:schemeClr>
                </a:gs>
                <a:gs pos="100000">
                  <a:schemeClr val="accent1">
                    <a:lumMod val="40000"/>
                    <a:lumOff val="60000"/>
                    <a:alpha val="31000"/>
                  </a:schemeClr>
                </a:gs>
              </a:gsLst>
              <a:lin ang="5400000" scaled="0"/>
            </a:gradFill>
          </p:grpSpPr>
          <p:sp>
            <p:nvSpPr>
              <p:cNvPr id="50" name="정육면체 49"/>
              <p:cNvSpPr/>
              <p:nvPr/>
            </p:nvSpPr>
            <p:spPr>
              <a:xfrm>
                <a:off x="3347864" y="2213362"/>
                <a:ext cx="2952328" cy="1792217"/>
              </a:xfrm>
              <a:prstGeom prst="cube">
                <a:avLst>
                  <a:gd name="adj" fmla="val 65493"/>
                </a:avLst>
              </a:prstGeom>
              <a:grpFill/>
              <a:ln w="381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51" name="직선 연결선 50"/>
              <p:cNvCxnSpPr/>
              <p:nvPr/>
            </p:nvCxnSpPr>
            <p:spPr>
              <a:xfrm flipV="1">
                <a:off x="3347864" y="2823795"/>
                <a:ext cx="1180988" cy="1173285"/>
              </a:xfrm>
              <a:prstGeom prst="line">
                <a:avLst/>
              </a:prstGeom>
              <a:grpFill/>
              <a:ln w="19050">
                <a:solidFill>
                  <a:schemeClr val="tx2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직선 연결선 51"/>
              <p:cNvCxnSpPr/>
              <p:nvPr/>
            </p:nvCxnSpPr>
            <p:spPr>
              <a:xfrm>
                <a:off x="4529020" y="2823795"/>
                <a:ext cx="1771172" cy="0"/>
              </a:xfrm>
              <a:prstGeom prst="line">
                <a:avLst/>
              </a:prstGeom>
              <a:grpFill/>
              <a:ln w="19050">
                <a:solidFill>
                  <a:schemeClr val="tx2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직선 연결선 52"/>
              <p:cNvCxnSpPr/>
              <p:nvPr/>
            </p:nvCxnSpPr>
            <p:spPr>
              <a:xfrm>
                <a:off x="4529020" y="2223916"/>
                <a:ext cx="0" cy="599879"/>
              </a:xfrm>
              <a:prstGeom prst="line">
                <a:avLst/>
              </a:prstGeom>
              <a:grpFill/>
              <a:ln w="19050">
                <a:solidFill>
                  <a:schemeClr val="tx2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순서도: 대체 처리 37"/>
            <p:cNvSpPr/>
            <p:nvPr/>
          </p:nvSpPr>
          <p:spPr>
            <a:xfrm>
              <a:off x="4617720" y="2474228"/>
              <a:ext cx="1594898" cy="269484"/>
            </a:xfrm>
            <a:prstGeom prst="flowChartAlternateProcess">
              <a:avLst/>
            </a:prstGeom>
            <a:noFill/>
            <a:ln>
              <a:solidFill>
                <a:schemeClr val="tx2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순서도: 대체 처리 38"/>
            <p:cNvSpPr/>
            <p:nvPr/>
          </p:nvSpPr>
          <p:spPr>
            <a:xfrm>
              <a:off x="3435438" y="3645024"/>
              <a:ext cx="1594898" cy="269484"/>
            </a:xfrm>
            <a:prstGeom prst="flowChartAlternateProcess">
              <a:avLst/>
            </a:prstGeom>
            <a:solidFill>
              <a:srgbClr val="FFC000">
                <a:alpha val="9000"/>
              </a:srgb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194622" y="4148626"/>
              <a:ext cx="1404801" cy="393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 smtClean="0">
                  <a:latin typeface="휴먼모음T" panose="02030504000101010101" pitchFamily="18" charset="-127"/>
                  <a:ea typeface="휴먼모음T" panose="02030504000101010101" pitchFamily="18" charset="-127"/>
                </a:rPr>
                <a:t>진드</a:t>
              </a:r>
              <a:r>
                <a:rPr lang="ko-KR" altLang="en-US" sz="1200" dirty="0">
                  <a:latin typeface="휴먼모음T" panose="02030504000101010101" pitchFamily="18" charset="-127"/>
                  <a:ea typeface="휴먼모음T" panose="02030504000101010101" pitchFamily="18" charset="-127"/>
                </a:rPr>
                <a:t>기</a:t>
              </a:r>
              <a:r>
                <a:rPr lang="ko-KR" altLang="en-US" sz="1200" dirty="0" smtClean="0">
                  <a:latin typeface="휴먼모음T" panose="02030504000101010101" pitchFamily="18" charset="-127"/>
                  <a:ea typeface="휴먼모음T" panose="02030504000101010101" pitchFamily="18" charset="-127"/>
                </a:rPr>
                <a:t> 트랩 </a:t>
              </a:r>
              <a:endParaRPr lang="ko-KR" altLang="en-US" sz="1200" dirty="0"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854416" y="2277254"/>
              <a:ext cx="1163145" cy="393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 smtClean="0">
                  <a:latin typeface="휴먼모음T" panose="02030504000101010101" pitchFamily="18" charset="-127"/>
                  <a:ea typeface="휴먼모음T" panose="02030504000101010101" pitchFamily="18" charset="-127"/>
                </a:rPr>
                <a:t>하드케이스</a:t>
              </a:r>
              <a:endParaRPr lang="ko-KR" altLang="en-US" sz="1200" dirty="0"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971913" y="3513932"/>
              <a:ext cx="1464076" cy="393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 err="1" smtClean="0">
                  <a:latin typeface="휴먼모음T" panose="02030504000101010101" pitchFamily="18" charset="-127"/>
                  <a:ea typeface="휴먼모음T" panose="02030504000101010101" pitchFamily="18" charset="-127"/>
                </a:rPr>
                <a:t>포집용</a:t>
              </a:r>
              <a:r>
                <a:rPr lang="ko-KR" altLang="en-US" sz="1200" dirty="0" smtClean="0">
                  <a:latin typeface="휴먼모음T" panose="02030504000101010101" pitchFamily="18" charset="-127"/>
                  <a:ea typeface="휴먼모음T" panose="02030504000101010101" pitchFamily="18" charset="-127"/>
                </a:rPr>
                <a:t> 끈끈이</a:t>
              </a:r>
              <a:endParaRPr lang="en-US" altLang="ko-KR" sz="1200" dirty="0" smtClean="0"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328033" y="2921872"/>
              <a:ext cx="802939" cy="393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 smtClean="0">
                  <a:latin typeface="휴먼모음T" panose="02030504000101010101" pitchFamily="18" charset="-127"/>
                  <a:ea typeface="휴먼모음T" panose="02030504000101010101" pitchFamily="18" charset="-127"/>
                </a:rPr>
                <a:t>유인제</a:t>
              </a:r>
              <a:endParaRPr lang="ko-KR" altLang="en-US" sz="1200" dirty="0"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009036" y="2962473"/>
              <a:ext cx="1644178" cy="393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 err="1" smtClean="0">
                  <a:latin typeface="휴먼모음T" panose="02030504000101010101" pitchFamily="18" charset="-127"/>
                  <a:ea typeface="휴먼모음T" panose="02030504000101010101" pitchFamily="18" charset="-127"/>
                </a:rPr>
                <a:t>배드버그</a:t>
              </a:r>
              <a:r>
                <a:rPr lang="ko-KR" altLang="en-US" sz="1200" dirty="0" smtClean="0">
                  <a:latin typeface="휴먼모음T" panose="02030504000101010101" pitchFamily="18" charset="-127"/>
                  <a:ea typeface="휴먼모음T" panose="02030504000101010101" pitchFamily="18" charset="-127"/>
                </a:rPr>
                <a:t> </a:t>
              </a:r>
              <a:r>
                <a:rPr lang="ko-KR" altLang="en-US" sz="1200" dirty="0" err="1" smtClean="0">
                  <a:latin typeface="휴먼모음T" panose="02030504000101010101" pitchFamily="18" charset="-127"/>
                  <a:ea typeface="휴먼모음T" panose="02030504000101010101" pitchFamily="18" charset="-127"/>
                </a:rPr>
                <a:t>유입구</a:t>
              </a:r>
              <a:endParaRPr lang="ko-KR" altLang="en-US" sz="1200" dirty="0"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  <p:cxnSp>
          <p:nvCxnSpPr>
            <p:cNvPr id="45" name="직선 화살표 연결선 44"/>
            <p:cNvCxnSpPr>
              <a:stCxn id="39" idx="1"/>
              <a:endCxn id="44" idx="2"/>
            </p:cNvCxnSpPr>
            <p:nvPr/>
          </p:nvCxnSpPr>
          <p:spPr>
            <a:xfrm flipH="1" flipV="1">
              <a:off x="2831125" y="3356419"/>
              <a:ext cx="604313" cy="423349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화살표 연결선 45"/>
            <p:cNvCxnSpPr>
              <a:stCxn id="38" idx="1"/>
              <a:endCxn id="44" idx="0"/>
            </p:cNvCxnSpPr>
            <p:nvPr/>
          </p:nvCxnSpPr>
          <p:spPr>
            <a:xfrm flipH="1">
              <a:off x="2831125" y="2608971"/>
              <a:ext cx="1786595" cy="353502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화살표 연결선 46"/>
            <p:cNvCxnSpPr>
              <a:endCxn id="43" idx="1"/>
            </p:cNvCxnSpPr>
            <p:nvPr/>
          </p:nvCxnSpPr>
          <p:spPr>
            <a:xfrm flipV="1">
              <a:off x="5030336" y="3118846"/>
              <a:ext cx="1297698" cy="22650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화살표 연결선 47"/>
            <p:cNvCxnSpPr>
              <a:endCxn id="42" idx="1"/>
            </p:cNvCxnSpPr>
            <p:nvPr/>
          </p:nvCxnSpPr>
          <p:spPr>
            <a:xfrm>
              <a:off x="4915673" y="3583182"/>
              <a:ext cx="1056240" cy="127724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화살표 연결선 48"/>
            <p:cNvCxnSpPr>
              <a:endCxn id="41" idx="1"/>
            </p:cNvCxnSpPr>
            <p:nvPr/>
          </p:nvCxnSpPr>
          <p:spPr>
            <a:xfrm flipV="1">
              <a:off x="5971913" y="2474227"/>
              <a:ext cx="882502" cy="49627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563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4"/>
          <p:cNvSpPr txBox="1">
            <a:spLocks noChangeArrowheads="1"/>
          </p:cNvSpPr>
          <p:nvPr/>
        </p:nvSpPr>
        <p:spPr bwMode="auto">
          <a:xfrm>
            <a:off x="3890963" y="2918119"/>
            <a:ext cx="5002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r>
              <a:rPr lang="ko-KR" altLang="en-US" sz="1000" dirty="0">
                <a:latin typeface="휴먼모음T" pitchFamily="18" charset="-127"/>
                <a:ea typeface="휴먼모음T" pitchFamily="18" charset="-127"/>
              </a:rPr>
              <a:t>자료</a:t>
            </a:r>
            <a:r>
              <a:rPr lang="en-US" altLang="ko-KR" sz="1000" dirty="0">
                <a:latin typeface="휴먼모음T" pitchFamily="18" charset="-127"/>
                <a:ea typeface="휴먼모음T" pitchFamily="18" charset="-127"/>
              </a:rPr>
              <a:t>: 2015 </a:t>
            </a:r>
            <a:r>
              <a:rPr lang="ko-KR" altLang="en-US" sz="1000" dirty="0">
                <a:latin typeface="휴먼모음T" pitchFamily="18" charset="-127"/>
                <a:ea typeface="휴먼모음T" pitchFamily="18" charset="-127"/>
              </a:rPr>
              <a:t>국내외 친환경농산물의 생산실태 및 시장전망</a:t>
            </a:r>
            <a:r>
              <a:rPr lang="en-US" altLang="ko-KR" sz="100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000" dirty="0">
                <a:latin typeface="휴먼모음T" pitchFamily="18" charset="-127"/>
                <a:ea typeface="휴먼모음T" pitchFamily="18" charset="-127"/>
              </a:rPr>
              <a:t>한국농촌경제연구원 추정치 </a:t>
            </a:r>
            <a:r>
              <a:rPr lang="en-US" altLang="ko-KR" sz="1000" dirty="0">
                <a:latin typeface="휴먼모음T" pitchFamily="18" charset="-127"/>
                <a:ea typeface="휴먼모음T" pitchFamily="18" charset="-127"/>
              </a:rPr>
              <a:t>2015)</a:t>
            </a:r>
            <a:r>
              <a:rPr lang="ko-KR" altLang="en-US" sz="1000" dirty="0">
                <a:latin typeface="휴먼모음T" pitchFamily="18" charset="-127"/>
                <a:ea typeface="휴먼모음T" pitchFamily="18" charset="-127"/>
              </a:rPr>
              <a:t> </a:t>
            </a:r>
            <a:endParaRPr lang="ko-KR" altLang="en-US" sz="1000" baseline="30000" dirty="0">
              <a:latin typeface="휴먼모음T" pitchFamily="18" charset="-127"/>
              <a:ea typeface="휴먼모음T" pitchFamily="18" charset="-127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635225"/>
              </p:ext>
            </p:extLst>
          </p:nvPr>
        </p:nvGraphicFramePr>
        <p:xfrm>
          <a:off x="468313" y="2091914"/>
          <a:ext cx="8207375" cy="74136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641475"/>
                <a:gridCol w="1641475"/>
                <a:gridCol w="1641475"/>
                <a:gridCol w="1641475"/>
                <a:gridCol w="1641475"/>
              </a:tblGrid>
              <a:tr h="3706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2015</a:t>
                      </a:r>
                      <a:r>
                        <a:rPr lang="ko-KR" altLang="en-US" sz="1400" b="0" dirty="0" smtClean="0"/>
                        <a:t>년</a:t>
                      </a:r>
                      <a:endParaRPr lang="ko-KR" altLang="en-US" sz="1400" b="0" dirty="0"/>
                    </a:p>
                  </a:txBody>
                  <a:tcPr marL="91423" marR="91423" marT="45700" marB="457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2016</a:t>
                      </a:r>
                      <a:r>
                        <a:rPr lang="ko-KR" altLang="en-US" sz="1400" b="0" dirty="0" smtClean="0"/>
                        <a:t>년</a:t>
                      </a:r>
                      <a:endParaRPr lang="ko-KR" altLang="en-US" sz="1400" b="0" dirty="0"/>
                    </a:p>
                  </a:txBody>
                  <a:tcPr marL="91423" marR="91423" marT="45700" marB="457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2017</a:t>
                      </a:r>
                      <a:r>
                        <a:rPr lang="ko-KR" altLang="en-US" sz="1400" b="0" dirty="0" smtClean="0"/>
                        <a:t>년</a:t>
                      </a:r>
                      <a:endParaRPr lang="ko-KR" altLang="en-US" sz="1400" b="0" dirty="0"/>
                    </a:p>
                  </a:txBody>
                  <a:tcPr marL="91423" marR="91423" marT="45700" marB="457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2020</a:t>
                      </a:r>
                      <a:r>
                        <a:rPr lang="ko-KR" altLang="en-US" sz="1400" b="0" dirty="0" smtClean="0"/>
                        <a:t>년</a:t>
                      </a:r>
                      <a:endParaRPr lang="ko-KR" altLang="en-US" sz="1400" b="0" dirty="0"/>
                    </a:p>
                  </a:txBody>
                  <a:tcPr marL="91423" marR="91423" marT="45700" marB="457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2024</a:t>
                      </a:r>
                      <a:r>
                        <a:rPr lang="ko-KR" altLang="en-US" sz="1400" b="0" dirty="0" smtClean="0"/>
                        <a:t>년</a:t>
                      </a:r>
                      <a:endParaRPr lang="ko-KR" altLang="en-US" sz="1400" b="0" dirty="0"/>
                    </a:p>
                  </a:txBody>
                  <a:tcPr marL="91423" marR="91423" marT="45700" marB="45700" anchor="ctr"/>
                </a:tc>
              </a:tr>
              <a:tr h="3706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/>
                        <a:t>23,664</a:t>
                      </a:r>
                      <a:endParaRPr lang="ko-KR" altLang="en-US" sz="1200" b="0" dirty="0"/>
                    </a:p>
                  </a:txBody>
                  <a:tcPr marL="91423" marR="91423" marT="45700" marB="457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/>
                        <a:t>18,753</a:t>
                      </a:r>
                      <a:endParaRPr lang="ko-KR" altLang="en-US" sz="1200" b="0" dirty="0"/>
                    </a:p>
                  </a:txBody>
                  <a:tcPr marL="91423" marR="91423" marT="45700" marB="457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/>
                        <a:t>20,629</a:t>
                      </a:r>
                      <a:endParaRPr lang="ko-KR" altLang="en-US" sz="1200" b="0" dirty="0"/>
                    </a:p>
                  </a:txBody>
                  <a:tcPr marL="91423" marR="91423" marT="45700" marB="457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/>
                        <a:t>27,618</a:t>
                      </a:r>
                      <a:endParaRPr lang="ko-KR" altLang="en-US" sz="1200" b="0" dirty="0"/>
                    </a:p>
                  </a:txBody>
                  <a:tcPr marL="91423" marR="91423" marT="45700" marB="457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/>
                        <a:t>40,371</a:t>
                      </a:r>
                      <a:endParaRPr lang="ko-KR" altLang="en-US" sz="1200" b="0" dirty="0"/>
                    </a:p>
                  </a:txBody>
                  <a:tcPr marL="91423" marR="91423" marT="45700" marB="45700" anchor="ctr"/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323850" y="1306468"/>
            <a:ext cx="3275013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 2"/>
              </a:rPr>
              <a:t> 국내 </a:t>
            </a:r>
            <a:r>
              <a:rPr lang="ko-KR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친환경농산물 시장규모와 전망</a:t>
            </a:r>
            <a:endParaRPr lang="ko-KR" alt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4213" y="3779336"/>
            <a:ext cx="8424862" cy="64633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  <a:sym typeface="Wingdings 2"/>
              </a:rPr>
              <a:t> 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정부의 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친환경 농업 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추진 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정책 의지에 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따라 생산량이 증가하며</a:t>
            </a:r>
            <a:r>
              <a:rPr lang="en-US" altLang="ko-KR" sz="120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점차 가속화될 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것으로 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예상함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. 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즉</a:t>
            </a:r>
            <a:r>
              <a:rPr lang="en-US" altLang="ko-KR" sz="120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유기농과 </a:t>
            </a:r>
            <a:r>
              <a:rPr lang="ko-KR" altLang="en-US" sz="1200" dirty="0" err="1">
                <a:latin typeface="휴먼모음T" pitchFamily="18" charset="-127"/>
                <a:ea typeface="휴먼모음T" pitchFamily="18" charset="-127"/>
              </a:rPr>
              <a:t>무농약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 등의 친환경         </a:t>
            </a:r>
            <a:endParaRPr lang="en-US" altLang="ko-KR" sz="1200" dirty="0"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05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05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농산물의 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시장규모가 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지속해서 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확대될 것으로 전망됨에 따라 친환경 농약 시장 규모도 늘어날 것으로 기대됨</a:t>
            </a:r>
            <a:r>
              <a:rPr lang="en-US" altLang="ko-KR" sz="1200" dirty="0">
                <a:latin typeface="휴먼모음T" pitchFamily="18" charset="-127"/>
                <a:ea typeface="휴먼모음T" pitchFamily="18" charset="-127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4213" y="1666830"/>
            <a:ext cx="835183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200" dirty="0">
                <a:latin typeface="+mn-ea"/>
                <a:sym typeface="Wingdings 2"/>
              </a:rPr>
              <a:t> 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정부는 </a:t>
            </a:r>
            <a:r>
              <a:rPr lang="en-US" altLang="ko-KR" sz="1200" dirty="0">
                <a:latin typeface="휴먼모음T" pitchFamily="18" charset="-127"/>
                <a:ea typeface="휴먼모음T" pitchFamily="18" charset="-127"/>
              </a:rPr>
              <a:t>2016~2020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년 제</a:t>
            </a:r>
            <a:r>
              <a:rPr lang="en-US" altLang="ko-KR" sz="1200" dirty="0"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차 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친환경 농업 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육성 </a:t>
            </a:r>
            <a:r>
              <a:rPr lang="en-US" altLang="ko-KR" sz="1200" dirty="0">
                <a:latin typeface="휴먼모음T" pitchFamily="18" charset="-127"/>
                <a:ea typeface="휴먼모음T" pitchFamily="18" charset="-127"/>
              </a:rPr>
              <a:t>5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개년 계획을 통해 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친환경 농업 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육성정책을 추진하려고 함</a:t>
            </a:r>
            <a:r>
              <a:rPr lang="en-US" altLang="ko-KR" sz="1200" dirty="0">
                <a:latin typeface="휴먼모음T" pitchFamily="18" charset="-127"/>
                <a:ea typeface="휴먼모음T" pitchFamily="18" charset="-127"/>
              </a:rPr>
              <a:t>.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269875" y="3488933"/>
            <a:ext cx="3033713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 2"/>
              </a:rPr>
              <a:t>  국내 </a:t>
            </a:r>
            <a:r>
              <a:rPr lang="ko-KR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친환경 농약 시장규모 전망</a:t>
            </a:r>
            <a:endParaRPr lang="ko-KR" alt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158995"/>
              </p:ext>
            </p:extLst>
          </p:nvPr>
        </p:nvGraphicFramePr>
        <p:xfrm>
          <a:off x="492125" y="4608121"/>
          <a:ext cx="8208966" cy="1112838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368161"/>
                <a:gridCol w="1368161"/>
                <a:gridCol w="1368161"/>
                <a:gridCol w="1368161"/>
                <a:gridCol w="1368161"/>
                <a:gridCol w="1368161"/>
              </a:tblGrid>
              <a:tr h="370946"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0" dirty="0"/>
                    </a:p>
                  </a:txBody>
                  <a:tcPr marL="91441" marR="91441" marT="45733" marB="4573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2015</a:t>
                      </a:r>
                      <a:r>
                        <a:rPr lang="ko-KR" altLang="en-US" sz="1400" b="0" dirty="0" smtClean="0"/>
                        <a:t>년</a:t>
                      </a:r>
                      <a:endParaRPr lang="ko-KR" altLang="en-US" sz="1400" b="0" dirty="0"/>
                    </a:p>
                  </a:txBody>
                  <a:tcPr marL="91441" marR="91441" marT="45733" marB="4573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2016</a:t>
                      </a:r>
                      <a:r>
                        <a:rPr lang="ko-KR" altLang="en-US" sz="1400" b="0" dirty="0" smtClean="0"/>
                        <a:t>년</a:t>
                      </a:r>
                      <a:endParaRPr lang="ko-KR" altLang="en-US" sz="1400" b="0" dirty="0"/>
                    </a:p>
                  </a:txBody>
                  <a:tcPr marL="91441" marR="91441" marT="45733" marB="4573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2017</a:t>
                      </a:r>
                      <a:r>
                        <a:rPr lang="ko-KR" altLang="en-US" sz="1400" b="0" dirty="0" smtClean="0"/>
                        <a:t>년</a:t>
                      </a:r>
                      <a:endParaRPr lang="ko-KR" altLang="en-US" sz="1400" b="0" dirty="0"/>
                    </a:p>
                  </a:txBody>
                  <a:tcPr marL="91441" marR="91441" marT="45733" marB="4573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2020</a:t>
                      </a:r>
                      <a:r>
                        <a:rPr lang="ko-KR" altLang="en-US" sz="1400" b="0" dirty="0" smtClean="0"/>
                        <a:t>년</a:t>
                      </a:r>
                      <a:endParaRPr lang="ko-KR" altLang="en-US" sz="1400" b="0" dirty="0"/>
                    </a:p>
                  </a:txBody>
                  <a:tcPr marL="91441" marR="91441" marT="45733" marB="4573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2024</a:t>
                      </a:r>
                      <a:r>
                        <a:rPr lang="ko-KR" altLang="en-US" sz="1400" b="0" dirty="0" smtClean="0"/>
                        <a:t>년</a:t>
                      </a:r>
                      <a:endParaRPr lang="ko-KR" altLang="en-US" sz="1400" b="0" dirty="0"/>
                    </a:p>
                  </a:txBody>
                  <a:tcPr marL="91441" marR="91441"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/>
                        <a:t>친환경농약</a:t>
                      </a:r>
                      <a:endParaRPr lang="ko-KR" altLang="en-US" sz="1200" b="0" dirty="0"/>
                    </a:p>
                  </a:txBody>
                  <a:tcPr marL="91441" marR="91441" marT="45733" marB="4573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/>
                        <a:t>944</a:t>
                      </a:r>
                      <a:endParaRPr lang="ko-KR" altLang="en-US" sz="1200" b="0" dirty="0"/>
                    </a:p>
                  </a:txBody>
                  <a:tcPr marL="91441" marR="91441" marT="45733" marB="4573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/>
                        <a:t>1,029</a:t>
                      </a:r>
                      <a:endParaRPr lang="ko-KR" altLang="en-US" sz="1200" b="0" dirty="0"/>
                    </a:p>
                  </a:txBody>
                  <a:tcPr marL="91441" marR="91441" marT="45733" marB="4573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/>
                        <a:t>1,122</a:t>
                      </a:r>
                      <a:endParaRPr lang="ko-KR" altLang="en-US" sz="1200" b="0" dirty="0"/>
                    </a:p>
                  </a:txBody>
                  <a:tcPr marL="91441" marR="91441" marT="45733" marB="4573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/>
                        <a:t>1933</a:t>
                      </a:r>
                      <a:endParaRPr lang="ko-KR" altLang="en-US" sz="1200" b="0" dirty="0"/>
                    </a:p>
                  </a:txBody>
                  <a:tcPr marL="91441" marR="91441" marT="45733" marB="4573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/>
                        <a:t>3633</a:t>
                      </a:r>
                      <a:endParaRPr lang="ko-KR" altLang="en-US" sz="1200" b="0" dirty="0"/>
                    </a:p>
                  </a:txBody>
                  <a:tcPr marL="91441" marR="91441"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err="1" smtClean="0"/>
                        <a:t>페로몬제품</a:t>
                      </a:r>
                      <a:endParaRPr lang="ko-KR" altLang="en-US" sz="1200" b="0" dirty="0"/>
                    </a:p>
                  </a:txBody>
                  <a:tcPr marL="91441" marR="91441" marT="45733" marB="4573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/>
                        <a:t>78</a:t>
                      </a:r>
                      <a:endParaRPr lang="ko-KR" altLang="en-US" sz="1200" b="0" dirty="0"/>
                    </a:p>
                  </a:txBody>
                  <a:tcPr marL="91441" marR="91441" marT="45733" marB="4573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/>
                        <a:t>80</a:t>
                      </a:r>
                      <a:endParaRPr lang="ko-KR" altLang="en-US" sz="1200" b="0" dirty="0"/>
                    </a:p>
                  </a:txBody>
                  <a:tcPr marL="91441" marR="91441" marT="45733" marB="4573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/>
                        <a:t>95</a:t>
                      </a:r>
                      <a:endParaRPr lang="ko-KR" altLang="en-US" sz="1200" b="0" dirty="0"/>
                    </a:p>
                  </a:txBody>
                  <a:tcPr marL="91441" marR="91441" marT="45733" marB="4573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/>
                        <a:t>193</a:t>
                      </a:r>
                      <a:endParaRPr lang="ko-KR" altLang="en-US" sz="1200" b="0" dirty="0"/>
                    </a:p>
                  </a:txBody>
                  <a:tcPr marL="91441" marR="91441" marT="45733" marB="4573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/>
                        <a:t>726</a:t>
                      </a:r>
                      <a:endParaRPr lang="ko-KR" altLang="en-US" sz="1200" b="0" dirty="0"/>
                    </a:p>
                  </a:txBody>
                  <a:tcPr marL="91441" marR="91441" marT="45733" marB="45733"/>
                </a:tc>
              </a:tr>
            </a:tbl>
          </a:graphicData>
        </a:graphic>
      </p:graphicFrame>
      <p:sp>
        <p:nvSpPr>
          <p:cNvPr id="9" name="TextBox 231"/>
          <p:cNvSpPr txBox="1">
            <a:spLocks noChangeArrowheads="1"/>
          </p:cNvSpPr>
          <p:nvPr/>
        </p:nvSpPr>
        <p:spPr bwMode="auto">
          <a:xfrm>
            <a:off x="3995738" y="5720958"/>
            <a:ext cx="51927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r>
              <a:rPr lang="ko-KR" altLang="en-US" sz="1000" dirty="0">
                <a:latin typeface="휴먼모음T" pitchFamily="18" charset="-127"/>
                <a:ea typeface="휴먼모음T" pitchFamily="18" charset="-127"/>
              </a:rPr>
              <a:t>자료</a:t>
            </a:r>
            <a:r>
              <a:rPr lang="en-US" altLang="ko-KR" sz="1000" dirty="0">
                <a:latin typeface="휴먼모음T" pitchFamily="18" charset="-127"/>
                <a:ea typeface="휴먼모음T" pitchFamily="18" charset="-127"/>
              </a:rPr>
              <a:t>: 2013</a:t>
            </a:r>
            <a:r>
              <a:rPr lang="ko-KR" altLang="en-US" sz="1000" dirty="0">
                <a:latin typeface="휴먼모음T" pitchFamily="18" charset="-127"/>
                <a:ea typeface="휴먼모음T" pitchFamily="18" charset="-127"/>
              </a:rPr>
              <a:t> 중소기업 </a:t>
            </a:r>
            <a:r>
              <a:rPr lang="ko-KR" altLang="en-US" sz="1000" dirty="0" err="1">
                <a:latin typeface="휴먼모음T" pitchFamily="18" charset="-127"/>
                <a:ea typeface="휴먼모음T" pitchFamily="18" charset="-127"/>
              </a:rPr>
              <a:t>기술로드맵</a:t>
            </a:r>
            <a:r>
              <a:rPr lang="en-US" altLang="ko-KR" sz="1000" dirty="0">
                <a:latin typeface="휴먼모음T" pitchFamily="18" charset="-127"/>
                <a:ea typeface="휴먼모음T" pitchFamily="18" charset="-127"/>
              </a:rPr>
              <a:t>_</a:t>
            </a:r>
            <a:r>
              <a:rPr lang="ko-KR" altLang="en-US" sz="1000" dirty="0" err="1">
                <a:latin typeface="휴먼모음T" pitchFamily="18" charset="-127"/>
                <a:ea typeface="휴먼모음T" pitchFamily="18" charset="-127"/>
              </a:rPr>
              <a:t>바이오농업소재</a:t>
            </a:r>
            <a:r>
              <a:rPr lang="ko-KR" altLang="en-US" sz="1000" dirty="0">
                <a:latin typeface="휴먼모음T" pitchFamily="18" charset="-127"/>
                <a:ea typeface="휴먼모음T" pitchFamily="18" charset="-127"/>
              </a:rPr>
              <a:t> 산업</a:t>
            </a:r>
            <a:r>
              <a:rPr lang="en-US" altLang="ko-KR" sz="100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000" dirty="0">
                <a:latin typeface="휴먼모음T" pitchFamily="18" charset="-127"/>
                <a:ea typeface="휴먼모음T" pitchFamily="18" charset="-127"/>
              </a:rPr>
              <a:t>중소기업청</a:t>
            </a:r>
            <a:r>
              <a:rPr lang="en-US" altLang="ko-KR" sz="1000" dirty="0"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r>
              <a:rPr lang="en-US" altLang="ko-KR" sz="10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900" dirty="0">
                <a:latin typeface="휴먼모음T" pitchFamily="18" charset="-127"/>
                <a:ea typeface="휴먼모음T" pitchFamily="18" charset="-127"/>
              </a:rPr>
              <a:t>    </a:t>
            </a:r>
            <a:r>
              <a:rPr lang="en-US" altLang="ko-KR" sz="1000" dirty="0">
                <a:latin typeface="휴먼모음T" pitchFamily="18" charset="-127"/>
                <a:ea typeface="휴먼모음T" pitchFamily="18" charset="-127"/>
              </a:rPr>
              <a:t>2014 </a:t>
            </a:r>
            <a:r>
              <a:rPr lang="ko-KR" altLang="en-US" sz="1000" dirty="0">
                <a:latin typeface="휴먼모음T" pitchFamily="18" charset="-127"/>
                <a:ea typeface="휴먼모음T" pitchFamily="18" charset="-127"/>
              </a:rPr>
              <a:t>바이오 농약 및 비료 특허분석 보고서</a:t>
            </a:r>
            <a:r>
              <a:rPr lang="en-US" altLang="ko-KR" sz="100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000" dirty="0">
                <a:latin typeface="휴먼모음T" pitchFamily="18" charset="-127"/>
                <a:ea typeface="휴먼모음T" pitchFamily="18" charset="-127"/>
              </a:rPr>
              <a:t>농림수산식품교육문화정보원</a:t>
            </a:r>
            <a:r>
              <a:rPr lang="en-US" altLang="ko-KR" sz="1000" dirty="0">
                <a:latin typeface="휴먼모음T" pitchFamily="18" charset="-127"/>
                <a:ea typeface="휴먼모음T" pitchFamily="18" charset="-127"/>
              </a:rPr>
              <a:t>) </a:t>
            </a:r>
          </a:p>
          <a:p>
            <a:r>
              <a:rPr lang="en-US" altLang="ko-KR" sz="1000" dirty="0">
                <a:latin typeface="휴먼모음T" pitchFamily="18" charset="-127"/>
                <a:ea typeface="휴먼모음T" pitchFamily="18" charset="-127"/>
              </a:rPr>
              <a:t>  </a:t>
            </a:r>
            <a:r>
              <a:rPr lang="en-US" altLang="ko-KR" sz="900" dirty="0">
                <a:latin typeface="휴먼모음T" pitchFamily="18" charset="-127"/>
                <a:ea typeface="휴먼모음T" pitchFamily="18" charset="-127"/>
              </a:rPr>
              <a:t>  </a:t>
            </a:r>
            <a:r>
              <a:rPr lang="en-US" altLang="ko-KR" sz="8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000" dirty="0">
                <a:latin typeface="휴먼모음T" pitchFamily="18" charset="-127"/>
                <a:ea typeface="휴먼모음T" pitchFamily="18" charset="-127"/>
              </a:rPr>
              <a:t>국내 친환경 </a:t>
            </a:r>
            <a:r>
              <a:rPr lang="ko-KR" altLang="en-US" sz="1000" dirty="0" err="1">
                <a:latin typeface="휴먼모음T" pitchFamily="18" charset="-127"/>
                <a:ea typeface="휴먼모음T" pitchFamily="18" charset="-127"/>
              </a:rPr>
              <a:t>페로몬</a:t>
            </a:r>
            <a:r>
              <a:rPr lang="ko-KR" altLang="en-US" sz="1000" dirty="0">
                <a:latin typeface="휴먼모음T" pitchFamily="18" charset="-127"/>
                <a:ea typeface="휴먼모음T" pitchFamily="18" charset="-127"/>
              </a:rPr>
              <a:t> 제품 지원 사업 분석</a:t>
            </a:r>
            <a:r>
              <a:rPr lang="en-US" altLang="ko-KR" sz="100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000" dirty="0" err="1">
                <a:latin typeface="휴먼모음T" pitchFamily="18" charset="-127"/>
                <a:ea typeface="휴먼모음T" pitchFamily="18" charset="-127"/>
              </a:rPr>
              <a:t>농림축산식품부</a:t>
            </a:r>
            <a:r>
              <a:rPr lang="en-US" altLang="ko-KR" sz="1000" dirty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sz="1000" dirty="0">
                <a:latin typeface="휴먼모음T" pitchFamily="18" charset="-127"/>
                <a:ea typeface="휴먼모음T" pitchFamily="18" charset="-127"/>
              </a:rPr>
              <a:t>농촌진흥청</a:t>
            </a:r>
            <a:r>
              <a:rPr lang="en-US" altLang="ko-KR" sz="1000" dirty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sz="1000" dirty="0">
                <a:latin typeface="휴먼모음T" pitchFamily="18" charset="-127"/>
                <a:ea typeface="휴먼모음T" pitchFamily="18" charset="-127"/>
              </a:rPr>
              <a:t>시군 농업기술센터 등</a:t>
            </a:r>
            <a:r>
              <a:rPr lang="en-US" altLang="ko-KR" sz="1000" dirty="0"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1000" baseline="300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332656"/>
            <a:ext cx="563807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ko-KR" altLang="en-US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곤충 </a:t>
            </a:r>
            <a:r>
              <a:rPr lang="ko-KR" altLang="en-US" sz="2000" b="1" dirty="0" err="1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페로몬</a:t>
            </a:r>
            <a:r>
              <a:rPr lang="ko-KR" altLang="en-US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제품 시장 성장</a:t>
            </a:r>
            <a:r>
              <a:rPr lang="ko-KR" altLang="en-US" sz="2000" b="1" dirty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성</a:t>
            </a:r>
            <a:endParaRPr lang="en-US" altLang="ko-KR" sz="2000" b="1" dirty="0" smtClean="0">
              <a:solidFill>
                <a:srgbClr val="2D3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1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Insect Pheromone Product Market Growth</a:t>
            </a:r>
            <a:endParaRPr lang="ko-KR" altLang="en-US" sz="1600" b="1" dirty="0" smtClean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Tahoma" pitchFamily="34" charset="0"/>
              <a:ea typeface="HY헤드라인M" panose="02030600000101010101" pitchFamily="18" charset="-127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84368" y="1856862"/>
            <a:ext cx="8162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단위</a:t>
            </a:r>
            <a:r>
              <a:rPr lang="en-US" altLang="ko-KR" sz="1000" dirty="0" smtClean="0"/>
              <a:t>: </a:t>
            </a:r>
            <a:r>
              <a:rPr lang="ko-KR" altLang="en-US" sz="1000" dirty="0" smtClean="0"/>
              <a:t>억 원</a:t>
            </a:r>
            <a:endParaRPr lang="ko-KR" alt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7884368" y="4366596"/>
            <a:ext cx="8162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단위</a:t>
            </a:r>
            <a:r>
              <a:rPr lang="en-US" altLang="ko-KR" sz="1000" dirty="0" smtClean="0"/>
              <a:t>: </a:t>
            </a:r>
            <a:r>
              <a:rPr lang="ko-KR" altLang="en-US" sz="1000" dirty="0" smtClean="0"/>
              <a:t>억 원</a:t>
            </a:r>
            <a:endParaRPr lang="ko-KR" altLang="en-US" sz="1000" dirty="0"/>
          </a:p>
        </p:txBody>
      </p:sp>
      <p:grpSp>
        <p:nvGrpSpPr>
          <p:cNvPr id="13" name="그룹 76"/>
          <p:cNvGrpSpPr>
            <a:grpSpLocks/>
          </p:cNvGrpSpPr>
          <p:nvPr/>
        </p:nvGrpSpPr>
        <p:grpSpPr bwMode="auto">
          <a:xfrm>
            <a:off x="5721401" y="12423"/>
            <a:ext cx="3387103" cy="421246"/>
            <a:chOff x="294878" y="250190"/>
            <a:chExt cx="6623944" cy="421365"/>
          </a:xfrm>
        </p:grpSpPr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294878" y="250190"/>
              <a:ext cx="6600224" cy="230897"/>
            </a:xfrm>
            <a:prstGeom prst="rect">
              <a:avLst/>
            </a:prstGeom>
            <a:noFill/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spc="-100" dirty="0" smtClean="0">
                  <a:ln>
                    <a:prstDash val="solid"/>
                  </a:ln>
                  <a:latin typeface="Tahoma" pitchFamily="34" charset="0"/>
                  <a:ea typeface="Yoon 윤고딕 550_TT" pitchFamily="18" charset="-127"/>
                  <a:cs typeface="Tahoma" pitchFamily="34" charset="0"/>
                </a:rPr>
                <a:t>Beyond  to  World  Class</a:t>
              </a:r>
              <a:endParaRPr kumimoji="0" lang="en-US" altLang="ko-KR" sz="900" b="1" spc="-100" dirty="0">
                <a:ln>
                  <a:prstDash val="solid"/>
                </a:ln>
                <a:latin typeface="Tahoma" pitchFamily="34" charset="0"/>
                <a:ea typeface="Yoon 윤고딕 550_TT" pitchFamily="18" charset="-127"/>
                <a:cs typeface="Tahoma" pitchFamily="34" charset="0"/>
              </a:endParaRPr>
            </a:p>
          </p:txBody>
        </p:sp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717243" y="409871"/>
              <a:ext cx="6201579" cy="261684"/>
            </a:xfrm>
            <a:prstGeom prst="rect">
              <a:avLst/>
            </a:prstGeom>
            <a:noFill/>
            <a:effectLst>
              <a:outerShdw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All 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pest Defense and Agricultural Development </a:t>
              </a:r>
              <a:endParaRPr kumimoji="0" lang="ko-KR" altLang="en-US" sz="1100" dirty="0">
                <a:solidFill>
                  <a:schemeClr val="accent3">
                    <a:lumMod val="20000"/>
                    <a:lumOff val="8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</p:grpSp>
      <p:sp>
        <p:nvSpPr>
          <p:cNvPr id="16" name="바닥글 개체 틀 1"/>
          <p:cNvSpPr txBox="1">
            <a:spLocks/>
          </p:cNvSpPr>
          <p:nvPr/>
        </p:nvSpPr>
        <p:spPr>
          <a:xfrm>
            <a:off x="2483768" y="6549135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tx1"/>
                </a:solidFill>
              </a:rPr>
              <a:t>Copyright©. AD Corporation. All Rights Reserved.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16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55576" y="1463013"/>
            <a:ext cx="2198048" cy="584775"/>
          </a:xfrm>
          <a:prstGeom prst="rect">
            <a:avLst/>
          </a:prstGeom>
          <a:noFill/>
        </p:spPr>
        <p:txBody>
          <a:bodyPr wrap="square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dirty="0">
                <a:ln>
                  <a:noFill/>
                  <a:prstDash val="solid"/>
                </a:ln>
                <a:solidFill>
                  <a:srgbClr val="27780A"/>
                </a:solidFill>
                <a:effectLst>
                  <a:reflection blurRad="6350" stA="55000" endA="300" endPos="455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Contents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568766" y="2035007"/>
            <a:ext cx="5178308" cy="415498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dirty="0" smtClean="0">
                <a:ln w="1905"/>
                <a:solidFill>
                  <a:srgbClr val="006600"/>
                </a:solidFill>
                <a:effectLst/>
                <a:latin typeface="HY헤드라인M" pitchFamily="18" charset="-127"/>
                <a:ea typeface="HY헤드라인M" pitchFamily="18" charset="-127"/>
                <a:cs typeface="Tahoma" pitchFamily="34" charset="0"/>
              </a:rPr>
              <a:t>1.  </a:t>
            </a:r>
            <a:r>
              <a:rPr kumimoji="0" lang="ko-KR" altLang="en-US" b="1" dirty="0" smtClean="0">
                <a:ln w="1905"/>
                <a:solidFill>
                  <a:srgbClr val="006600"/>
                </a:solidFill>
                <a:effectLst/>
                <a:latin typeface="HY헤드라인M" pitchFamily="18" charset="-127"/>
                <a:ea typeface="HY헤드라인M" pitchFamily="18" charset="-127"/>
                <a:cs typeface="Tahoma" pitchFamily="34" charset="0"/>
              </a:rPr>
              <a:t>회사 소개</a:t>
            </a:r>
            <a:endParaRPr kumimoji="0" lang="en-US" altLang="ko-KR" b="1" dirty="0" smtClean="0">
              <a:ln w="1905"/>
              <a:solidFill>
                <a:srgbClr val="006600"/>
              </a:solidFill>
              <a:effectLst/>
              <a:latin typeface="HY헤드라인M" pitchFamily="18" charset="-127"/>
              <a:ea typeface="HY헤드라인M" pitchFamily="18" charset="-127"/>
              <a:cs typeface="Tahoma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 smtClean="0">
                <a:ln w="1905"/>
                <a:effectLst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          1-1.   </a:t>
            </a:r>
            <a:r>
              <a:rPr lang="ko-KR" altLang="en-US" sz="1200" b="1" dirty="0" smtClean="0">
                <a:ln w="1905"/>
                <a:effectLst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회사 개요</a:t>
            </a:r>
            <a:endParaRPr lang="en-US" altLang="ko-KR" sz="1200" b="1" dirty="0" smtClean="0">
              <a:ln w="1905"/>
              <a:effectLst/>
              <a:latin typeface="HY수평선M" panose="02030600000101010101" pitchFamily="18" charset="-127"/>
              <a:ea typeface="HY수평선M" panose="02030600000101010101" pitchFamily="18" charset="-127"/>
              <a:cs typeface="Tahoma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ln w="1905"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 </a:t>
            </a:r>
            <a:r>
              <a:rPr lang="en-US" altLang="ko-KR" sz="1200" b="1" dirty="0" smtClean="0">
                <a:ln w="1905"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         1-2.   </a:t>
            </a:r>
            <a:r>
              <a:rPr lang="ko-KR" altLang="en-US" sz="1200" b="1" dirty="0" smtClean="0">
                <a:ln w="1905"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에이디 기술력 및 인력</a:t>
            </a:r>
            <a:endParaRPr lang="en-US" altLang="ko-KR" sz="1200" b="1" dirty="0" smtClean="0">
              <a:ln w="1905"/>
              <a:effectLst/>
              <a:latin typeface="HY수평선M" panose="02030600000101010101" pitchFamily="18" charset="-127"/>
              <a:ea typeface="HY수평선M" panose="02030600000101010101" pitchFamily="18" charset="-127"/>
              <a:cs typeface="Tahoma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 dirty="0" smtClean="0">
                <a:ln w="1905"/>
                <a:effectLst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          1-3.   </a:t>
            </a:r>
            <a:r>
              <a:rPr kumimoji="0" lang="ko-KR" altLang="en-US" sz="1200" b="1" dirty="0" smtClean="0">
                <a:ln w="1905"/>
                <a:effectLst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지식재산권</a:t>
            </a:r>
            <a:endParaRPr kumimoji="0" lang="en-US" altLang="ko-KR" sz="1200" b="1" dirty="0" smtClean="0">
              <a:ln w="1905"/>
              <a:effectLst/>
              <a:latin typeface="HY수평선M" panose="02030600000101010101" pitchFamily="18" charset="-127"/>
              <a:ea typeface="HY수평선M" panose="02030600000101010101" pitchFamily="18" charset="-127"/>
              <a:cs typeface="Tahoma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 smtClean="0">
                <a:ln w="1905"/>
                <a:effectLst/>
                <a:latin typeface="나눔바른고딕 옛한글" pitchFamily="50" charset="-127"/>
                <a:ea typeface="나눔바른고딕 옛한글" pitchFamily="50" charset="-127"/>
                <a:cs typeface="Tahoma" pitchFamily="34" charset="0"/>
              </a:rPr>
              <a:t>          </a:t>
            </a:r>
            <a:endParaRPr kumimoji="0" lang="en-US" altLang="ko-KR" sz="1400" b="1" dirty="0" smtClean="0">
              <a:ln w="1905"/>
              <a:effectLst/>
              <a:latin typeface="HY헤드라인M" pitchFamily="18" charset="-127"/>
              <a:ea typeface="HY헤드라인M" pitchFamily="18" charset="-127"/>
              <a:cs typeface="Tahoma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 smtClean="0">
                <a:ln w="1905"/>
                <a:solidFill>
                  <a:srgbClr val="006600"/>
                </a:solidFill>
                <a:effectLst/>
                <a:latin typeface="HY헤드라인M" pitchFamily="18" charset="-127"/>
                <a:ea typeface="HY헤드라인M" pitchFamily="18" charset="-127"/>
                <a:cs typeface="Tahoma" pitchFamily="34" charset="0"/>
              </a:rPr>
              <a:t>2.  </a:t>
            </a:r>
            <a:r>
              <a:rPr lang="ko-KR" altLang="en-US" b="1" dirty="0" smtClean="0">
                <a:ln w="1905"/>
                <a:solidFill>
                  <a:srgbClr val="006600"/>
                </a:solidFill>
                <a:effectLst/>
                <a:latin typeface="HY헤드라인M" pitchFamily="18" charset="-127"/>
                <a:ea typeface="HY헤드라인M" pitchFamily="18" charset="-127"/>
                <a:cs typeface="Tahoma" pitchFamily="34" charset="0"/>
              </a:rPr>
              <a:t>에이</a:t>
            </a:r>
            <a:r>
              <a:rPr lang="ko-KR" altLang="en-US" b="1" dirty="0" smtClean="0">
                <a:ln w="1905"/>
                <a:solidFill>
                  <a:srgbClr val="006600"/>
                </a:solidFill>
                <a:latin typeface="HY헤드라인M" pitchFamily="18" charset="-127"/>
                <a:ea typeface="HY헤드라인M" pitchFamily="18" charset="-127"/>
                <a:cs typeface="Tahoma" pitchFamily="34" charset="0"/>
              </a:rPr>
              <a:t>디 </a:t>
            </a:r>
            <a:r>
              <a:rPr lang="ko-KR" altLang="en-US" b="1" dirty="0" smtClean="0">
                <a:ln w="1905"/>
                <a:solidFill>
                  <a:srgbClr val="006600"/>
                </a:solidFill>
                <a:effectLst/>
                <a:latin typeface="HY헤드라인M" pitchFamily="18" charset="-127"/>
                <a:ea typeface="HY헤드라인M" pitchFamily="18" charset="-127"/>
                <a:cs typeface="Tahoma" pitchFamily="34" charset="0"/>
              </a:rPr>
              <a:t> </a:t>
            </a:r>
            <a:r>
              <a:rPr lang="ko-KR" altLang="en-US" b="1" dirty="0" smtClean="0">
                <a:ln w="1905"/>
                <a:solidFill>
                  <a:srgbClr val="006600"/>
                </a:solidFill>
                <a:effectLst/>
                <a:latin typeface="HY헤드라인M" pitchFamily="18" charset="-127"/>
                <a:ea typeface="HY헤드라인M" pitchFamily="18" charset="-127"/>
                <a:cs typeface="Tahoma" pitchFamily="34" charset="0"/>
              </a:rPr>
              <a:t>비즈니스 모델</a:t>
            </a:r>
            <a:endParaRPr lang="en-US" altLang="ko-KR" b="1" dirty="0" smtClean="0">
              <a:ln w="1905"/>
              <a:solidFill>
                <a:srgbClr val="006600"/>
              </a:solidFill>
              <a:effectLst/>
              <a:latin typeface="HY헤드라인M" pitchFamily="18" charset="-127"/>
              <a:ea typeface="HY헤드라인M" pitchFamily="18" charset="-127"/>
              <a:cs typeface="Tahoma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 smtClean="0">
                <a:ln w="1905"/>
                <a:effectLst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          2-1.   </a:t>
            </a:r>
            <a:r>
              <a:rPr lang="ko-KR" altLang="en-US" sz="1200" b="1" dirty="0" smtClean="0">
                <a:ln w="1905"/>
                <a:effectLst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에이디 </a:t>
            </a:r>
            <a:r>
              <a:rPr lang="en-US" altLang="ko-KR" sz="1200" b="1" dirty="0" smtClean="0">
                <a:ln w="1905"/>
                <a:effectLst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 </a:t>
            </a:r>
            <a:r>
              <a:rPr lang="ko-KR" altLang="en-US" sz="1200" b="1" dirty="0" smtClean="0">
                <a:ln w="1905"/>
                <a:effectLst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사업 형태</a:t>
            </a:r>
            <a:endParaRPr lang="en-US" altLang="ko-KR" sz="1200" b="1" dirty="0" smtClean="0">
              <a:ln w="1905"/>
              <a:effectLst/>
              <a:latin typeface="HY수평선M" panose="02030600000101010101" pitchFamily="18" charset="-127"/>
              <a:ea typeface="HY수평선M" panose="02030600000101010101" pitchFamily="18" charset="-127"/>
              <a:cs typeface="Tahoma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 smtClean="0">
                <a:ln w="1905"/>
                <a:effectLst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          2-2.   </a:t>
            </a:r>
            <a:r>
              <a:rPr lang="ko-KR" altLang="en-US" sz="1200" b="1" dirty="0" smtClean="0">
                <a:ln w="1905"/>
                <a:effectLst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에이디 제품 소개</a:t>
            </a:r>
            <a:endParaRPr lang="en-US" altLang="ko-KR" sz="1200" b="1" dirty="0" smtClean="0">
              <a:ln w="1905"/>
              <a:effectLst/>
              <a:latin typeface="HY수평선M" panose="02030600000101010101" pitchFamily="18" charset="-127"/>
              <a:ea typeface="HY수평선M" panose="02030600000101010101" pitchFamily="18" charset="-127"/>
              <a:cs typeface="Tahoma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 smtClean="0">
                <a:ln w="1905"/>
                <a:effectLst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          2-3.   </a:t>
            </a:r>
            <a:r>
              <a:rPr lang="ko-KR" altLang="en-US" sz="1200" b="1" dirty="0" smtClean="0">
                <a:ln w="1905"/>
                <a:effectLst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연구개발 제품 품목</a:t>
            </a:r>
            <a:endParaRPr lang="en-US" altLang="ko-KR" sz="1200" b="1" dirty="0" smtClean="0">
              <a:ln w="1905"/>
              <a:effectLst/>
              <a:latin typeface="HY수평선M" panose="02030600000101010101" pitchFamily="18" charset="-127"/>
              <a:ea typeface="HY수평선M" panose="02030600000101010101" pitchFamily="18" charset="-127"/>
              <a:cs typeface="Tahoma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1400" b="1" dirty="0" smtClean="0">
              <a:ln w="1905"/>
              <a:effectLst/>
              <a:latin typeface="HY헤드라인M" pitchFamily="18" charset="-127"/>
              <a:ea typeface="HY헤드라인M" pitchFamily="18" charset="-127"/>
              <a:cs typeface="Tahoma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 smtClean="0">
                <a:ln w="1905"/>
                <a:solidFill>
                  <a:srgbClr val="006600"/>
                </a:solidFill>
                <a:effectLst/>
                <a:latin typeface="HY헤드라인M" pitchFamily="18" charset="-127"/>
                <a:ea typeface="HY헤드라인M" pitchFamily="18" charset="-127"/>
                <a:cs typeface="Tahoma" pitchFamily="34" charset="0"/>
              </a:rPr>
              <a:t>3.  </a:t>
            </a:r>
            <a:r>
              <a:rPr lang="ko-KR" altLang="en-US" b="1" dirty="0" smtClean="0">
                <a:ln w="1905"/>
                <a:solidFill>
                  <a:srgbClr val="006600"/>
                </a:solidFill>
                <a:effectLst/>
                <a:latin typeface="HY헤드라인M" pitchFamily="18" charset="-127"/>
                <a:ea typeface="HY헤드라인M" pitchFamily="18" charset="-127"/>
                <a:cs typeface="Tahoma" pitchFamily="34" charset="0"/>
              </a:rPr>
              <a:t>제품 시장</a:t>
            </a:r>
            <a:endParaRPr lang="en-US" altLang="ko-KR" b="1" dirty="0" smtClean="0">
              <a:ln w="1905"/>
              <a:solidFill>
                <a:srgbClr val="006600"/>
              </a:solidFill>
              <a:effectLst/>
              <a:latin typeface="HY헤드라인M" pitchFamily="18" charset="-127"/>
              <a:ea typeface="HY헤드라인M" pitchFamily="18" charset="-127"/>
              <a:cs typeface="Tahoma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ln w="1905"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 </a:t>
            </a:r>
            <a:r>
              <a:rPr lang="en-US" altLang="ko-KR" sz="1200" b="1" dirty="0" smtClean="0">
                <a:ln w="1905"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         3-1</a:t>
            </a:r>
            <a:r>
              <a:rPr lang="en-US" altLang="ko-KR" sz="1200" b="1" dirty="0">
                <a:ln w="1905"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.   </a:t>
            </a:r>
            <a:r>
              <a:rPr lang="ko-KR" altLang="en-US" sz="1200" b="1" dirty="0" smtClean="0">
                <a:ln w="1905"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국내  </a:t>
            </a:r>
            <a:r>
              <a:rPr lang="ko-KR" altLang="en-US" sz="1200" b="1" dirty="0" err="1">
                <a:ln w="1905"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페로몬</a:t>
            </a:r>
            <a:r>
              <a:rPr lang="ko-KR" altLang="en-US" sz="1200" b="1" dirty="0">
                <a:ln w="1905"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 제품 시장</a:t>
            </a:r>
            <a:r>
              <a:rPr lang="en-US" altLang="ko-KR" sz="1200" b="1" dirty="0" smtClean="0">
                <a:ln w="1905"/>
                <a:effectLst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  </a:t>
            </a:r>
            <a:r>
              <a:rPr lang="ko-KR" altLang="en-US" sz="1200" b="1" dirty="0" smtClean="0">
                <a:ln w="1905"/>
                <a:effectLst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성장성</a:t>
            </a:r>
            <a:r>
              <a:rPr lang="en-US" altLang="ko-KR" sz="1200" b="1" dirty="0" smtClean="0">
                <a:ln w="1905"/>
                <a:effectLst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         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 smtClean="0">
                <a:ln w="1905"/>
                <a:effectLst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          3-2.   </a:t>
            </a:r>
            <a:r>
              <a:rPr lang="ko-KR" altLang="en-US" sz="1200" b="1" dirty="0" smtClean="0">
                <a:ln w="1905"/>
                <a:effectLst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에이디 사업 관련 국내</a:t>
            </a:r>
            <a:r>
              <a:rPr lang="ko-KR" altLang="en-US" sz="1200" b="1" dirty="0" smtClean="0">
                <a:ln w="1905"/>
                <a:effectLst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  <a:sym typeface="Wingdings"/>
              </a:rPr>
              <a:t></a:t>
            </a:r>
            <a:r>
              <a:rPr lang="ko-KR" altLang="en-US" sz="1200" b="1" dirty="0" smtClean="0">
                <a:ln w="1905"/>
                <a:effectLst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외  </a:t>
            </a:r>
            <a:r>
              <a:rPr lang="ko-KR" altLang="en-US" sz="1200" b="1" dirty="0" err="1" smtClean="0">
                <a:ln w="1905"/>
                <a:effectLst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페로몬</a:t>
            </a:r>
            <a:r>
              <a:rPr lang="ko-KR" altLang="en-US" sz="1200" b="1" dirty="0" smtClean="0">
                <a:ln w="1905"/>
                <a:effectLst/>
                <a:latin typeface="HY수평선M" panose="02030600000101010101" pitchFamily="18" charset="-127"/>
                <a:ea typeface="HY수평선M" panose="02030600000101010101" pitchFamily="18" charset="-127"/>
                <a:cs typeface="Tahoma" pitchFamily="34" charset="0"/>
              </a:rPr>
              <a:t> 제품 시장</a:t>
            </a:r>
            <a:endParaRPr lang="en-US" altLang="ko-KR" sz="1200" b="1" dirty="0" smtClean="0">
              <a:ln w="1905"/>
              <a:effectLst/>
              <a:latin typeface="HY수평선M" panose="02030600000101010101" pitchFamily="18" charset="-127"/>
              <a:ea typeface="HY수평선M" panose="02030600000101010101" pitchFamily="18" charset="-127"/>
              <a:cs typeface="Tahoma" pitchFamily="34" charset="0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2714251" y="1372324"/>
            <a:ext cx="1357322" cy="1588"/>
          </a:xfrm>
          <a:prstGeom prst="line">
            <a:avLst/>
          </a:prstGeom>
          <a:ln>
            <a:gradFill>
              <a:gsLst>
                <a:gs pos="4000">
                  <a:schemeClr val="tx1">
                    <a:lumMod val="75000"/>
                    <a:lumOff val="25000"/>
                    <a:alpha val="0"/>
                  </a:schemeClr>
                </a:gs>
                <a:gs pos="32000">
                  <a:srgbClr val="98D14B"/>
                </a:gs>
                <a:gs pos="100000">
                  <a:schemeClr val="accent1">
                    <a:tint val="44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1417739" y="1550930"/>
            <a:ext cx="3071770" cy="1588"/>
          </a:xfrm>
          <a:prstGeom prst="line">
            <a:avLst/>
          </a:prstGeom>
          <a:ln>
            <a:gradFill>
              <a:gsLst>
                <a:gs pos="4000">
                  <a:schemeClr val="tx1">
                    <a:lumMod val="75000"/>
                    <a:lumOff val="25000"/>
                    <a:alpha val="0"/>
                  </a:schemeClr>
                </a:gs>
                <a:gs pos="32000">
                  <a:schemeClr val="bg1"/>
                </a:gs>
                <a:gs pos="100000">
                  <a:schemeClr val="accent1">
                    <a:tint val="44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999739" y="2122409"/>
            <a:ext cx="3071770" cy="1588"/>
          </a:xfrm>
          <a:prstGeom prst="line">
            <a:avLst/>
          </a:prstGeom>
          <a:ln>
            <a:gradFill>
              <a:gsLst>
                <a:gs pos="4000">
                  <a:schemeClr val="tx1">
                    <a:lumMod val="75000"/>
                    <a:lumOff val="25000"/>
                    <a:alpha val="0"/>
                  </a:schemeClr>
                </a:gs>
                <a:gs pos="32000">
                  <a:srgbClr val="98D14B"/>
                </a:gs>
                <a:gs pos="100000">
                  <a:schemeClr val="accent1">
                    <a:tint val="44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 rot="5400000">
            <a:off x="-249444" y="3764512"/>
            <a:ext cx="6643713" cy="1943"/>
          </a:xfrm>
          <a:prstGeom prst="line">
            <a:avLst/>
          </a:prstGeom>
          <a:ln>
            <a:gradFill>
              <a:gsLst>
                <a:gs pos="4000">
                  <a:schemeClr val="tx1">
                    <a:lumMod val="75000"/>
                    <a:lumOff val="25000"/>
                    <a:alpha val="0"/>
                  </a:schemeClr>
                </a:gs>
                <a:gs pos="32000">
                  <a:srgbClr val="98D14B"/>
                </a:gs>
                <a:gs pos="100000">
                  <a:schemeClr val="accent1">
                    <a:tint val="44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그룹 76"/>
          <p:cNvGrpSpPr>
            <a:grpSpLocks/>
          </p:cNvGrpSpPr>
          <p:nvPr/>
        </p:nvGrpSpPr>
        <p:grpSpPr bwMode="auto">
          <a:xfrm>
            <a:off x="5756897" y="0"/>
            <a:ext cx="3387103" cy="421246"/>
            <a:chOff x="294878" y="250190"/>
            <a:chExt cx="6623944" cy="421365"/>
          </a:xfrm>
        </p:grpSpPr>
        <p:sp>
          <p:nvSpPr>
            <p:cNvPr id="23" name="Text Box 5"/>
            <p:cNvSpPr txBox="1">
              <a:spLocks noChangeArrowheads="1"/>
            </p:cNvSpPr>
            <p:nvPr/>
          </p:nvSpPr>
          <p:spPr bwMode="auto">
            <a:xfrm>
              <a:off x="294878" y="250190"/>
              <a:ext cx="6600224" cy="230897"/>
            </a:xfrm>
            <a:prstGeom prst="rect">
              <a:avLst/>
            </a:prstGeom>
            <a:noFill/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spc="-100" dirty="0" smtClean="0">
                  <a:ln>
                    <a:prstDash val="solid"/>
                  </a:ln>
                  <a:latin typeface="Tahoma" pitchFamily="34" charset="0"/>
                  <a:ea typeface="Yoon 윤고딕 550_TT" pitchFamily="18" charset="-127"/>
                  <a:cs typeface="Tahoma" pitchFamily="34" charset="0"/>
                </a:rPr>
                <a:t>Beyond  to  World  Class</a:t>
              </a:r>
              <a:endParaRPr kumimoji="0" lang="en-US" altLang="ko-KR" sz="900" b="1" spc="-100" dirty="0">
                <a:ln>
                  <a:prstDash val="solid"/>
                </a:ln>
                <a:latin typeface="Tahoma" pitchFamily="34" charset="0"/>
                <a:ea typeface="Yoon 윤고딕 550_TT" pitchFamily="18" charset="-127"/>
                <a:cs typeface="Tahoma" pitchFamily="34" charset="0"/>
              </a:endParaRPr>
            </a:p>
          </p:txBody>
        </p:sp>
        <p:sp>
          <p:nvSpPr>
            <p:cNvPr id="24" name="Text Box 5"/>
            <p:cNvSpPr txBox="1">
              <a:spLocks noChangeArrowheads="1"/>
            </p:cNvSpPr>
            <p:nvPr/>
          </p:nvSpPr>
          <p:spPr bwMode="auto">
            <a:xfrm>
              <a:off x="717243" y="409871"/>
              <a:ext cx="6201579" cy="261684"/>
            </a:xfrm>
            <a:prstGeom prst="rect">
              <a:avLst/>
            </a:prstGeom>
            <a:noFill/>
            <a:effectLst>
              <a:outerShdw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ll</a:t>
              </a:r>
              <a:r>
                <a:rPr kumimoji="0" lang="en-US" altLang="ko-KR" sz="11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 </a:t>
              </a:r>
              <a:r>
                <a:rPr kumimoji="0" lang="en-US" altLang="ko-KR" sz="11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p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est </a:t>
              </a:r>
              <a:r>
                <a:rPr kumimoji="0" lang="en-US" altLang="ko-KR" sz="11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efense and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gricultural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evelopment </a:t>
              </a:r>
              <a:endParaRPr kumimoji="0" lang="ko-KR" altLang="en-US" sz="1100" dirty="0">
                <a:solidFill>
                  <a:schemeClr val="accent3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</p:grpSp>
      <p:sp>
        <p:nvSpPr>
          <p:cNvPr id="25" name="바닥글 개체 틀 1"/>
          <p:cNvSpPr txBox="1">
            <a:spLocks/>
          </p:cNvSpPr>
          <p:nvPr/>
        </p:nvSpPr>
        <p:spPr>
          <a:xfrm>
            <a:off x="2483768" y="6549135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tx1"/>
                </a:solidFill>
              </a:rPr>
              <a:t>Copyright©. AD Corporation. All Rights Reserved.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1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563807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ko-KR" altLang="en-US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곤충 </a:t>
            </a:r>
            <a:r>
              <a:rPr lang="ko-KR" altLang="en-US" sz="2000" b="1" dirty="0" err="1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페로몬</a:t>
            </a:r>
            <a:r>
              <a:rPr lang="ko-KR" altLang="en-US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제품 시장 </a:t>
            </a:r>
            <a:endParaRPr lang="en-US" altLang="ko-KR" sz="2000" b="1" dirty="0" smtClean="0">
              <a:solidFill>
                <a:srgbClr val="2D3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1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Insect Pheromone Product Market</a:t>
            </a:r>
            <a:endParaRPr lang="ko-KR" altLang="en-US" sz="1600" b="1" dirty="0" smtClean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Tahoma" pitchFamily="34" charset="0"/>
              <a:ea typeface="HY헤드라인M" panose="02030600000101010101" pitchFamily="18" charset="-127"/>
              <a:cs typeface="Tahoma" pitchFamily="34" charset="0"/>
            </a:endParaRPr>
          </a:p>
        </p:txBody>
      </p:sp>
      <p:grpSp>
        <p:nvGrpSpPr>
          <p:cNvPr id="253" name="그룹 252"/>
          <p:cNvGrpSpPr/>
          <p:nvPr/>
        </p:nvGrpSpPr>
        <p:grpSpPr>
          <a:xfrm>
            <a:off x="1608054" y="1103869"/>
            <a:ext cx="5927893" cy="3549267"/>
            <a:chOff x="1547664" y="1136551"/>
            <a:chExt cx="6181503" cy="3701113"/>
          </a:xfrm>
        </p:grpSpPr>
        <p:grpSp>
          <p:nvGrpSpPr>
            <p:cNvPr id="8" name="그룹 7"/>
            <p:cNvGrpSpPr/>
            <p:nvPr/>
          </p:nvGrpSpPr>
          <p:grpSpPr>
            <a:xfrm>
              <a:off x="1607472" y="1136551"/>
              <a:ext cx="6121695" cy="3701113"/>
              <a:chOff x="1588285" y="1006944"/>
              <a:chExt cx="6121695" cy="3701113"/>
            </a:xfrm>
            <a:solidFill>
              <a:schemeClr val="bg2">
                <a:lumMod val="90000"/>
              </a:schemeClr>
            </a:solidFill>
          </p:grpSpPr>
          <p:grpSp>
            <p:nvGrpSpPr>
              <p:cNvPr id="9" name="Group 189"/>
              <p:cNvGrpSpPr>
                <a:grpSpLocks/>
              </p:cNvGrpSpPr>
              <p:nvPr/>
            </p:nvGrpSpPr>
            <p:grpSpPr bwMode="auto">
              <a:xfrm>
                <a:off x="1588285" y="1006944"/>
                <a:ext cx="6121695" cy="3701113"/>
                <a:chOff x="617" y="1370"/>
                <a:chExt cx="4531" cy="2740"/>
              </a:xfrm>
              <a:grpFill/>
            </p:grpSpPr>
            <p:sp>
              <p:nvSpPr>
                <p:cNvPr id="42" name="Freeform 190"/>
                <p:cNvSpPr>
                  <a:spLocks/>
                </p:cNvSpPr>
                <p:nvPr/>
              </p:nvSpPr>
              <p:spPr bwMode="gray">
                <a:xfrm>
                  <a:off x="1599" y="1634"/>
                  <a:ext cx="84" cy="186"/>
                </a:xfrm>
                <a:custGeom>
                  <a:avLst/>
                  <a:gdLst>
                    <a:gd name="T0" fmla="*/ 76 w 84"/>
                    <a:gd name="T1" fmla="*/ 8 h 186"/>
                    <a:gd name="T2" fmla="*/ 74 w 84"/>
                    <a:gd name="T3" fmla="*/ 4 h 186"/>
                    <a:gd name="T4" fmla="*/ 74 w 84"/>
                    <a:gd name="T5" fmla="*/ 0 h 186"/>
                    <a:gd name="T6" fmla="*/ 70 w 84"/>
                    <a:gd name="T7" fmla="*/ 0 h 186"/>
                    <a:gd name="T8" fmla="*/ 64 w 84"/>
                    <a:gd name="T9" fmla="*/ 8 h 186"/>
                    <a:gd name="T10" fmla="*/ 50 w 84"/>
                    <a:gd name="T11" fmla="*/ 22 h 186"/>
                    <a:gd name="T12" fmla="*/ 38 w 84"/>
                    <a:gd name="T13" fmla="*/ 30 h 186"/>
                    <a:gd name="T14" fmla="*/ 34 w 84"/>
                    <a:gd name="T15" fmla="*/ 32 h 186"/>
                    <a:gd name="T16" fmla="*/ 2 w 84"/>
                    <a:gd name="T17" fmla="*/ 116 h 186"/>
                    <a:gd name="T18" fmla="*/ 0 w 84"/>
                    <a:gd name="T19" fmla="*/ 148 h 186"/>
                    <a:gd name="T20" fmla="*/ 2 w 84"/>
                    <a:gd name="T21" fmla="*/ 148 h 186"/>
                    <a:gd name="T22" fmla="*/ 6 w 84"/>
                    <a:gd name="T23" fmla="*/ 150 h 186"/>
                    <a:gd name="T24" fmla="*/ 4 w 84"/>
                    <a:gd name="T25" fmla="*/ 158 h 186"/>
                    <a:gd name="T26" fmla="*/ 4 w 84"/>
                    <a:gd name="T27" fmla="*/ 168 h 186"/>
                    <a:gd name="T28" fmla="*/ 6 w 84"/>
                    <a:gd name="T29" fmla="*/ 176 h 186"/>
                    <a:gd name="T30" fmla="*/ 14 w 84"/>
                    <a:gd name="T31" fmla="*/ 178 h 186"/>
                    <a:gd name="T32" fmla="*/ 24 w 84"/>
                    <a:gd name="T33" fmla="*/ 180 h 186"/>
                    <a:gd name="T34" fmla="*/ 28 w 84"/>
                    <a:gd name="T35" fmla="*/ 184 h 186"/>
                    <a:gd name="T36" fmla="*/ 40 w 84"/>
                    <a:gd name="T37" fmla="*/ 186 h 186"/>
                    <a:gd name="T38" fmla="*/ 44 w 84"/>
                    <a:gd name="T39" fmla="*/ 184 h 186"/>
                    <a:gd name="T40" fmla="*/ 48 w 84"/>
                    <a:gd name="T41" fmla="*/ 180 h 186"/>
                    <a:gd name="T42" fmla="*/ 48 w 84"/>
                    <a:gd name="T43" fmla="*/ 174 h 186"/>
                    <a:gd name="T44" fmla="*/ 44 w 84"/>
                    <a:gd name="T45" fmla="*/ 170 h 186"/>
                    <a:gd name="T46" fmla="*/ 40 w 84"/>
                    <a:gd name="T47" fmla="*/ 170 h 186"/>
                    <a:gd name="T48" fmla="*/ 30 w 84"/>
                    <a:gd name="T49" fmla="*/ 154 h 186"/>
                    <a:gd name="T50" fmla="*/ 26 w 84"/>
                    <a:gd name="T51" fmla="*/ 128 h 186"/>
                    <a:gd name="T52" fmla="*/ 34 w 84"/>
                    <a:gd name="T53" fmla="*/ 100 h 186"/>
                    <a:gd name="T54" fmla="*/ 32 w 84"/>
                    <a:gd name="T55" fmla="*/ 96 h 186"/>
                    <a:gd name="T56" fmla="*/ 34 w 84"/>
                    <a:gd name="T57" fmla="*/ 86 h 186"/>
                    <a:gd name="T58" fmla="*/ 40 w 84"/>
                    <a:gd name="T59" fmla="*/ 76 h 186"/>
                    <a:gd name="T60" fmla="*/ 56 w 84"/>
                    <a:gd name="T61" fmla="*/ 50 h 186"/>
                    <a:gd name="T62" fmla="*/ 84 w 84"/>
                    <a:gd name="T63" fmla="*/ 22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4" h="186">
                      <a:moveTo>
                        <a:pt x="76" y="8"/>
                      </a:moveTo>
                      <a:lnTo>
                        <a:pt x="76" y="8"/>
                      </a:lnTo>
                      <a:lnTo>
                        <a:pt x="76" y="6"/>
                      </a:lnTo>
                      <a:lnTo>
                        <a:pt x="74" y="4"/>
                      </a:lnTo>
                      <a:lnTo>
                        <a:pt x="74" y="2"/>
                      </a:lnTo>
                      <a:lnTo>
                        <a:pt x="74" y="0"/>
                      </a:lnTo>
                      <a:lnTo>
                        <a:pt x="72" y="0"/>
                      </a:lnTo>
                      <a:lnTo>
                        <a:pt x="70" y="0"/>
                      </a:lnTo>
                      <a:lnTo>
                        <a:pt x="66" y="2"/>
                      </a:lnTo>
                      <a:lnTo>
                        <a:pt x="64" y="8"/>
                      </a:lnTo>
                      <a:lnTo>
                        <a:pt x="56" y="16"/>
                      </a:lnTo>
                      <a:lnTo>
                        <a:pt x="50" y="22"/>
                      </a:lnTo>
                      <a:lnTo>
                        <a:pt x="44" y="28"/>
                      </a:lnTo>
                      <a:lnTo>
                        <a:pt x="38" y="30"/>
                      </a:lnTo>
                      <a:lnTo>
                        <a:pt x="36" y="32"/>
                      </a:lnTo>
                      <a:lnTo>
                        <a:pt x="34" y="32"/>
                      </a:lnTo>
                      <a:lnTo>
                        <a:pt x="8" y="88"/>
                      </a:lnTo>
                      <a:lnTo>
                        <a:pt x="2" y="116"/>
                      </a:lnTo>
                      <a:lnTo>
                        <a:pt x="2" y="124"/>
                      </a:lnTo>
                      <a:lnTo>
                        <a:pt x="0" y="148"/>
                      </a:lnTo>
                      <a:lnTo>
                        <a:pt x="2" y="148"/>
                      </a:lnTo>
                      <a:lnTo>
                        <a:pt x="2" y="148"/>
                      </a:lnTo>
                      <a:lnTo>
                        <a:pt x="4" y="148"/>
                      </a:lnTo>
                      <a:lnTo>
                        <a:pt x="6" y="150"/>
                      </a:lnTo>
                      <a:lnTo>
                        <a:pt x="6" y="154"/>
                      </a:lnTo>
                      <a:lnTo>
                        <a:pt x="4" y="158"/>
                      </a:lnTo>
                      <a:lnTo>
                        <a:pt x="4" y="162"/>
                      </a:lnTo>
                      <a:lnTo>
                        <a:pt x="4" y="168"/>
                      </a:lnTo>
                      <a:lnTo>
                        <a:pt x="4" y="172"/>
                      </a:lnTo>
                      <a:lnTo>
                        <a:pt x="6" y="176"/>
                      </a:lnTo>
                      <a:lnTo>
                        <a:pt x="8" y="178"/>
                      </a:lnTo>
                      <a:lnTo>
                        <a:pt x="14" y="178"/>
                      </a:lnTo>
                      <a:lnTo>
                        <a:pt x="20" y="178"/>
                      </a:lnTo>
                      <a:lnTo>
                        <a:pt x="24" y="180"/>
                      </a:lnTo>
                      <a:lnTo>
                        <a:pt x="26" y="182"/>
                      </a:lnTo>
                      <a:lnTo>
                        <a:pt x="28" y="184"/>
                      </a:lnTo>
                      <a:lnTo>
                        <a:pt x="28" y="184"/>
                      </a:lnTo>
                      <a:lnTo>
                        <a:pt x="40" y="186"/>
                      </a:lnTo>
                      <a:lnTo>
                        <a:pt x="42" y="186"/>
                      </a:lnTo>
                      <a:lnTo>
                        <a:pt x="44" y="184"/>
                      </a:lnTo>
                      <a:lnTo>
                        <a:pt x="46" y="184"/>
                      </a:lnTo>
                      <a:lnTo>
                        <a:pt x="48" y="180"/>
                      </a:lnTo>
                      <a:lnTo>
                        <a:pt x="50" y="178"/>
                      </a:lnTo>
                      <a:lnTo>
                        <a:pt x="48" y="174"/>
                      </a:lnTo>
                      <a:lnTo>
                        <a:pt x="46" y="172"/>
                      </a:lnTo>
                      <a:lnTo>
                        <a:pt x="44" y="170"/>
                      </a:lnTo>
                      <a:lnTo>
                        <a:pt x="40" y="170"/>
                      </a:lnTo>
                      <a:lnTo>
                        <a:pt x="40" y="170"/>
                      </a:lnTo>
                      <a:lnTo>
                        <a:pt x="30" y="158"/>
                      </a:lnTo>
                      <a:lnTo>
                        <a:pt x="30" y="154"/>
                      </a:lnTo>
                      <a:lnTo>
                        <a:pt x="26" y="142"/>
                      </a:lnTo>
                      <a:lnTo>
                        <a:pt x="26" y="128"/>
                      </a:lnTo>
                      <a:lnTo>
                        <a:pt x="26" y="112"/>
                      </a:lnTo>
                      <a:lnTo>
                        <a:pt x="34" y="100"/>
                      </a:lnTo>
                      <a:lnTo>
                        <a:pt x="34" y="98"/>
                      </a:lnTo>
                      <a:lnTo>
                        <a:pt x="32" y="96"/>
                      </a:lnTo>
                      <a:lnTo>
                        <a:pt x="32" y="92"/>
                      </a:lnTo>
                      <a:lnTo>
                        <a:pt x="34" y="86"/>
                      </a:lnTo>
                      <a:lnTo>
                        <a:pt x="36" y="82"/>
                      </a:lnTo>
                      <a:lnTo>
                        <a:pt x="40" y="76"/>
                      </a:lnTo>
                      <a:lnTo>
                        <a:pt x="48" y="66"/>
                      </a:lnTo>
                      <a:lnTo>
                        <a:pt x="56" y="50"/>
                      </a:lnTo>
                      <a:lnTo>
                        <a:pt x="66" y="36"/>
                      </a:lnTo>
                      <a:lnTo>
                        <a:pt x="84" y="22"/>
                      </a:lnTo>
                      <a:lnTo>
                        <a:pt x="76" y="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43" name="Freeform 191"/>
                <p:cNvSpPr>
                  <a:spLocks/>
                </p:cNvSpPr>
                <p:nvPr/>
              </p:nvSpPr>
              <p:spPr bwMode="gray">
                <a:xfrm>
                  <a:off x="1421" y="1478"/>
                  <a:ext cx="110" cy="70"/>
                </a:xfrm>
                <a:custGeom>
                  <a:avLst/>
                  <a:gdLst>
                    <a:gd name="T0" fmla="*/ 26 w 110"/>
                    <a:gd name="T1" fmla="*/ 10 h 70"/>
                    <a:gd name="T2" fmla="*/ 26 w 110"/>
                    <a:gd name="T3" fmla="*/ 10 h 70"/>
                    <a:gd name="T4" fmla="*/ 26 w 110"/>
                    <a:gd name="T5" fmla="*/ 12 h 70"/>
                    <a:gd name="T6" fmla="*/ 24 w 110"/>
                    <a:gd name="T7" fmla="*/ 16 h 70"/>
                    <a:gd name="T8" fmla="*/ 22 w 110"/>
                    <a:gd name="T9" fmla="*/ 18 h 70"/>
                    <a:gd name="T10" fmla="*/ 20 w 110"/>
                    <a:gd name="T11" fmla="*/ 20 h 70"/>
                    <a:gd name="T12" fmla="*/ 14 w 110"/>
                    <a:gd name="T13" fmla="*/ 22 h 70"/>
                    <a:gd name="T14" fmla="*/ 10 w 110"/>
                    <a:gd name="T15" fmla="*/ 24 h 70"/>
                    <a:gd name="T16" fmla="*/ 4 w 110"/>
                    <a:gd name="T17" fmla="*/ 24 h 70"/>
                    <a:gd name="T18" fmla="*/ 2 w 110"/>
                    <a:gd name="T19" fmla="*/ 28 h 70"/>
                    <a:gd name="T20" fmla="*/ 0 w 110"/>
                    <a:gd name="T21" fmla="*/ 30 h 70"/>
                    <a:gd name="T22" fmla="*/ 0 w 110"/>
                    <a:gd name="T23" fmla="*/ 32 h 70"/>
                    <a:gd name="T24" fmla="*/ 2 w 110"/>
                    <a:gd name="T25" fmla="*/ 34 h 70"/>
                    <a:gd name="T26" fmla="*/ 8 w 110"/>
                    <a:gd name="T27" fmla="*/ 38 h 70"/>
                    <a:gd name="T28" fmla="*/ 22 w 110"/>
                    <a:gd name="T29" fmla="*/ 42 h 70"/>
                    <a:gd name="T30" fmla="*/ 34 w 110"/>
                    <a:gd name="T31" fmla="*/ 44 h 70"/>
                    <a:gd name="T32" fmla="*/ 46 w 110"/>
                    <a:gd name="T33" fmla="*/ 44 h 70"/>
                    <a:gd name="T34" fmla="*/ 50 w 110"/>
                    <a:gd name="T35" fmla="*/ 44 h 70"/>
                    <a:gd name="T36" fmla="*/ 68 w 110"/>
                    <a:gd name="T37" fmla="*/ 70 h 70"/>
                    <a:gd name="T38" fmla="*/ 86 w 110"/>
                    <a:gd name="T39" fmla="*/ 56 h 70"/>
                    <a:gd name="T40" fmla="*/ 88 w 110"/>
                    <a:gd name="T41" fmla="*/ 44 h 70"/>
                    <a:gd name="T42" fmla="*/ 88 w 110"/>
                    <a:gd name="T43" fmla="*/ 44 h 70"/>
                    <a:gd name="T44" fmla="*/ 92 w 110"/>
                    <a:gd name="T45" fmla="*/ 42 h 70"/>
                    <a:gd name="T46" fmla="*/ 96 w 110"/>
                    <a:gd name="T47" fmla="*/ 40 h 70"/>
                    <a:gd name="T48" fmla="*/ 100 w 110"/>
                    <a:gd name="T49" fmla="*/ 36 h 70"/>
                    <a:gd name="T50" fmla="*/ 104 w 110"/>
                    <a:gd name="T51" fmla="*/ 32 h 70"/>
                    <a:gd name="T52" fmla="*/ 108 w 110"/>
                    <a:gd name="T53" fmla="*/ 28 h 70"/>
                    <a:gd name="T54" fmla="*/ 110 w 110"/>
                    <a:gd name="T55" fmla="*/ 22 h 70"/>
                    <a:gd name="T56" fmla="*/ 110 w 110"/>
                    <a:gd name="T57" fmla="*/ 18 h 70"/>
                    <a:gd name="T58" fmla="*/ 110 w 110"/>
                    <a:gd name="T59" fmla="*/ 16 h 70"/>
                    <a:gd name="T60" fmla="*/ 108 w 110"/>
                    <a:gd name="T61" fmla="*/ 16 h 70"/>
                    <a:gd name="T62" fmla="*/ 106 w 110"/>
                    <a:gd name="T63" fmla="*/ 16 h 70"/>
                    <a:gd name="T64" fmla="*/ 104 w 110"/>
                    <a:gd name="T65" fmla="*/ 18 h 70"/>
                    <a:gd name="T66" fmla="*/ 102 w 110"/>
                    <a:gd name="T67" fmla="*/ 18 h 70"/>
                    <a:gd name="T68" fmla="*/ 100 w 110"/>
                    <a:gd name="T69" fmla="*/ 20 h 70"/>
                    <a:gd name="T70" fmla="*/ 98 w 110"/>
                    <a:gd name="T71" fmla="*/ 22 h 70"/>
                    <a:gd name="T72" fmla="*/ 98 w 110"/>
                    <a:gd name="T73" fmla="*/ 22 h 70"/>
                    <a:gd name="T74" fmla="*/ 80 w 110"/>
                    <a:gd name="T75" fmla="*/ 32 h 70"/>
                    <a:gd name="T76" fmla="*/ 62 w 110"/>
                    <a:gd name="T77" fmla="*/ 30 h 70"/>
                    <a:gd name="T78" fmla="*/ 60 w 110"/>
                    <a:gd name="T79" fmla="*/ 28 h 70"/>
                    <a:gd name="T80" fmla="*/ 58 w 110"/>
                    <a:gd name="T81" fmla="*/ 28 h 70"/>
                    <a:gd name="T82" fmla="*/ 56 w 110"/>
                    <a:gd name="T83" fmla="*/ 24 h 70"/>
                    <a:gd name="T84" fmla="*/ 56 w 110"/>
                    <a:gd name="T85" fmla="*/ 22 h 70"/>
                    <a:gd name="T86" fmla="*/ 56 w 110"/>
                    <a:gd name="T87" fmla="*/ 18 h 70"/>
                    <a:gd name="T88" fmla="*/ 58 w 110"/>
                    <a:gd name="T89" fmla="*/ 14 h 70"/>
                    <a:gd name="T90" fmla="*/ 62 w 110"/>
                    <a:gd name="T91" fmla="*/ 10 h 70"/>
                    <a:gd name="T92" fmla="*/ 64 w 110"/>
                    <a:gd name="T93" fmla="*/ 6 h 70"/>
                    <a:gd name="T94" fmla="*/ 66 w 110"/>
                    <a:gd name="T95" fmla="*/ 4 h 70"/>
                    <a:gd name="T96" fmla="*/ 66 w 110"/>
                    <a:gd name="T97" fmla="*/ 4 h 70"/>
                    <a:gd name="T98" fmla="*/ 62 w 110"/>
                    <a:gd name="T99" fmla="*/ 2 h 70"/>
                    <a:gd name="T100" fmla="*/ 54 w 110"/>
                    <a:gd name="T101" fmla="*/ 2 h 70"/>
                    <a:gd name="T102" fmla="*/ 44 w 110"/>
                    <a:gd name="T103" fmla="*/ 0 h 70"/>
                    <a:gd name="T104" fmla="*/ 34 w 110"/>
                    <a:gd name="T105" fmla="*/ 4 h 70"/>
                    <a:gd name="T106" fmla="*/ 26 w 110"/>
                    <a:gd name="T107" fmla="*/ 1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10" h="70">
                      <a:moveTo>
                        <a:pt x="26" y="10"/>
                      </a:moveTo>
                      <a:lnTo>
                        <a:pt x="26" y="10"/>
                      </a:lnTo>
                      <a:lnTo>
                        <a:pt x="26" y="12"/>
                      </a:lnTo>
                      <a:lnTo>
                        <a:pt x="24" y="16"/>
                      </a:lnTo>
                      <a:lnTo>
                        <a:pt x="22" y="18"/>
                      </a:lnTo>
                      <a:lnTo>
                        <a:pt x="20" y="20"/>
                      </a:lnTo>
                      <a:lnTo>
                        <a:pt x="14" y="22"/>
                      </a:lnTo>
                      <a:lnTo>
                        <a:pt x="10" y="24"/>
                      </a:lnTo>
                      <a:lnTo>
                        <a:pt x="4" y="24"/>
                      </a:lnTo>
                      <a:lnTo>
                        <a:pt x="2" y="28"/>
                      </a:lnTo>
                      <a:lnTo>
                        <a:pt x="0" y="30"/>
                      </a:lnTo>
                      <a:lnTo>
                        <a:pt x="0" y="32"/>
                      </a:lnTo>
                      <a:lnTo>
                        <a:pt x="2" y="34"/>
                      </a:lnTo>
                      <a:lnTo>
                        <a:pt x="8" y="38"/>
                      </a:lnTo>
                      <a:lnTo>
                        <a:pt x="22" y="42"/>
                      </a:lnTo>
                      <a:lnTo>
                        <a:pt x="34" y="44"/>
                      </a:lnTo>
                      <a:lnTo>
                        <a:pt x="46" y="44"/>
                      </a:lnTo>
                      <a:lnTo>
                        <a:pt x="50" y="44"/>
                      </a:lnTo>
                      <a:lnTo>
                        <a:pt x="68" y="70"/>
                      </a:lnTo>
                      <a:lnTo>
                        <a:pt x="86" y="56"/>
                      </a:lnTo>
                      <a:lnTo>
                        <a:pt x="88" y="44"/>
                      </a:lnTo>
                      <a:lnTo>
                        <a:pt x="88" y="44"/>
                      </a:lnTo>
                      <a:lnTo>
                        <a:pt x="92" y="42"/>
                      </a:lnTo>
                      <a:lnTo>
                        <a:pt x="96" y="40"/>
                      </a:lnTo>
                      <a:lnTo>
                        <a:pt x="100" y="36"/>
                      </a:lnTo>
                      <a:lnTo>
                        <a:pt x="104" y="32"/>
                      </a:lnTo>
                      <a:lnTo>
                        <a:pt x="108" y="28"/>
                      </a:lnTo>
                      <a:lnTo>
                        <a:pt x="110" y="22"/>
                      </a:lnTo>
                      <a:lnTo>
                        <a:pt x="110" y="18"/>
                      </a:lnTo>
                      <a:lnTo>
                        <a:pt x="110" y="16"/>
                      </a:lnTo>
                      <a:lnTo>
                        <a:pt x="108" y="16"/>
                      </a:lnTo>
                      <a:lnTo>
                        <a:pt x="106" y="16"/>
                      </a:lnTo>
                      <a:lnTo>
                        <a:pt x="104" y="18"/>
                      </a:lnTo>
                      <a:lnTo>
                        <a:pt x="102" y="18"/>
                      </a:lnTo>
                      <a:lnTo>
                        <a:pt x="100" y="20"/>
                      </a:lnTo>
                      <a:lnTo>
                        <a:pt x="98" y="22"/>
                      </a:lnTo>
                      <a:lnTo>
                        <a:pt x="98" y="22"/>
                      </a:lnTo>
                      <a:lnTo>
                        <a:pt x="80" y="32"/>
                      </a:lnTo>
                      <a:lnTo>
                        <a:pt x="62" y="30"/>
                      </a:lnTo>
                      <a:lnTo>
                        <a:pt x="60" y="28"/>
                      </a:lnTo>
                      <a:lnTo>
                        <a:pt x="58" y="28"/>
                      </a:lnTo>
                      <a:lnTo>
                        <a:pt x="56" y="24"/>
                      </a:lnTo>
                      <a:lnTo>
                        <a:pt x="56" y="22"/>
                      </a:lnTo>
                      <a:lnTo>
                        <a:pt x="56" y="18"/>
                      </a:lnTo>
                      <a:lnTo>
                        <a:pt x="58" y="14"/>
                      </a:lnTo>
                      <a:lnTo>
                        <a:pt x="62" y="10"/>
                      </a:lnTo>
                      <a:lnTo>
                        <a:pt x="64" y="6"/>
                      </a:lnTo>
                      <a:lnTo>
                        <a:pt x="66" y="4"/>
                      </a:lnTo>
                      <a:lnTo>
                        <a:pt x="66" y="4"/>
                      </a:lnTo>
                      <a:lnTo>
                        <a:pt x="62" y="2"/>
                      </a:lnTo>
                      <a:lnTo>
                        <a:pt x="54" y="2"/>
                      </a:lnTo>
                      <a:lnTo>
                        <a:pt x="44" y="0"/>
                      </a:lnTo>
                      <a:lnTo>
                        <a:pt x="34" y="4"/>
                      </a:lnTo>
                      <a:lnTo>
                        <a:pt x="26" y="1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44" name="Freeform 192"/>
                <p:cNvSpPr>
                  <a:spLocks/>
                </p:cNvSpPr>
                <p:nvPr/>
              </p:nvSpPr>
              <p:spPr bwMode="gray">
                <a:xfrm>
                  <a:off x="1051" y="1494"/>
                  <a:ext cx="110" cy="220"/>
                </a:xfrm>
                <a:custGeom>
                  <a:avLst/>
                  <a:gdLst>
                    <a:gd name="T0" fmla="*/ 44 w 110"/>
                    <a:gd name="T1" fmla="*/ 20 h 220"/>
                    <a:gd name="T2" fmla="*/ 40 w 110"/>
                    <a:gd name="T3" fmla="*/ 20 h 220"/>
                    <a:gd name="T4" fmla="*/ 36 w 110"/>
                    <a:gd name="T5" fmla="*/ 20 h 220"/>
                    <a:gd name="T6" fmla="*/ 34 w 110"/>
                    <a:gd name="T7" fmla="*/ 26 h 220"/>
                    <a:gd name="T8" fmla="*/ 32 w 110"/>
                    <a:gd name="T9" fmla="*/ 32 h 220"/>
                    <a:gd name="T10" fmla="*/ 28 w 110"/>
                    <a:gd name="T11" fmla="*/ 34 h 220"/>
                    <a:gd name="T12" fmla="*/ 24 w 110"/>
                    <a:gd name="T13" fmla="*/ 34 h 220"/>
                    <a:gd name="T14" fmla="*/ 24 w 110"/>
                    <a:gd name="T15" fmla="*/ 34 h 220"/>
                    <a:gd name="T16" fmla="*/ 20 w 110"/>
                    <a:gd name="T17" fmla="*/ 26 h 220"/>
                    <a:gd name="T18" fmla="*/ 12 w 110"/>
                    <a:gd name="T19" fmla="*/ 18 h 220"/>
                    <a:gd name="T20" fmla="*/ 2 w 110"/>
                    <a:gd name="T21" fmla="*/ 16 h 220"/>
                    <a:gd name="T22" fmla="*/ 0 w 110"/>
                    <a:gd name="T23" fmla="*/ 60 h 220"/>
                    <a:gd name="T24" fmla="*/ 4 w 110"/>
                    <a:gd name="T25" fmla="*/ 72 h 220"/>
                    <a:gd name="T26" fmla="*/ 14 w 110"/>
                    <a:gd name="T27" fmla="*/ 94 h 220"/>
                    <a:gd name="T28" fmla="*/ 42 w 110"/>
                    <a:gd name="T29" fmla="*/ 106 h 220"/>
                    <a:gd name="T30" fmla="*/ 58 w 110"/>
                    <a:gd name="T31" fmla="*/ 94 h 220"/>
                    <a:gd name="T32" fmla="*/ 60 w 110"/>
                    <a:gd name="T33" fmla="*/ 96 h 220"/>
                    <a:gd name="T34" fmla="*/ 66 w 110"/>
                    <a:gd name="T35" fmla="*/ 100 h 220"/>
                    <a:gd name="T36" fmla="*/ 68 w 110"/>
                    <a:gd name="T37" fmla="*/ 106 h 220"/>
                    <a:gd name="T38" fmla="*/ 62 w 110"/>
                    <a:gd name="T39" fmla="*/ 114 h 220"/>
                    <a:gd name="T40" fmla="*/ 46 w 110"/>
                    <a:gd name="T41" fmla="*/ 126 h 220"/>
                    <a:gd name="T42" fmla="*/ 38 w 110"/>
                    <a:gd name="T43" fmla="*/ 130 h 220"/>
                    <a:gd name="T44" fmla="*/ 36 w 110"/>
                    <a:gd name="T45" fmla="*/ 144 h 220"/>
                    <a:gd name="T46" fmla="*/ 36 w 110"/>
                    <a:gd name="T47" fmla="*/ 166 h 220"/>
                    <a:gd name="T48" fmla="*/ 38 w 110"/>
                    <a:gd name="T49" fmla="*/ 170 h 220"/>
                    <a:gd name="T50" fmla="*/ 42 w 110"/>
                    <a:gd name="T51" fmla="*/ 182 h 220"/>
                    <a:gd name="T52" fmla="*/ 48 w 110"/>
                    <a:gd name="T53" fmla="*/ 192 h 220"/>
                    <a:gd name="T54" fmla="*/ 56 w 110"/>
                    <a:gd name="T55" fmla="*/ 202 h 220"/>
                    <a:gd name="T56" fmla="*/ 62 w 110"/>
                    <a:gd name="T57" fmla="*/ 212 h 220"/>
                    <a:gd name="T58" fmla="*/ 66 w 110"/>
                    <a:gd name="T59" fmla="*/ 220 h 220"/>
                    <a:gd name="T60" fmla="*/ 74 w 110"/>
                    <a:gd name="T61" fmla="*/ 212 h 220"/>
                    <a:gd name="T62" fmla="*/ 90 w 110"/>
                    <a:gd name="T63" fmla="*/ 154 h 220"/>
                    <a:gd name="T64" fmla="*/ 104 w 110"/>
                    <a:gd name="T65" fmla="*/ 98 h 220"/>
                    <a:gd name="T66" fmla="*/ 108 w 110"/>
                    <a:gd name="T67" fmla="*/ 88 h 220"/>
                    <a:gd name="T68" fmla="*/ 108 w 110"/>
                    <a:gd name="T69" fmla="*/ 66 h 220"/>
                    <a:gd name="T70" fmla="*/ 102 w 110"/>
                    <a:gd name="T71" fmla="*/ 22 h 220"/>
                    <a:gd name="T72" fmla="*/ 70 w 110"/>
                    <a:gd name="T73" fmla="*/ 2 h 220"/>
                    <a:gd name="T74" fmla="*/ 64 w 110"/>
                    <a:gd name="T75" fmla="*/ 4 h 220"/>
                    <a:gd name="T76" fmla="*/ 58 w 110"/>
                    <a:gd name="T77" fmla="*/ 8 h 220"/>
                    <a:gd name="T78" fmla="*/ 58 w 110"/>
                    <a:gd name="T79" fmla="*/ 14 h 220"/>
                    <a:gd name="T80" fmla="*/ 56 w 110"/>
                    <a:gd name="T81" fmla="*/ 24 h 220"/>
                    <a:gd name="T82" fmla="*/ 54 w 110"/>
                    <a:gd name="T83" fmla="*/ 30 h 220"/>
                    <a:gd name="T84" fmla="*/ 44 w 110"/>
                    <a:gd name="T85" fmla="*/ 22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0" h="220">
                      <a:moveTo>
                        <a:pt x="44" y="22"/>
                      </a:moveTo>
                      <a:lnTo>
                        <a:pt x="44" y="20"/>
                      </a:lnTo>
                      <a:lnTo>
                        <a:pt x="42" y="20"/>
                      </a:lnTo>
                      <a:lnTo>
                        <a:pt x="40" y="20"/>
                      </a:lnTo>
                      <a:lnTo>
                        <a:pt x="38" y="20"/>
                      </a:lnTo>
                      <a:lnTo>
                        <a:pt x="36" y="20"/>
                      </a:lnTo>
                      <a:lnTo>
                        <a:pt x="34" y="22"/>
                      </a:lnTo>
                      <a:lnTo>
                        <a:pt x="34" y="26"/>
                      </a:lnTo>
                      <a:lnTo>
                        <a:pt x="34" y="28"/>
                      </a:lnTo>
                      <a:lnTo>
                        <a:pt x="32" y="32"/>
                      </a:lnTo>
                      <a:lnTo>
                        <a:pt x="32" y="34"/>
                      </a:lnTo>
                      <a:lnTo>
                        <a:pt x="28" y="34"/>
                      </a:lnTo>
                      <a:lnTo>
                        <a:pt x="26" y="34"/>
                      </a:lnTo>
                      <a:lnTo>
                        <a:pt x="24" y="34"/>
                      </a:lnTo>
                      <a:lnTo>
                        <a:pt x="24" y="34"/>
                      </a:lnTo>
                      <a:lnTo>
                        <a:pt x="24" y="34"/>
                      </a:lnTo>
                      <a:lnTo>
                        <a:pt x="22" y="30"/>
                      </a:lnTo>
                      <a:lnTo>
                        <a:pt x="20" y="26"/>
                      </a:lnTo>
                      <a:lnTo>
                        <a:pt x="16" y="22"/>
                      </a:lnTo>
                      <a:lnTo>
                        <a:pt x="12" y="18"/>
                      </a:lnTo>
                      <a:lnTo>
                        <a:pt x="8" y="16"/>
                      </a:lnTo>
                      <a:lnTo>
                        <a:pt x="2" y="16"/>
                      </a:lnTo>
                      <a:lnTo>
                        <a:pt x="0" y="36"/>
                      </a:lnTo>
                      <a:lnTo>
                        <a:pt x="0" y="60"/>
                      </a:lnTo>
                      <a:lnTo>
                        <a:pt x="0" y="64"/>
                      </a:lnTo>
                      <a:lnTo>
                        <a:pt x="4" y="72"/>
                      </a:lnTo>
                      <a:lnTo>
                        <a:pt x="8" y="84"/>
                      </a:lnTo>
                      <a:lnTo>
                        <a:pt x="14" y="94"/>
                      </a:lnTo>
                      <a:lnTo>
                        <a:pt x="28" y="114"/>
                      </a:lnTo>
                      <a:lnTo>
                        <a:pt x="42" y="106"/>
                      </a:lnTo>
                      <a:lnTo>
                        <a:pt x="44" y="94"/>
                      </a:lnTo>
                      <a:lnTo>
                        <a:pt x="58" y="94"/>
                      </a:lnTo>
                      <a:lnTo>
                        <a:pt x="58" y="96"/>
                      </a:lnTo>
                      <a:lnTo>
                        <a:pt x="60" y="96"/>
                      </a:lnTo>
                      <a:lnTo>
                        <a:pt x="64" y="98"/>
                      </a:lnTo>
                      <a:lnTo>
                        <a:pt x="66" y="100"/>
                      </a:lnTo>
                      <a:lnTo>
                        <a:pt x="68" y="104"/>
                      </a:lnTo>
                      <a:lnTo>
                        <a:pt x="68" y="106"/>
                      </a:lnTo>
                      <a:lnTo>
                        <a:pt x="66" y="110"/>
                      </a:lnTo>
                      <a:lnTo>
                        <a:pt x="62" y="114"/>
                      </a:lnTo>
                      <a:lnTo>
                        <a:pt x="54" y="122"/>
                      </a:lnTo>
                      <a:lnTo>
                        <a:pt x="46" y="126"/>
                      </a:lnTo>
                      <a:lnTo>
                        <a:pt x="40" y="128"/>
                      </a:lnTo>
                      <a:lnTo>
                        <a:pt x="38" y="130"/>
                      </a:lnTo>
                      <a:lnTo>
                        <a:pt x="36" y="132"/>
                      </a:lnTo>
                      <a:lnTo>
                        <a:pt x="36" y="144"/>
                      </a:lnTo>
                      <a:lnTo>
                        <a:pt x="46" y="152"/>
                      </a:lnTo>
                      <a:lnTo>
                        <a:pt x="36" y="166"/>
                      </a:lnTo>
                      <a:lnTo>
                        <a:pt x="36" y="166"/>
                      </a:lnTo>
                      <a:lnTo>
                        <a:pt x="38" y="170"/>
                      </a:lnTo>
                      <a:lnTo>
                        <a:pt x="40" y="176"/>
                      </a:lnTo>
                      <a:lnTo>
                        <a:pt x="42" y="182"/>
                      </a:lnTo>
                      <a:lnTo>
                        <a:pt x="44" y="188"/>
                      </a:lnTo>
                      <a:lnTo>
                        <a:pt x="48" y="192"/>
                      </a:lnTo>
                      <a:lnTo>
                        <a:pt x="52" y="196"/>
                      </a:lnTo>
                      <a:lnTo>
                        <a:pt x="56" y="202"/>
                      </a:lnTo>
                      <a:lnTo>
                        <a:pt x="58" y="208"/>
                      </a:lnTo>
                      <a:lnTo>
                        <a:pt x="62" y="212"/>
                      </a:lnTo>
                      <a:lnTo>
                        <a:pt x="64" y="216"/>
                      </a:lnTo>
                      <a:lnTo>
                        <a:pt x="66" y="220"/>
                      </a:lnTo>
                      <a:lnTo>
                        <a:pt x="66" y="220"/>
                      </a:lnTo>
                      <a:lnTo>
                        <a:pt x="74" y="212"/>
                      </a:lnTo>
                      <a:lnTo>
                        <a:pt x="84" y="172"/>
                      </a:lnTo>
                      <a:lnTo>
                        <a:pt x="90" y="154"/>
                      </a:lnTo>
                      <a:lnTo>
                        <a:pt x="94" y="132"/>
                      </a:lnTo>
                      <a:lnTo>
                        <a:pt x="104" y="98"/>
                      </a:lnTo>
                      <a:lnTo>
                        <a:pt x="106" y="96"/>
                      </a:lnTo>
                      <a:lnTo>
                        <a:pt x="108" y="88"/>
                      </a:lnTo>
                      <a:lnTo>
                        <a:pt x="110" y="76"/>
                      </a:lnTo>
                      <a:lnTo>
                        <a:pt x="108" y="66"/>
                      </a:lnTo>
                      <a:lnTo>
                        <a:pt x="98" y="46"/>
                      </a:lnTo>
                      <a:lnTo>
                        <a:pt x="102" y="22"/>
                      </a:lnTo>
                      <a:lnTo>
                        <a:pt x="70" y="0"/>
                      </a:lnTo>
                      <a:lnTo>
                        <a:pt x="70" y="2"/>
                      </a:lnTo>
                      <a:lnTo>
                        <a:pt x="66" y="2"/>
                      </a:lnTo>
                      <a:lnTo>
                        <a:pt x="64" y="4"/>
                      </a:lnTo>
                      <a:lnTo>
                        <a:pt x="60" y="6"/>
                      </a:lnTo>
                      <a:lnTo>
                        <a:pt x="58" y="8"/>
                      </a:lnTo>
                      <a:lnTo>
                        <a:pt x="58" y="10"/>
                      </a:lnTo>
                      <a:lnTo>
                        <a:pt x="58" y="14"/>
                      </a:lnTo>
                      <a:lnTo>
                        <a:pt x="58" y="18"/>
                      </a:lnTo>
                      <a:lnTo>
                        <a:pt x="56" y="24"/>
                      </a:lnTo>
                      <a:lnTo>
                        <a:pt x="56" y="26"/>
                      </a:lnTo>
                      <a:lnTo>
                        <a:pt x="54" y="30"/>
                      </a:lnTo>
                      <a:lnTo>
                        <a:pt x="54" y="30"/>
                      </a:lnTo>
                      <a:lnTo>
                        <a:pt x="44" y="2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45" name="Freeform 193"/>
                <p:cNvSpPr>
                  <a:spLocks/>
                </p:cNvSpPr>
                <p:nvPr/>
              </p:nvSpPr>
              <p:spPr bwMode="gray">
                <a:xfrm>
                  <a:off x="1139" y="1454"/>
                  <a:ext cx="122" cy="94"/>
                </a:xfrm>
                <a:custGeom>
                  <a:avLst/>
                  <a:gdLst>
                    <a:gd name="T0" fmla="*/ 22 w 122"/>
                    <a:gd name="T1" fmla="*/ 0 h 94"/>
                    <a:gd name="T2" fmla="*/ 14 w 122"/>
                    <a:gd name="T3" fmla="*/ 20 h 94"/>
                    <a:gd name="T4" fmla="*/ 0 w 122"/>
                    <a:gd name="T5" fmla="*/ 32 h 94"/>
                    <a:gd name="T6" fmla="*/ 0 w 122"/>
                    <a:gd name="T7" fmla="*/ 32 h 94"/>
                    <a:gd name="T8" fmla="*/ 2 w 122"/>
                    <a:gd name="T9" fmla="*/ 36 h 94"/>
                    <a:gd name="T10" fmla="*/ 4 w 122"/>
                    <a:gd name="T11" fmla="*/ 40 h 94"/>
                    <a:gd name="T12" fmla="*/ 6 w 122"/>
                    <a:gd name="T13" fmla="*/ 46 h 94"/>
                    <a:gd name="T14" fmla="*/ 10 w 122"/>
                    <a:gd name="T15" fmla="*/ 50 h 94"/>
                    <a:gd name="T16" fmla="*/ 12 w 122"/>
                    <a:gd name="T17" fmla="*/ 52 h 94"/>
                    <a:gd name="T18" fmla="*/ 14 w 122"/>
                    <a:gd name="T19" fmla="*/ 54 h 94"/>
                    <a:gd name="T20" fmla="*/ 18 w 122"/>
                    <a:gd name="T21" fmla="*/ 54 h 94"/>
                    <a:gd name="T22" fmla="*/ 22 w 122"/>
                    <a:gd name="T23" fmla="*/ 56 h 94"/>
                    <a:gd name="T24" fmla="*/ 26 w 122"/>
                    <a:gd name="T25" fmla="*/ 56 h 94"/>
                    <a:gd name="T26" fmla="*/ 28 w 122"/>
                    <a:gd name="T27" fmla="*/ 56 h 94"/>
                    <a:gd name="T28" fmla="*/ 30 w 122"/>
                    <a:gd name="T29" fmla="*/ 58 h 94"/>
                    <a:gd name="T30" fmla="*/ 32 w 122"/>
                    <a:gd name="T31" fmla="*/ 60 h 94"/>
                    <a:gd name="T32" fmla="*/ 30 w 122"/>
                    <a:gd name="T33" fmla="*/ 62 h 94"/>
                    <a:gd name="T34" fmla="*/ 28 w 122"/>
                    <a:gd name="T35" fmla="*/ 66 h 94"/>
                    <a:gd name="T36" fmla="*/ 24 w 122"/>
                    <a:gd name="T37" fmla="*/ 70 h 94"/>
                    <a:gd name="T38" fmla="*/ 24 w 122"/>
                    <a:gd name="T39" fmla="*/ 74 h 94"/>
                    <a:gd name="T40" fmla="*/ 26 w 122"/>
                    <a:gd name="T41" fmla="*/ 80 h 94"/>
                    <a:gd name="T42" fmla="*/ 28 w 122"/>
                    <a:gd name="T43" fmla="*/ 82 h 94"/>
                    <a:gd name="T44" fmla="*/ 32 w 122"/>
                    <a:gd name="T45" fmla="*/ 86 h 94"/>
                    <a:gd name="T46" fmla="*/ 36 w 122"/>
                    <a:gd name="T47" fmla="*/ 88 h 94"/>
                    <a:gd name="T48" fmla="*/ 40 w 122"/>
                    <a:gd name="T49" fmla="*/ 88 h 94"/>
                    <a:gd name="T50" fmla="*/ 50 w 122"/>
                    <a:gd name="T51" fmla="*/ 88 h 94"/>
                    <a:gd name="T52" fmla="*/ 64 w 122"/>
                    <a:gd name="T53" fmla="*/ 88 h 94"/>
                    <a:gd name="T54" fmla="*/ 80 w 122"/>
                    <a:gd name="T55" fmla="*/ 94 h 94"/>
                    <a:gd name="T56" fmla="*/ 122 w 122"/>
                    <a:gd name="T57" fmla="*/ 42 h 94"/>
                    <a:gd name="T58" fmla="*/ 114 w 122"/>
                    <a:gd name="T59" fmla="*/ 24 h 94"/>
                    <a:gd name="T60" fmla="*/ 92 w 122"/>
                    <a:gd name="T61" fmla="*/ 20 h 94"/>
                    <a:gd name="T62" fmla="*/ 56 w 122"/>
                    <a:gd name="T63" fmla="*/ 0 h 94"/>
                    <a:gd name="T64" fmla="*/ 54 w 122"/>
                    <a:gd name="T65" fmla="*/ 12 h 94"/>
                    <a:gd name="T66" fmla="*/ 40 w 122"/>
                    <a:gd name="T67" fmla="*/ 10 h 94"/>
                    <a:gd name="T68" fmla="*/ 22 w 122"/>
                    <a:gd name="T6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22" h="94">
                      <a:moveTo>
                        <a:pt x="22" y="0"/>
                      </a:moveTo>
                      <a:lnTo>
                        <a:pt x="14" y="20"/>
                      </a:lnTo>
                      <a:lnTo>
                        <a:pt x="0" y="32"/>
                      </a:lnTo>
                      <a:lnTo>
                        <a:pt x="0" y="32"/>
                      </a:lnTo>
                      <a:lnTo>
                        <a:pt x="2" y="36"/>
                      </a:lnTo>
                      <a:lnTo>
                        <a:pt x="4" y="40"/>
                      </a:lnTo>
                      <a:lnTo>
                        <a:pt x="6" y="46"/>
                      </a:lnTo>
                      <a:lnTo>
                        <a:pt x="10" y="50"/>
                      </a:lnTo>
                      <a:lnTo>
                        <a:pt x="12" y="52"/>
                      </a:lnTo>
                      <a:lnTo>
                        <a:pt x="14" y="54"/>
                      </a:lnTo>
                      <a:lnTo>
                        <a:pt x="18" y="54"/>
                      </a:lnTo>
                      <a:lnTo>
                        <a:pt x="22" y="56"/>
                      </a:lnTo>
                      <a:lnTo>
                        <a:pt x="26" y="56"/>
                      </a:lnTo>
                      <a:lnTo>
                        <a:pt x="28" y="56"/>
                      </a:lnTo>
                      <a:lnTo>
                        <a:pt x="30" y="58"/>
                      </a:lnTo>
                      <a:lnTo>
                        <a:pt x="32" y="60"/>
                      </a:lnTo>
                      <a:lnTo>
                        <a:pt x="30" y="62"/>
                      </a:lnTo>
                      <a:lnTo>
                        <a:pt x="28" y="66"/>
                      </a:lnTo>
                      <a:lnTo>
                        <a:pt x="24" y="70"/>
                      </a:lnTo>
                      <a:lnTo>
                        <a:pt x="24" y="74"/>
                      </a:lnTo>
                      <a:lnTo>
                        <a:pt x="26" y="80"/>
                      </a:lnTo>
                      <a:lnTo>
                        <a:pt x="28" y="82"/>
                      </a:lnTo>
                      <a:lnTo>
                        <a:pt x="32" y="86"/>
                      </a:lnTo>
                      <a:lnTo>
                        <a:pt x="36" y="88"/>
                      </a:lnTo>
                      <a:lnTo>
                        <a:pt x="40" y="88"/>
                      </a:lnTo>
                      <a:lnTo>
                        <a:pt x="50" y="88"/>
                      </a:lnTo>
                      <a:lnTo>
                        <a:pt x="64" y="88"/>
                      </a:lnTo>
                      <a:lnTo>
                        <a:pt x="80" y="94"/>
                      </a:lnTo>
                      <a:lnTo>
                        <a:pt x="122" y="42"/>
                      </a:lnTo>
                      <a:lnTo>
                        <a:pt x="114" y="24"/>
                      </a:lnTo>
                      <a:lnTo>
                        <a:pt x="92" y="20"/>
                      </a:lnTo>
                      <a:lnTo>
                        <a:pt x="56" y="0"/>
                      </a:lnTo>
                      <a:lnTo>
                        <a:pt x="54" y="12"/>
                      </a:lnTo>
                      <a:lnTo>
                        <a:pt x="40" y="10"/>
                      </a:lnTo>
                      <a:lnTo>
                        <a:pt x="22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46" name="Freeform 194"/>
                <p:cNvSpPr>
                  <a:spLocks/>
                </p:cNvSpPr>
                <p:nvPr/>
              </p:nvSpPr>
              <p:spPr bwMode="gray">
                <a:xfrm>
                  <a:off x="1167" y="1618"/>
                  <a:ext cx="46" cy="46"/>
                </a:xfrm>
                <a:custGeom>
                  <a:avLst/>
                  <a:gdLst>
                    <a:gd name="T0" fmla="*/ 28 w 46"/>
                    <a:gd name="T1" fmla="*/ 8 h 46"/>
                    <a:gd name="T2" fmla="*/ 28 w 46"/>
                    <a:gd name="T3" fmla="*/ 6 h 46"/>
                    <a:gd name="T4" fmla="*/ 26 w 46"/>
                    <a:gd name="T5" fmla="*/ 4 h 46"/>
                    <a:gd name="T6" fmla="*/ 22 w 46"/>
                    <a:gd name="T7" fmla="*/ 2 h 46"/>
                    <a:gd name="T8" fmla="*/ 20 w 46"/>
                    <a:gd name="T9" fmla="*/ 0 h 46"/>
                    <a:gd name="T10" fmla="*/ 16 w 46"/>
                    <a:gd name="T11" fmla="*/ 0 h 46"/>
                    <a:gd name="T12" fmla="*/ 12 w 46"/>
                    <a:gd name="T13" fmla="*/ 0 h 46"/>
                    <a:gd name="T14" fmla="*/ 10 w 46"/>
                    <a:gd name="T15" fmla="*/ 0 h 46"/>
                    <a:gd name="T16" fmla="*/ 8 w 46"/>
                    <a:gd name="T17" fmla="*/ 4 h 46"/>
                    <a:gd name="T18" fmla="*/ 4 w 46"/>
                    <a:gd name="T19" fmla="*/ 8 h 46"/>
                    <a:gd name="T20" fmla="*/ 2 w 46"/>
                    <a:gd name="T21" fmla="*/ 12 h 46"/>
                    <a:gd name="T22" fmla="*/ 2 w 46"/>
                    <a:gd name="T23" fmla="*/ 16 h 46"/>
                    <a:gd name="T24" fmla="*/ 0 w 46"/>
                    <a:gd name="T25" fmla="*/ 20 h 46"/>
                    <a:gd name="T26" fmla="*/ 2 w 46"/>
                    <a:gd name="T27" fmla="*/ 24 h 46"/>
                    <a:gd name="T28" fmla="*/ 4 w 46"/>
                    <a:gd name="T29" fmla="*/ 26 h 46"/>
                    <a:gd name="T30" fmla="*/ 8 w 46"/>
                    <a:gd name="T31" fmla="*/ 30 h 46"/>
                    <a:gd name="T32" fmla="*/ 12 w 46"/>
                    <a:gd name="T33" fmla="*/ 34 h 46"/>
                    <a:gd name="T34" fmla="*/ 16 w 46"/>
                    <a:gd name="T35" fmla="*/ 36 h 46"/>
                    <a:gd name="T36" fmla="*/ 20 w 46"/>
                    <a:gd name="T37" fmla="*/ 40 h 46"/>
                    <a:gd name="T38" fmla="*/ 24 w 46"/>
                    <a:gd name="T39" fmla="*/ 42 h 46"/>
                    <a:gd name="T40" fmla="*/ 28 w 46"/>
                    <a:gd name="T41" fmla="*/ 44 h 46"/>
                    <a:gd name="T42" fmla="*/ 28 w 46"/>
                    <a:gd name="T43" fmla="*/ 46 h 46"/>
                    <a:gd name="T44" fmla="*/ 28 w 46"/>
                    <a:gd name="T45" fmla="*/ 44 h 46"/>
                    <a:gd name="T46" fmla="*/ 32 w 46"/>
                    <a:gd name="T47" fmla="*/ 44 h 46"/>
                    <a:gd name="T48" fmla="*/ 36 w 46"/>
                    <a:gd name="T49" fmla="*/ 40 h 46"/>
                    <a:gd name="T50" fmla="*/ 40 w 46"/>
                    <a:gd name="T51" fmla="*/ 38 h 46"/>
                    <a:gd name="T52" fmla="*/ 42 w 46"/>
                    <a:gd name="T53" fmla="*/ 34 h 46"/>
                    <a:gd name="T54" fmla="*/ 46 w 46"/>
                    <a:gd name="T55" fmla="*/ 32 h 46"/>
                    <a:gd name="T56" fmla="*/ 46 w 46"/>
                    <a:gd name="T57" fmla="*/ 28 h 46"/>
                    <a:gd name="T58" fmla="*/ 46 w 46"/>
                    <a:gd name="T59" fmla="*/ 24 h 46"/>
                    <a:gd name="T60" fmla="*/ 42 w 46"/>
                    <a:gd name="T61" fmla="*/ 20 h 46"/>
                    <a:gd name="T62" fmla="*/ 38 w 46"/>
                    <a:gd name="T63" fmla="*/ 16 h 46"/>
                    <a:gd name="T64" fmla="*/ 34 w 46"/>
                    <a:gd name="T65" fmla="*/ 12 h 46"/>
                    <a:gd name="T66" fmla="*/ 32 w 46"/>
                    <a:gd name="T67" fmla="*/ 10 h 46"/>
                    <a:gd name="T68" fmla="*/ 28 w 46"/>
                    <a:gd name="T69" fmla="*/ 8 h 46"/>
                    <a:gd name="T70" fmla="*/ 28 w 46"/>
                    <a:gd name="T71" fmla="*/ 8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6" h="46">
                      <a:moveTo>
                        <a:pt x="28" y="8"/>
                      </a:moveTo>
                      <a:lnTo>
                        <a:pt x="28" y="6"/>
                      </a:lnTo>
                      <a:lnTo>
                        <a:pt x="26" y="4"/>
                      </a:lnTo>
                      <a:lnTo>
                        <a:pt x="22" y="2"/>
                      </a:lnTo>
                      <a:lnTo>
                        <a:pt x="20" y="0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10" y="0"/>
                      </a:lnTo>
                      <a:lnTo>
                        <a:pt x="8" y="4"/>
                      </a:lnTo>
                      <a:lnTo>
                        <a:pt x="4" y="8"/>
                      </a:lnTo>
                      <a:lnTo>
                        <a:pt x="2" y="12"/>
                      </a:lnTo>
                      <a:lnTo>
                        <a:pt x="2" y="16"/>
                      </a:lnTo>
                      <a:lnTo>
                        <a:pt x="0" y="20"/>
                      </a:lnTo>
                      <a:lnTo>
                        <a:pt x="2" y="24"/>
                      </a:lnTo>
                      <a:lnTo>
                        <a:pt x="4" y="26"/>
                      </a:lnTo>
                      <a:lnTo>
                        <a:pt x="8" y="30"/>
                      </a:lnTo>
                      <a:lnTo>
                        <a:pt x="12" y="34"/>
                      </a:lnTo>
                      <a:lnTo>
                        <a:pt x="16" y="36"/>
                      </a:lnTo>
                      <a:lnTo>
                        <a:pt x="20" y="40"/>
                      </a:lnTo>
                      <a:lnTo>
                        <a:pt x="24" y="42"/>
                      </a:lnTo>
                      <a:lnTo>
                        <a:pt x="28" y="44"/>
                      </a:lnTo>
                      <a:lnTo>
                        <a:pt x="28" y="46"/>
                      </a:lnTo>
                      <a:lnTo>
                        <a:pt x="28" y="44"/>
                      </a:lnTo>
                      <a:lnTo>
                        <a:pt x="32" y="44"/>
                      </a:lnTo>
                      <a:lnTo>
                        <a:pt x="36" y="40"/>
                      </a:lnTo>
                      <a:lnTo>
                        <a:pt x="40" y="38"/>
                      </a:lnTo>
                      <a:lnTo>
                        <a:pt x="42" y="34"/>
                      </a:lnTo>
                      <a:lnTo>
                        <a:pt x="46" y="32"/>
                      </a:lnTo>
                      <a:lnTo>
                        <a:pt x="46" y="28"/>
                      </a:lnTo>
                      <a:lnTo>
                        <a:pt x="46" y="24"/>
                      </a:lnTo>
                      <a:lnTo>
                        <a:pt x="42" y="20"/>
                      </a:lnTo>
                      <a:lnTo>
                        <a:pt x="38" y="16"/>
                      </a:lnTo>
                      <a:lnTo>
                        <a:pt x="34" y="12"/>
                      </a:lnTo>
                      <a:lnTo>
                        <a:pt x="32" y="10"/>
                      </a:lnTo>
                      <a:lnTo>
                        <a:pt x="28" y="8"/>
                      </a:lnTo>
                      <a:lnTo>
                        <a:pt x="28" y="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47" name="Freeform 195"/>
                <p:cNvSpPr>
                  <a:spLocks/>
                </p:cNvSpPr>
                <p:nvPr/>
              </p:nvSpPr>
              <p:spPr bwMode="gray">
                <a:xfrm>
                  <a:off x="2641" y="2278"/>
                  <a:ext cx="32" cy="164"/>
                </a:xfrm>
                <a:custGeom>
                  <a:avLst/>
                  <a:gdLst>
                    <a:gd name="T0" fmla="*/ 26 w 32"/>
                    <a:gd name="T1" fmla="*/ 8 h 164"/>
                    <a:gd name="T2" fmla="*/ 26 w 32"/>
                    <a:gd name="T3" fmla="*/ 6 h 164"/>
                    <a:gd name="T4" fmla="*/ 24 w 32"/>
                    <a:gd name="T5" fmla="*/ 6 h 164"/>
                    <a:gd name="T6" fmla="*/ 22 w 32"/>
                    <a:gd name="T7" fmla="*/ 2 h 164"/>
                    <a:gd name="T8" fmla="*/ 20 w 32"/>
                    <a:gd name="T9" fmla="*/ 2 h 164"/>
                    <a:gd name="T10" fmla="*/ 18 w 32"/>
                    <a:gd name="T11" fmla="*/ 0 h 164"/>
                    <a:gd name="T12" fmla="*/ 16 w 32"/>
                    <a:gd name="T13" fmla="*/ 2 h 164"/>
                    <a:gd name="T14" fmla="*/ 14 w 32"/>
                    <a:gd name="T15" fmla="*/ 6 h 164"/>
                    <a:gd name="T16" fmla="*/ 12 w 32"/>
                    <a:gd name="T17" fmla="*/ 10 h 164"/>
                    <a:gd name="T18" fmla="*/ 10 w 32"/>
                    <a:gd name="T19" fmla="*/ 14 h 164"/>
                    <a:gd name="T20" fmla="*/ 8 w 32"/>
                    <a:gd name="T21" fmla="*/ 18 h 164"/>
                    <a:gd name="T22" fmla="*/ 8 w 32"/>
                    <a:gd name="T23" fmla="*/ 22 h 164"/>
                    <a:gd name="T24" fmla="*/ 8 w 32"/>
                    <a:gd name="T25" fmla="*/ 22 h 164"/>
                    <a:gd name="T26" fmla="*/ 2 w 32"/>
                    <a:gd name="T27" fmla="*/ 42 h 164"/>
                    <a:gd name="T28" fmla="*/ 2 w 32"/>
                    <a:gd name="T29" fmla="*/ 44 h 164"/>
                    <a:gd name="T30" fmla="*/ 2 w 32"/>
                    <a:gd name="T31" fmla="*/ 46 h 164"/>
                    <a:gd name="T32" fmla="*/ 4 w 32"/>
                    <a:gd name="T33" fmla="*/ 52 h 164"/>
                    <a:gd name="T34" fmla="*/ 4 w 32"/>
                    <a:gd name="T35" fmla="*/ 56 h 164"/>
                    <a:gd name="T36" fmla="*/ 6 w 32"/>
                    <a:gd name="T37" fmla="*/ 60 h 164"/>
                    <a:gd name="T38" fmla="*/ 6 w 32"/>
                    <a:gd name="T39" fmla="*/ 66 h 164"/>
                    <a:gd name="T40" fmla="*/ 8 w 32"/>
                    <a:gd name="T41" fmla="*/ 82 h 164"/>
                    <a:gd name="T42" fmla="*/ 6 w 32"/>
                    <a:gd name="T43" fmla="*/ 100 h 164"/>
                    <a:gd name="T44" fmla="*/ 6 w 32"/>
                    <a:gd name="T45" fmla="*/ 118 h 164"/>
                    <a:gd name="T46" fmla="*/ 6 w 32"/>
                    <a:gd name="T47" fmla="*/ 132 h 164"/>
                    <a:gd name="T48" fmla="*/ 6 w 32"/>
                    <a:gd name="T49" fmla="*/ 140 h 164"/>
                    <a:gd name="T50" fmla="*/ 6 w 32"/>
                    <a:gd name="T51" fmla="*/ 142 h 164"/>
                    <a:gd name="T52" fmla="*/ 4 w 32"/>
                    <a:gd name="T53" fmla="*/ 146 h 164"/>
                    <a:gd name="T54" fmla="*/ 2 w 32"/>
                    <a:gd name="T55" fmla="*/ 150 h 164"/>
                    <a:gd name="T56" fmla="*/ 0 w 32"/>
                    <a:gd name="T57" fmla="*/ 156 h 164"/>
                    <a:gd name="T58" fmla="*/ 0 w 32"/>
                    <a:gd name="T59" fmla="*/ 158 h 164"/>
                    <a:gd name="T60" fmla="*/ 0 w 32"/>
                    <a:gd name="T61" fmla="*/ 160 h 164"/>
                    <a:gd name="T62" fmla="*/ 8 w 32"/>
                    <a:gd name="T63" fmla="*/ 164 h 164"/>
                    <a:gd name="T64" fmla="*/ 12 w 32"/>
                    <a:gd name="T65" fmla="*/ 152 h 164"/>
                    <a:gd name="T66" fmla="*/ 22 w 32"/>
                    <a:gd name="T67" fmla="*/ 162 h 164"/>
                    <a:gd name="T68" fmla="*/ 22 w 32"/>
                    <a:gd name="T69" fmla="*/ 160 h 164"/>
                    <a:gd name="T70" fmla="*/ 22 w 32"/>
                    <a:gd name="T71" fmla="*/ 158 h 164"/>
                    <a:gd name="T72" fmla="*/ 22 w 32"/>
                    <a:gd name="T73" fmla="*/ 152 h 164"/>
                    <a:gd name="T74" fmla="*/ 22 w 32"/>
                    <a:gd name="T75" fmla="*/ 146 h 164"/>
                    <a:gd name="T76" fmla="*/ 20 w 32"/>
                    <a:gd name="T77" fmla="*/ 140 h 164"/>
                    <a:gd name="T78" fmla="*/ 16 w 32"/>
                    <a:gd name="T79" fmla="*/ 130 h 164"/>
                    <a:gd name="T80" fmla="*/ 16 w 32"/>
                    <a:gd name="T81" fmla="*/ 118 h 164"/>
                    <a:gd name="T82" fmla="*/ 24 w 32"/>
                    <a:gd name="T83" fmla="*/ 106 h 164"/>
                    <a:gd name="T84" fmla="*/ 28 w 32"/>
                    <a:gd name="T85" fmla="*/ 102 h 164"/>
                    <a:gd name="T86" fmla="*/ 32 w 32"/>
                    <a:gd name="T87" fmla="*/ 96 h 164"/>
                    <a:gd name="T88" fmla="*/ 32 w 32"/>
                    <a:gd name="T89" fmla="*/ 92 h 164"/>
                    <a:gd name="T90" fmla="*/ 32 w 32"/>
                    <a:gd name="T91" fmla="*/ 88 h 164"/>
                    <a:gd name="T92" fmla="*/ 30 w 32"/>
                    <a:gd name="T93" fmla="*/ 84 h 164"/>
                    <a:gd name="T94" fmla="*/ 30 w 32"/>
                    <a:gd name="T95" fmla="*/ 80 h 164"/>
                    <a:gd name="T96" fmla="*/ 30 w 32"/>
                    <a:gd name="T97" fmla="*/ 74 h 164"/>
                    <a:gd name="T98" fmla="*/ 28 w 32"/>
                    <a:gd name="T99" fmla="*/ 62 h 164"/>
                    <a:gd name="T100" fmla="*/ 26 w 32"/>
                    <a:gd name="T101" fmla="*/ 50 h 164"/>
                    <a:gd name="T102" fmla="*/ 24 w 32"/>
                    <a:gd name="T103" fmla="*/ 40 h 164"/>
                    <a:gd name="T104" fmla="*/ 24 w 32"/>
                    <a:gd name="T105" fmla="*/ 36 h 164"/>
                    <a:gd name="T106" fmla="*/ 24 w 32"/>
                    <a:gd name="T107" fmla="*/ 36 h 164"/>
                    <a:gd name="T108" fmla="*/ 22 w 32"/>
                    <a:gd name="T109" fmla="*/ 32 h 164"/>
                    <a:gd name="T110" fmla="*/ 22 w 32"/>
                    <a:gd name="T111" fmla="*/ 28 h 164"/>
                    <a:gd name="T112" fmla="*/ 22 w 32"/>
                    <a:gd name="T113" fmla="*/ 22 h 164"/>
                    <a:gd name="T114" fmla="*/ 22 w 32"/>
                    <a:gd name="T115" fmla="*/ 16 h 164"/>
                    <a:gd name="T116" fmla="*/ 24 w 32"/>
                    <a:gd name="T117" fmla="*/ 12 h 164"/>
                    <a:gd name="T118" fmla="*/ 26 w 32"/>
                    <a:gd name="T119" fmla="*/ 8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32" h="164">
                      <a:moveTo>
                        <a:pt x="26" y="8"/>
                      </a:moveTo>
                      <a:lnTo>
                        <a:pt x="26" y="6"/>
                      </a:lnTo>
                      <a:lnTo>
                        <a:pt x="24" y="6"/>
                      </a:lnTo>
                      <a:lnTo>
                        <a:pt x="22" y="2"/>
                      </a:lnTo>
                      <a:lnTo>
                        <a:pt x="20" y="2"/>
                      </a:lnTo>
                      <a:lnTo>
                        <a:pt x="18" y="0"/>
                      </a:lnTo>
                      <a:lnTo>
                        <a:pt x="16" y="2"/>
                      </a:lnTo>
                      <a:lnTo>
                        <a:pt x="14" y="6"/>
                      </a:lnTo>
                      <a:lnTo>
                        <a:pt x="12" y="10"/>
                      </a:lnTo>
                      <a:lnTo>
                        <a:pt x="10" y="14"/>
                      </a:lnTo>
                      <a:lnTo>
                        <a:pt x="8" y="18"/>
                      </a:lnTo>
                      <a:lnTo>
                        <a:pt x="8" y="22"/>
                      </a:lnTo>
                      <a:lnTo>
                        <a:pt x="8" y="22"/>
                      </a:lnTo>
                      <a:lnTo>
                        <a:pt x="2" y="42"/>
                      </a:lnTo>
                      <a:lnTo>
                        <a:pt x="2" y="44"/>
                      </a:lnTo>
                      <a:lnTo>
                        <a:pt x="2" y="46"/>
                      </a:lnTo>
                      <a:lnTo>
                        <a:pt x="4" y="52"/>
                      </a:lnTo>
                      <a:lnTo>
                        <a:pt x="4" y="56"/>
                      </a:lnTo>
                      <a:lnTo>
                        <a:pt x="6" y="60"/>
                      </a:lnTo>
                      <a:lnTo>
                        <a:pt x="6" y="66"/>
                      </a:lnTo>
                      <a:lnTo>
                        <a:pt x="8" y="82"/>
                      </a:lnTo>
                      <a:lnTo>
                        <a:pt x="6" y="100"/>
                      </a:lnTo>
                      <a:lnTo>
                        <a:pt x="6" y="118"/>
                      </a:lnTo>
                      <a:lnTo>
                        <a:pt x="6" y="132"/>
                      </a:lnTo>
                      <a:lnTo>
                        <a:pt x="6" y="140"/>
                      </a:lnTo>
                      <a:lnTo>
                        <a:pt x="6" y="142"/>
                      </a:lnTo>
                      <a:lnTo>
                        <a:pt x="4" y="146"/>
                      </a:lnTo>
                      <a:lnTo>
                        <a:pt x="2" y="150"/>
                      </a:lnTo>
                      <a:lnTo>
                        <a:pt x="0" y="156"/>
                      </a:lnTo>
                      <a:lnTo>
                        <a:pt x="0" y="158"/>
                      </a:lnTo>
                      <a:lnTo>
                        <a:pt x="0" y="160"/>
                      </a:lnTo>
                      <a:lnTo>
                        <a:pt x="8" y="164"/>
                      </a:lnTo>
                      <a:lnTo>
                        <a:pt x="12" y="152"/>
                      </a:lnTo>
                      <a:lnTo>
                        <a:pt x="22" y="162"/>
                      </a:lnTo>
                      <a:lnTo>
                        <a:pt x="22" y="160"/>
                      </a:lnTo>
                      <a:lnTo>
                        <a:pt x="22" y="158"/>
                      </a:lnTo>
                      <a:lnTo>
                        <a:pt x="22" y="152"/>
                      </a:lnTo>
                      <a:lnTo>
                        <a:pt x="22" y="146"/>
                      </a:lnTo>
                      <a:lnTo>
                        <a:pt x="20" y="140"/>
                      </a:lnTo>
                      <a:lnTo>
                        <a:pt x="16" y="130"/>
                      </a:lnTo>
                      <a:lnTo>
                        <a:pt x="16" y="118"/>
                      </a:lnTo>
                      <a:lnTo>
                        <a:pt x="24" y="106"/>
                      </a:lnTo>
                      <a:lnTo>
                        <a:pt x="28" y="102"/>
                      </a:lnTo>
                      <a:lnTo>
                        <a:pt x="32" y="96"/>
                      </a:lnTo>
                      <a:lnTo>
                        <a:pt x="32" y="92"/>
                      </a:lnTo>
                      <a:lnTo>
                        <a:pt x="32" y="88"/>
                      </a:lnTo>
                      <a:lnTo>
                        <a:pt x="30" y="84"/>
                      </a:lnTo>
                      <a:lnTo>
                        <a:pt x="30" y="80"/>
                      </a:lnTo>
                      <a:lnTo>
                        <a:pt x="30" y="74"/>
                      </a:lnTo>
                      <a:lnTo>
                        <a:pt x="28" y="62"/>
                      </a:lnTo>
                      <a:lnTo>
                        <a:pt x="26" y="50"/>
                      </a:lnTo>
                      <a:lnTo>
                        <a:pt x="24" y="40"/>
                      </a:lnTo>
                      <a:lnTo>
                        <a:pt x="24" y="36"/>
                      </a:lnTo>
                      <a:lnTo>
                        <a:pt x="24" y="36"/>
                      </a:lnTo>
                      <a:lnTo>
                        <a:pt x="22" y="32"/>
                      </a:lnTo>
                      <a:lnTo>
                        <a:pt x="22" y="28"/>
                      </a:lnTo>
                      <a:lnTo>
                        <a:pt x="22" y="22"/>
                      </a:lnTo>
                      <a:lnTo>
                        <a:pt x="22" y="16"/>
                      </a:lnTo>
                      <a:lnTo>
                        <a:pt x="24" y="12"/>
                      </a:lnTo>
                      <a:lnTo>
                        <a:pt x="26" y="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48" name="Freeform 196"/>
                <p:cNvSpPr>
                  <a:spLocks/>
                </p:cNvSpPr>
                <p:nvPr/>
              </p:nvSpPr>
              <p:spPr bwMode="gray">
                <a:xfrm>
                  <a:off x="1121" y="1472"/>
                  <a:ext cx="2132" cy="1160"/>
                </a:xfrm>
                <a:custGeom>
                  <a:avLst/>
                  <a:gdLst>
                    <a:gd name="T0" fmla="*/ 1494 w 2132"/>
                    <a:gd name="T1" fmla="*/ 916 h 1160"/>
                    <a:gd name="T2" fmla="*/ 1558 w 2132"/>
                    <a:gd name="T3" fmla="*/ 688 h 1160"/>
                    <a:gd name="T4" fmla="*/ 1762 w 2132"/>
                    <a:gd name="T5" fmla="*/ 626 h 1160"/>
                    <a:gd name="T6" fmla="*/ 1698 w 2132"/>
                    <a:gd name="T7" fmla="*/ 776 h 1160"/>
                    <a:gd name="T8" fmla="*/ 1790 w 2132"/>
                    <a:gd name="T9" fmla="*/ 726 h 1160"/>
                    <a:gd name="T10" fmla="*/ 1876 w 2132"/>
                    <a:gd name="T11" fmla="*/ 654 h 1160"/>
                    <a:gd name="T12" fmla="*/ 1998 w 2132"/>
                    <a:gd name="T13" fmla="*/ 586 h 1160"/>
                    <a:gd name="T14" fmla="*/ 2084 w 2132"/>
                    <a:gd name="T15" fmla="*/ 548 h 1160"/>
                    <a:gd name="T16" fmla="*/ 2074 w 2132"/>
                    <a:gd name="T17" fmla="*/ 480 h 1160"/>
                    <a:gd name="T18" fmla="*/ 1880 w 2132"/>
                    <a:gd name="T19" fmla="*/ 370 h 1160"/>
                    <a:gd name="T20" fmla="*/ 1640 w 2132"/>
                    <a:gd name="T21" fmla="*/ 308 h 1160"/>
                    <a:gd name="T22" fmla="*/ 1578 w 2132"/>
                    <a:gd name="T23" fmla="*/ 268 h 1160"/>
                    <a:gd name="T24" fmla="*/ 1412 w 2132"/>
                    <a:gd name="T25" fmla="*/ 308 h 1160"/>
                    <a:gd name="T26" fmla="*/ 1338 w 2132"/>
                    <a:gd name="T27" fmla="*/ 230 h 1160"/>
                    <a:gd name="T28" fmla="*/ 1160 w 2132"/>
                    <a:gd name="T29" fmla="*/ 170 h 1160"/>
                    <a:gd name="T30" fmla="*/ 1134 w 2132"/>
                    <a:gd name="T31" fmla="*/ 160 h 1160"/>
                    <a:gd name="T32" fmla="*/ 1086 w 2132"/>
                    <a:gd name="T33" fmla="*/ 8 h 1160"/>
                    <a:gd name="T34" fmla="*/ 1020 w 2132"/>
                    <a:gd name="T35" fmla="*/ 108 h 1160"/>
                    <a:gd name="T36" fmla="*/ 906 w 2132"/>
                    <a:gd name="T37" fmla="*/ 98 h 1160"/>
                    <a:gd name="T38" fmla="*/ 764 w 2132"/>
                    <a:gd name="T39" fmla="*/ 244 h 1160"/>
                    <a:gd name="T40" fmla="*/ 812 w 2132"/>
                    <a:gd name="T41" fmla="*/ 382 h 1160"/>
                    <a:gd name="T42" fmla="*/ 778 w 2132"/>
                    <a:gd name="T43" fmla="*/ 298 h 1160"/>
                    <a:gd name="T44" fmla="*/ 706 w 2132"/>
                    <a:gd name="T45" fmla="*/ 244 h 1160"/>
                    <a:gd name="T46" fmla="*/ 670 w 2132"/>
                    <a:gd name="T47" fmla="*/ 318 h 1160"/>
                    <a:gd name="T48" fmla="*/ 726 w 2132"/>
                    <a:gd name="T49" fmla="*/ 416 h 1160"/>
                    <a:gd name="T50" fmla="*/ 756 w 2132"/>
                    <a:gd name="T51" fmla="*/ 470 h 1160"/>
                    <a:gd name="T52" fmla="*/ 712 w 2132"/>
                    <a:gd name="T53" fmla="*/ 492 h 1160"/>
                    <a:gd name="T54" fmla="*/ 676 w 2132"/>
                    <a:gd name="T55" fmla="*/ 424 h 1160"/>
                    <a:gd name="T56" fmla="*/ 648 w 2132"/>
                    <a:gd name="T57" fmla="*/ 466 h 1160"/>
                    <a:gd name="T58" fmla="*/ 656 w 2132"/>
                    <a:gd name="T59" fmla="*/ 368 h 1160"/>
                    <a:gd name="T60" fmla="*/ 610 w 2132"/>
                    <a:gd name="T61" fmla="*/ 280 h 1160"/>
                    <a:gd name="T62" fmla="*/ 552 w 2132"/>
                    <a:gd name="T63" fmla="*/ 374 h 1160"/>
                    <a:gd name="T64" fmla="*/ 390 w 2132"/>
                    <a:gd name="T65" fmla="*/ 422 h 1160"/>
                    <a:gd name="T66" fmla="*/ 328 w 2132"/>
                    <a:gd name="T67" fmla="*/ 410 h 1160"/>
                    <a:gd name="T68" fmla="*/ 302 w 2132"/>
                    <a:gd name="T69" fmla="*/ 490 h 1160"/>
                    <a:gd name="T70" fmla="*/ 208 w 2132"/>
                    <a:gd name="T71" fmla="*/ 560 h 1160"/>
                    <a:gd name="T72" fmla="*/ 258 w 2132"/>
                    <a:gd name="T73" fmla="*/ 480 h 1160"/>
                    <a:gd name="T74" fmla="*/ 162 w 2132"/>
                    <a:gd name="T75" fmla="*/ 368 h 1160"/>
                    <a:gd name="T76" fmla="*/ 134 w 2132"/>
                    <a:gd name="T77" fmla="*/ 606 h 1160"/>
                    <a:gd name="T78" fmla="*/ 54 w 2132"/>
                    <a:gd name="T79" fmla="*/ 674 h 1160"/>
                    <a:gd name="T80" fmla="*/ 28 w 2132"/>
                    <a:gd name="T81" fmla="*/ 730 h 1160"/>
                    <a:gd name="T82" fmla="*/ 42 w 2132"/>
                    <a:gd name="T83" fmla="*/ 810 h 1160"/>
                    <a:gd name="T84" fmla="*/ 38 w 2132"/>
                    <a:gd name="T85" fmla="*/ 892 h 1160"/>
                    <a:gd name="T86" fmla="*/ 60 w 2132"/>
                    <a:gd name="T87" fmla="*/ 918 h 1160"/>
                    <a:gd name="T88" fmla="*/ 114 w 2132"/>
                    <a:gd name="T89" fmla="*/ 970 h 1160"/>
                    <a:gd name="T90" fmla="*/ 174 w 2132"/>
                    <a:gd name="T91" fmla="*/ 998 h 1160"/>
                    <a:gd name="T92" fmla="*/ 212 w 2132"/>
                    <a:gd name="T93" fmla="*/ 974 h 1160"/>
                    <a:gd name="T94" fmla="*/ 236 w 2132"/>
                    <a:gd name="T95" fmla="*/ 1020 h 1160"/>
                    <a:gd name="T96" fmla="*/ 316 w 2132"/>
                    <a:gd name="T97" fmla="*/ 1092 h 1160"/>
                    <a:gd name="T98" fmla="*/ 348 w 2132"/>
                    <a:gd name="T99" fmla="*/ 1034 h 1160"/>
                    <a:gd name="T100" fmla="*/ 390 w 2132"/>
                    <a:gd name="T101" fmla="*/ 992 h 1160"/>
                    <a:gd name="T102" fmla="*/ 410 w 2132"/>
                    <a:gd name="T103" fmla="*/ 1058 h 1160"/>
                    <a:gd name="T104" fmla="*/ 452 w 2132"/>
                    <a:gd name="T105" fmla="*/ 1122 h 1160"/>
                    <a:gd name="T106" fmla="*/ 560 w 2132"/>
                    <a:gd name="T107" fmla="*/ 1128 h 1160"/>
                    <a:gd name="T108" fmla="*/ 660 w 2132"/>
                    <a:gd name="T109" fmla="*/ 1104 h 1160"/>
                    <a:gd name="T110" fmla="*/ 732 w 2132"/>
                    <a:gd name="T111" fmla="*/ 1050 h 1160"/>
                    <a:gd name="T112" fmla="*/ 752 w 2132"/>
                    <a:gd name="T113" fmla="*/ 994 h 1160"/>
                    <a:gd name="T114" fmla="*/ 834 w 2132"/>
                    <a:gd name="T115" fmla="*/ 912 h 1160"/>
                    <a:gd name="T116" fmla="*/ 964 w 2132"/>
                    <a:gd name="T117" fmla="*/ 912 h 1160"/>
                    <a:gd name="T118" fmla="*/ 1168 w 2132"/>
                    <a:gd name="T119" fmla="*/ 880 h 1160"/>
                    <a:gd name="T120" fmla="*/ 1354 w 2132"/>
                    <a:gd name="T121" fmla="*/ 904 h 1160"/>
                    <a:gd name="T122" fmla="*/ 1432 w 2132"/>
                    <a:gd name="T123" fmla="*/ 908 h 1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132" h="1160">
                      <a:moveTo>
                        <a:pt x="1396" y="998"/>
                      </a:moveTo>
                      <a:lnTo>
                        <a:pt x="1398" y="994"/>
                      </a:lnTo>
                      <a:lnTo>
                        <a:pt x="1398" y="994"/>
                      </a:lnTo>
                      <a:lnTo>
                        <a:pt x="1398" y="994"/>
                      </a:lnTo>
                      <a:lnTo>
                        <a:pt x="1398" y="996"/>
                      </a:lnTo>
                      <a:lnTo>
                        <a:pt x="1396" y="1000"/>
                      </a:lnTo>
                      <a:lnTo>
                        <a:pt x="1396" y="1002"/>
                      </a:lnTo>
                      <a:lnTo>
                        <a:pt x="1394" y="1006"/>
                      </a:lnTo>
                      <a:lnTo>
                        <a:pt x="1394" y="1010"/>
                      </a:lnTo>
                      <a:lnTo>
                        <a:pt x="1394" y="1012"/>
                      </a:lnTo>
                      <a:lnTo>
                        <a:pt x="1392" y="1012"/>
                      </a:lnTo>
                      <a:lnTo>
                        <a:pt x="1394" y="1018"/>
                      </a:lnTo>
                      <a:lnTo>
                        <a:pt x="1398" y="1024"/>
                      </a:lnTo>
                      <a:lnTo>
                        <a:pt x="1402" y="1028"/>
                      </a:lnTo>
                      <a:lnTo>
                        <a:pt x="1406" y="1030"/>
                      </a:lnTo>
                      <a:lnTo>
                        <a:pt x="1410" y="1032"/>
                      </a:lnTo>
                      <a:lnTo>
                        <a:pt x="1412" y="1034"/>
                      </a:lnTo>
                      <a:lnTo>
                        <a:pt x="1414" y="1034"/>
                      </a:lnTo>
                      <a:lnTo>
                        <a:pt x="1424" y="1026"/>
                      </a:lnTo>
                      <a:lnTo>
                        <a:pt x="1436" y="1010"/>
                      </a:lnTo>
                      <a:lnTo>
                        <a:pt x="1450" y="992"/>
                      </a:lnTo>
                      <a:lnTo>
                        <a:pt x="1464" y="970"/>
                      </a:lnTo>
                      <a:lnTo>
                        <a:pt x="1476" y="950"/>
                      </a:lnTo>
                      <a:lnTo>
                        <a:pt x="1486" y="932"/>
                      </a:lnTo>
                      <a:lnTo>
                        <a:pt x="1492" y="920"/>
                      </a:lnTo>
                      <a:lnTo>
                        <a:pt x="1494" y="916"/>
                      </a:lnTo>
                      <a:lnTo>
                        <a:pt x="1496" y="898"/>
                      </a:lnTo>
                      <a:lnTo>
                        <a:pt x="1502" y="884"/>
                      </a:lnTo>
                      <a:lnTo>
                        <a:pt x="1506" y="876"/>
                      </a:lnTo>
                      <a:lnTo>
                        <a:pt x="1510" y="872"/>
                      </a:lnTo>
                      <a:lnTo>
                        <a:pt x="1512" y="846"/>
                      </a:lnTo>
                      <a:lnTo>
                        <a:pt x="1514" y="842"/>
                      </a:lnTo>
                      <a:lnTo>
                        <a:pt x="1516" y="830"/>
                      </a:lnTo>
                      <a:lnTo>
                        <a:pt x="1514" y="818"/>
                      </a:lnTo>
                      <a:lnTo>
                        <a:pt x="1510" y="808"/>
                      </a:lnTo>
                      <a:lnTo>
                        <a:pt x="1500" y="804"/>
                      </a:lnTo>
                      <a:lnTo>
                        <a:pt x="1494" y="804"/>
                      </a:lnTo>
                      <a:lnTo>
                        <a:pt x="1486" y="806"/>
                      </a:lnTo>
                      <a:lnTo>
                        <a:pt x="1478" y="808"/>
                      </a:lnTo>
                      <a:lnTo>
                        <a:pt x="1472" y="808"/>
                      </a:lnTo>
                      <a:lnTo>
                        <a:pt x="1466" y="806"/>
                      </a:lnTo>
                      <a:lnTo>
                        <a:pt x="1462" y="802"/>
                      </a:lnTo>
                      <a:lnTo>
                        <a:pt x="1460" y="800"/>
                      </a:lnTo>
                      <a:lnTo>
                        <a:pt x="1458" y="798"/>
                      </a:lnTo>
                      <a:lnTo>
                        <a:pt x="1456" y="798"/>
                      </a:lnTo>
                      <a:lnTo>
                        <a:pt x="1444" y="794"/>
                      </a:lnTo>
                      <a:lnTo>
                        <a:pt x="1470" y="770"/>
                      </a:lnTo>
                      <a:lnTo>
                        <a:pt x="1472" y="762"/>
                      </a:lnTo>
                      <a:lnTo>
                        <a:pt x="1494" y="738"/>
                      </a:lnTo>
                      <a:lnTo>
                        <a:pt x="1542" y="686"/>
                      </a:lnTo>
                      <a:lnTo>
                        <a:pt x="1546" y="686"/>
                      </a:lnTo>
                      <a:lnTo>
                        <a:pt x="1558" y="688"/>
                      </a:lnTo>
                      <a:lnTo>
                        <a:pt x="1572" y="692"/>
                      </a:lnTo>
                      <a:lnTo>
                        <a:pt x="1588" y="694"/>
                      </a:lnTo>
                      <a:lnTo>
                        <a:pt x="1602" y="698"/>
                      </a:lnTo>
                      <a:lnTo>
                        <a:pt x="1608" y="698"/>
                      </a:lnTo>
                      <a:lnTo>
                        <a:pt x="1612" y="698"/>
                      </a:lnTo>
                      <a:lnTo>
                        <a:pt x="1612" y="694"/>
                      </a:lnTo>
                      <a:lnTo>
                        <a:pt x="1612" y="692"/>
                      </a:lnTo>
                      <a:lnTo>
                        <a:pt x="1612" y="688"/>
                      </a:lnTo>
                      <a:lnTo>
                        <a:pt x="1612" y="686"/>
                      </a:lnTo>
                      <a:lnTo>
                        <a:pt x="1612" y="686"/>
                      </a:lnTo>
                      <a:lnTo>
                        <a:pt x="1622" y="680"/>
                      </a:lnTo>
                      <a:lnTo>
                        <a:pt x="1634" y="682"/>
                      </a:lnTo>
                      <a:lnTo>
                        <a:pt x="1642" y="682"/>
                      </a:lnTo>
                      <a:lnTo>
                        <a:pt x="1650" y="700"/>
                      </a:lnTo>
                      <a:lnTo>
                        <a:pt x="1694" y="686"/>
                      </a:lnTo>
                      <a:lnTo>
                        <a:pt x="1694" y="676"/>
                      </a:lnTo>
                      <a:lnTo>
                        <a:pt x="1732" y="642"/>
                      </a:lnTo>
                      <a:lnTo>
                        <a:pt x="1734" y="642"/>
                      </a:lnTo>
                      <a:lnTo>
                        <a:pt x="1736" y="640"/>
                      </a:lnTo>
                      <a:lnTo>
                        <a:pt x="1738" y="636"/>
                      </a:lnTo>
                      <a:lnTo>
                        <a:pt x="1742" y="634"/>
                      </a:lnTo>
                      <a:lnTo>
                        <a:pt x="1746" y="630"/>
                      </a:lnTo>
                      <a:lnTo>
                        <a:pt x="1750" y="628"/>
                      </a:lnTo>
                      <a:lnTo>
                        <a:pt x="1756" y="626"/>
                      </a:lnTo>
                      <a:lnTo>
                        <a:pt x="1760" y="624"/>
                      </a:lnTo>
                      <a:lnTo>
                        <a:pt x="1762" y="626"/>
                      </a:lnTo>
                      <a:lnTo>
                        <a:pt x="1764" y="628"/>
                      </a:lnTo>
                      <a:lnTo>
                        <a:pt x="1764" y="632"/>
                      </a:lnTo>
                      <a:lnTo>
                        <a:pt x="1760" y="638"/>
                      </a:lnTo>
                      <a:lnTo>
                        <a:pt x="1758" y="644"/>
                      </a:lnTo>
                      <a:lnTo>
                        <a:pt x="1754" y="648"/>
                      </a:lnTo>
                      <a:lnTo>
                        <a:pt x="1754" y="652"/>
                      </a:lnTo>
                      <a:lnTo>
                        <a:pt x="1754" y="654"/>
                      </a:lnTo>
                      <a:lnTo>
                        <a:pt x="1758" y="654"/>
                      </a:lnTo>
                      <a:lnTo>
                        <a:pt x="1760" y="654"/>
                      </a:lnTo>
                      <a:lnTo>
                        <a:pt x="1764" y="654"/>
                      </a:lnTo>
                      <a:lnTo>
                        <a:pt x="1768" y="652"/>
                      </a:lnTo>
                      <a:lnTo>
                        <a:pt x="1770" y="650"/>
                      </a:lnTo>
                      <a:lnTo>
                        <a:pt x="1776" y="644"/>
                      </a:lnTo>
                      <a:lnTo>
                        <a:pt x="1784" y="634"/>
                      </a:lnTo>
                      <a:lnTo>
                        <a:pt x="1790" y="624"/>
                      </a:lnTo>
                      <a:lnTo>
                        <a:pt x="1796" y="616"/>
                      </a:lnTo>
                      <a:lnTo>
                        <a:pt x="1798" y="614"/>
                      </a:lnTo>
                      <a:lnTo>
                        <a:pt x="1792" y="626"/>
                      </a:lnTo>
                      <a:lnTo>
                        <a:pt x="1792" y="638"/>
                      </a:lnTo>
                      <a:lnTo>
                        <a:pt x="1794" y="648"/>
                      </a:lnTo>
                      <a:lnTo>
                        <a:pt x="1796" y="652"/>
                      </a:lnTo>
                      <a:lnTo>
                        <a:pt x="1762" y="676"/>
                      </a:lnTo>
                      <a:lnTo>
                        <a:pt x="1752" y="706"/>
                      </a:lnTo>
                      <a:lnTo>
                        <a:pt x="1714" y="736"/>
                      </a:lnTo>
                      <a:lnTo>
                        <a:pt x="1698" y="776"/>
                      </a:lnTo>
                      <a:lnTo>
                        <a:pt x="1698" y="776"/>
                      </a:lnTo>
                      <a:lnTo>
                        <a:pt x="1696" y="780"/>
                      </a:lnTo>
                      <a:lnTo>
                        <a:pt x="1696" y="784"/>
                      </a:lnTo>
                      <a:lnTo>
                        <a:pt x="1694" y="790"/>
                      </a:lnTo>
                      <a:lnTo>
                        <a:pt x="1696" y="798"/>
                      </a:lnTo>
                      <a:lnTo>
                        <a:pt x="1698" y="806"/>
                      </a:lnTo>
                      <a:lnTo>
                        <a:pt x="1702" y="820"/>
                      </a:lnTo>
                      <a:lnTo>
                        <a:pt x="1708" y="838"/>
                      </a:lnTo>
                      <a:lnTo>
                        <a:pt x="1712" y="854"/>
                      </a:lnTo>
                      <a:lnTo>
                        <a:pt x="1718" y="868"/>
                      </a:lnTo>
                      <a:lnTo>
                        <a:pt x="1718" y="874"/>
                      </a:lnTo>
                      <a:lnTo>
                        <a:pt x="1736" y="848"/>
                      </a:lnTo>
                      <a:lnTo>
                        <a:pt x="1766" y="802"/>
                      </a:lnTo>
                      <a:lnTo>
                        <a:pt x="1782" y="798"/>
                      </a:lnTo>
                      <a:lnTo>
                        <a:pt x="1780" y="794"/>
                      </a:lnTo>
                      <a:lnTo>
                        <a:pt x="1780" y="784"/>
                      </a:lnTo>
                      <a:lnTo>
                        <a:pt x="1782" y="772"/>
                      </a:lnTo>
                      <a:lnTo>
                        <a:pt x="1786" y="758"/>
                      </a:lnTo>
                      <a:lnTo>
                        <a:pt x="1790" y="750"/>
                      </a:lnTo>
                      <a:lnTo>
                        <a:pt x="1792" y="744"/>
                      </a:lnTo>
                      <a:lnTo>
                        <a:pt x="1792" y="740"/>
                      </a:lnTo>
                      <a:lnTo>
                        <a:pt x="1792" y="736"/>
                      </a:lnTo>
                      <a:lnTo>
                        <a:pt x="1792" y="732"/>
                      </a:lnTo>
                      <a:lnTo>
                        <a:pt x="1792" y="730"/>
                      </a:lnTo>
                      <a:lnTo>
                        <a:pt x="1790" y="730"/>
                      </a:lnTo>
                      <a:lnTo>
                        <a:pt x="1790" y="728"/>
                      </a:lnTo>
                      <a:lnTo>
                        <a:pt x="1790" y="726"/>
                      </a:lnTo>
                      <a:lnTo>
                        <a:pt x="1788" y="724"/>
                      </a:lnTo>
                      <a:lnTo>
                        <a:pt x="1786" y="720"/>
                      </a:lnTo>
                      <a:lnTo>
                        <a:pt x="1786" y="716"/>
                      </a:lnTo>
                      <a:lnTo>
                        <a:pt x="1786" y="712"/>
                      </a:lnTo>
                      <a:lnTo>
                        <a:pt x="1790" y="708"/>
                      </a:lnTo>
                      <a:lnTo>
                        <a:pt x="1792" y="704"/>
                      </a:lnTo>
                      <a:lnTo>
                        <a:pt x="1796" y="702"/>
                      </a:lnTo>
                      <a:lnTo>
                        <a:pt x="1802" y="702"/>
                      </a:lnTo>
                      <a:lnTo>
                        <a:pt x="1812" y="700"/>
                      </a:lnTo>
                      <a:lnTo>
                        <a:pt x="1816" y="698"/>
                      </a:lnTo>
                      <a:lnTo>
                        <a:pt x="1818" y="696"/>
                      </a:lnTo>
                      <a:lnTo>
                        <a:pt x="1820" y="692"/>
                      </a:lnTo>
                      <a:lnTo>
                        <a:pt x="1820" y="688"/>
                      </a:lnTo>
                      <a:lnTo>
                        <a:pt x="1820" y="684"/>
                      </a:lnTo>
                      <a:lnTo>
                        <a:pt x="1820" y="680"/>
                      </a:lnTo>
                      <a:lnTo>
                        <a:pt x="1820" y="678"/>
                      </a:lnTo>
                      <a:lnTo>
                        <a:pt x="1822" y="676"/>
                      </a:lnTo>
                      <a:lnTo>
                        <a:pt x="1824" y="676"/>
                      </a:lnTo>
                      <a:lnTo>
                        <a:pt x="1832" y="676"/>
                      </a:lnTo>
                      <a:lnTo>
                        <a:pt x="1838" y="674"/>
                      </a:lnTo>
                      <a:lnTo>
                        <a:pt x="1846" y="670"/>
                      </a:lnTo>
                      <a:lnTo>
                        <a:pt x="1858" y="660"/>
                      </a:lnTo>
                      <a:lnTo>
                        <a:pt x="1862" y="656"/>
                      </a:lnTo>
                      <a:lnTo>
                        <a:pt x="1868" y="654"/>
                      </a:lnTo>
                      <a:lnTo>
                        <a:pt x="1872" y="654"/>
                      </a:lnTo>
                      <a:lnTo>
                        <a:pt x="1876" y="654"/>
                      </a:lnTo>
                      <a:lnTo>
                        <a:pt x="1880" y="656"/>
                      </a:lnTo>
                      <a:lnTo>
                        <a:pt x="1882" y="660"/>
                      </a:lnTo>
                      <a:lnTo>
                        <a:pt x="1884" y="662"/>
                      </a:lnTo>
                      <a:lnTo>
                        <a:pt x="1884" y="664"/>
                      </a:lnTo>
                      <a:lnTo>
                        <a:pt x="1884" y="664"/>
                      </a:lnTo>
                      <a:lnTo>
                        <a:pt x="1906" y="656"/>
                      </a:lnTo>
                      <a:lnTo>
                        <a:pt x="1914" y="642"/>
                      </a:lnTo>
                      <a:lnTo>
                        <a:pt x="1926" y="630"/>
                      </a:lnTo>
                      <a:lnTo>
                        <a:pt x="1944" y="622"/>
                      </a:lnTo>
                      <a:lnTo>
                        <a:pt x="1948" y="610"/>
                      </a:lnTo>
                      <a:lnTo>
                        <a:pt x="1964" y="610"/>
                      </a:lnTo>
                      <a:lnTo>
                        <a:pt x="1966" y="610"/>
                      </a:lnTo>
                      <a:lnTo>
                        <a:pt x="1970" y="610"/>
                      </a:lnTo>
                      <a:lnTo>
                        <a:pt x="1974" y="610"/>
                      </a:lnTo>
                      <a:lnTo>
                        <a:pt x="1978" y="610"/>
                      </a:lnTo>
                      <a:lnTo>
                        <a:pt x="1982" y="612"/>
                      </a:lnTo>
                      <a:lnTo>
                        <a:pt x="1986" y="612"/>
                      </a:lnTo>
                      <a:lnTo>
                        <a:pt x="1988" y="610"/>
                      </a:lnTo>
                      <a:lnTo>
                        <a:pt x="1992" y="608"/>
                      </a:lnTo>
                      <a:lnTo>
                        <a:pt x="1996" y="604"/>
                      </a:lnTo>
                      <a:lnTo>
                        <a:pt x="2000" y="602"/>
                      </a:lnTo>
                      <a:lnTo>
                        <a:pt x="2002" y="598"/>
                      </a:lnTo>
                      <a:lnTo>
                        <a:pt x="2004" y="596"/>
                      </a:lnTo>
                      <a:lnTo>
                        <a:pt x="2006" y="596"/>
                      </a:lnTo>
                      <a:lnTo>
                        <a:pt x="2004" y="592"/>
                      </a:lnTo>
                      <a:lnTo>
                        <a:pt x="1998" y="586"/>
                      </a:lnTo>
                      <a:lnTo>
                        <a:pt x="1990" y="576"/>
                      </a:lnTo>
                      <a:lnTo>
                        <a:pt x="1984" y="568"/>
                      </a:lnTo>
                      <a:lnTo>
                        <a:pt x="1978" y="562"/>
                      </a:lnTo>
                      <a:lnTo>
                        <a:pt x="1974" y="560"/>
                      </a:lnTo>
                      <a:lnTo>
                        <a:pt x="1972" y="556"/>
                      </a:lnTo>
                      <a:lnTo>
                        <a:pt x="1972" y="552"/>
                      </a:lnTo>
                      <a:lnTo>
                        <a:pt x="1972" y="550"/>
                      </a:lnTo>
                      <a:lnTo>
                        <a:pt x="1972" y="546"/>
                      </a:lnTo>
                      <a:lnTo>
                        <a:pt x="1974" y="546"/>
                      </a:lnTo>
                      <a:lnTo>
                        <a:pt x="1978" y="546"/>
                      </a:lnTo>
                      <a:lnTo>
                        <a:pt x="1982" y="546"/>
                      </a:lnTo>
                      <a:lnTo>
                        <a:pt x="1986" y="546"/>
                      </a:lnTo>
                      <a:lnTo>
                        <a:pt x="1988" y="544"/>
                      </a:lnTo>
                      <a:lnTo>
                        <a:pt x="1992" y="542"/>
                      </a:lnTo>
                      <a:lnTo>
                        <a:pt x="1994" y="540"/>
                      </a:lnTo>
                      <a:lnTo>
                        <a:pt x="1994" y="540"/>
                      </a:lnTo>
                      <a:lnTo>
                        <a:pt x="2016" y="518"/>
                      </a:lnTo>
                      <a:lnTo>
                        <a:pt x="2014" y="502"/>
                      </a:lnTo>
                      <a:lnTo>
                        <a:pt x="2024" y="494"/>
                      </a:lnTo>
                      <a:lnTo>
                        <a:pt x="2032" y="512"/>
                      </a:lnTo>
                      <a:lnTo>
                        <a:pt x="2050" y="518"/>
                      </a:lnTo>
                      <a:lnTo>
                        <a:pt x="2054" y="520"/>
                      </a:lnTo>
                      <a:lnTo>
                        <a:pt x="2060" y="526"/>
                      </a:lnTo>
                      <a:lnTo>
                        <a:pt x="2068" y="534"/>
                      </a:lnTo>
                      <a:lnTo>
                        <a:pt x="2076" y="542"/>
                      </a:lnTo>
                      <a:lnTo>
                        <a:pt x="2084" y="548"/>
                      </a:lnTo>
                      <a:lnTo>
                        <a:pt x="2088" y="550"/>
                      </a:lnTo>
                      <a:lnTo>
                        <a:pt x="2090" y="552"/>
                      </a:lnTo>
                      <a:lnTo>
                        <a:pt x="2094" y="550"/>
                      </a:lnTo>
                      <a:lnTo>
                        <a:pt x="2094" y="550"/>
                      </a:lnTo>
                      <a:lnTo>
                        <a:pt x="2096" y="550"/>
                      </a:lnTo>
                      <a:lnTo>
                        <a:pt x="2100" y="524"/>
                      </a:lnTo>
                      <a:lnTo>
                        <a:pt x="2100" y="518"/>
                      </a:lnTo>
                      <a:lnTo>
                        <a:pt x="2102" y="518"/>
                      </a:lnTo>
                      <a:lnTo>
                        <a:pt x="2106" y="518"/>
                      </a:lnTo>
                      <a:lnTo>
                        <a:pt x="2110" y="518"/>
                      </a:lnTo>
                      <a:lnTo>
                        <a:pt x="2116" y="518"/>
                      </a:lnTo>
                      <a:lnTo>
                        <a:pt x="2122" y="516"/>
                      </a:lnTo>
                      <a:lnTo>
                        <a:pt x="2126" y="512"/>
                      </a:lnTo>
                      <a:lnTo>
                        <a:pt x="2130" y="508"/>
                      </a:lnTo>
                      <a:lnTo>
                        <a:pt x="2132" y="500"/>
                      </a:lnTo>
                      <a:lnTo>
                        <a:pt x="2124" y="494"/>
                      </a:lnTo>
                      <a:lnTo>
                        <a:pt x="2114" y="488"/>
                      </a:lnTo>
                      <a:lnTo>
                        <a:pt x="2102" y="482"/>
                      </a:lnTo>
                      <a:lnTo>
                        <a:pt x="2092" y="476"/>
                      </a:lnTo>
                      <a:lnTo>
                        <a:pt x="2088" y="472"/>
                      </a:lnTo>
                      <a:lnTo>
                        <a:pt x="2084" y="472"/>
                      </a:lnTo>
                      <a:lnTo>
                        <a:pt x="2080" y="474"/>
                      </a:lnTo>
                      <a:lnTo>
                        <a:pt x="2078" y="474"/>
                      </a:lnTo>
                      <a:lnTo>
                        <a:pt x="2076" y="478"/>
                      </a:lnTo>
                      <a:lnTo>
                        <a:pt x="2074" y="478"/>
                      </a:lnTo>
                      <a:lnTo>
                        <a:pt x="2074" y="480"/>
                      </a:lnTo>
                      <a:lnTo>
                        <a:pt x="2066" y="464"/>
                      </a:lnTo>
                      <a:lnTo>
                        <a:pt x="2054" y="446"/>
                      </a:lnTo>
                      <a:lnTo>
                        <a:pt x="2040" y="432"/>
                      </a:lnTo>
                      <a:lnTo>
                        <a:pt x="2024" y="420"/>
                      </a:lnTo>
                      <a:lnTo>
                        <a:pt x="2010" y="412"/>
                      </a:lnTo>
                      <a:lnTo>
                        <a:pt x="1998" y="408"/>
                      </a:lnTo>
                      <a:lnTo>
                        <a:pt x="1994" y="406"/>
                      </a:lnTo>
                      <a:lnTo>
                        <a:pt x="1960" y="376"/>
                      </a:lnTo>
                      <a:lnTo>
                        <a:pt x="1954" y="376"/>
                      </a:lnTo>
                      <a:lnTo>
                        <a:pt x="1942" y="376"/>
                      </a:lnTo>
                      <a:lnTo>
                        <a:pt x="1930" y="374"/>
                      </a:lnTo>
                      <a:lnTo>
                        <a:pt x="1922" y="372"/>
                      </a:lnTo>
                      <a:lnTo>
                        <a:pt x="1920" y="370"/>
                      </a:lnTo>
                      <a:lnTo>
                        <a:pt x="1916" y="366"/>
                      </a:lnTo>
                      <a:lnTo>
                        <a:pt x="1910" y="366"/>
                      </a:lnTo>
                      <a:lnTo>
                        <a:pt x="1906" y="364"/>
                      </a:lnTo>
                      <a:lnTo>
                        <a:pt x="1902" y="364"/>
                      </a:lnTo>
                      <a:lnTo>
                        <a:pt x="1902" y="364"/>
                      </a:lnTo>
                      <a:lnTo>
                        <a:pt x="1900" y="388"/>
                      </a:lnTo>
                      <a:lnTo>
                        <a:pt x="1900" y="406"/>
                      </a:lnTo>
                      <a:lnTo>
                        <a:pt x="1896" y="414"/>
                      </a:lnTo>
                      <a:lnTo>
                        <a:pt x="1884" y="416"/>
                      </a:lnTo>
                      <a:lnTo>
                        <a:pt x="1884" y="408"/>
                      </a:lnTo>
                      <a:lnTo>
                        <a:pt x="1866" y="386"/>
                      </a:lnTo>
                      <a:lnTo>
                        <a:pt x="1880" y="376"/>
                      </a:lnTo>
                      <a:lnTo>
                        <a:pt x="1880" y="370"/>
                      </a:lnTo>
                      <a:lnTo>
                        <a:pt x="1842" y="386"/>
                      </a:lnTo>
                      <a:lnTo>
                        <a:pt x="1834" y="382"/>
                      </a:lnTo>
                      <a:lnTo>
                        <a:pt x="1790" y="378"/>
                      </a:lnTo>
                      <a:lnTo>
                        <a:pt x="1774" y="398"/>
                      </a:lnTo>
                      <a:lnTo>
                        <a:pt x="1762" y="380"/>
                      </a:lnTo>
                      <a:lnTo>
                        <a:pt x="1762" y="378"/>
                      </a:lnTo>
                      <a:lnTo>
                        <a:pt x="1764" y="370"/>
                      </a:lnTo>
                      <a:lnTo>
                        <a:pt x="1762" y="358"/>
                      </a:lnTo>
                      <a:lnTo>
                        <a:pt x="1758" y="342"/>
                      </a:lnTo>
                      <a:lnTo>
                        <a:pt x="1748" y="332"/>
                      </a:lnTo>
                      <a:lnTo>
                        <a:pt x="1734" y="326"/>
                      </a:lnTo>
                      <a:lnTo>
                        <a:pt x="1722" y="326"/>
                      </a:lnTo>
                      <a:lnTo>
                        <a:pt x="1712" y="326"/>
                      </a:lnTo>
                      <a:lnTo>
                        <a:pt x="1710" y="328"/>
                      </a:lnTo>
                      <a:lnTo>
                        <a:pt x="1704" y="328"/>
                      </a:lnTo>
                      <a:lnTo>
                        <a:pt x="1690" y="330"/>
                      </a:lnTo>
                      <a:lnTo>
                        <a:pt x="1676" y="330"/>
                      </a:lnTo>
                      <a:lnTo>
                        <a:pt x="1664" y="328"/>
                      </a:lnTo>
                      <a:lnTo>
                        <a:pt x="1660" y="324"/>
                      </a:lnTo>
                      <a:lnTo>
                        <a:pt x="1654" y="322"/>
                      </a:lnTo>
                      <a:lnTo>
                        <a:pt x="1650" y="322"/>
                      </a:lnTo>
                      <a:lnTo>
                        <a:pt x="1648" y="324"/>
                      </a:lnTo>
                      <a:lnTo>
                        <a:pt x="1646" y="324"/>
                      </a:lnTo>
                      <a:lnTo>
                        <a:pt x="1646" y="314"/>
                      </a:lnTo>
                      <a:lnTo>
                        <a:pt x="1638" y="310"/>
                      </a:lnTo>
                      <a:lnTo>
                        <a:pt x="1640" y="308"/>
                      </a:lnTo>
                      <a:lnTo>
                        <a:pt x="1640" y="304"/>
                      </a:lnTo>
                      <a:lnTo>
                        <a:pt x="1638" y="298"/>
                      </a:lnTo>
                      <a:lnTo>
                        <a:pt x="1636" y="290"/>
                      </a:lnTo>
                      <a:lnTo>
                        <a:pt x="1634" y="282"/>
                      </a:lnTo>
                      <a:lnTo>
                        <a:pt x="1630" y="278"/>
                      </a:lnTo>
                      <a:lnTo>
                        <a:pt x="1626" y="276"/>
                      </a:lnTo>
                      <a:lnTo>
                        <a:pt x="1622" y="276"/>
                      </a:lnTo>
                      <a:lnTo>
                        <a:pt x="1618" y="278"/>
                      </a:lnTo>
                      <a:lnTo>
                        <a:pt x="1614" y="280"/>
                      </a:lnTo>
                      <a:lnTo>
                        <a:pt x="1610" y="282"/>
                      </a:lnTo>
                      <a:lnTo>
                        <a:pt x="1606" y="286"/>
                      </a:lnTo>
                      <a:lnTo>
                        <a:pt x="1604" y="288"/>
                      </a:lnTo>
                      <a:lnTo>
                        <a:pt x="1604" y="288"/>
                      </a:lnTo>
                      <a:lnTo>
                        <a:pt x="1602" y="288"/>
                      </a:lnTo>
                      <a:lnTo>
                        <a:pt x="1600" y="288"/>
                      </a:lnTo>
                      <a:lnTo>
                        <a:pt x="1598" y="290"/>
                      </a:lnTo>
                      <a:lnTo>
                        <a:pt x="1596" y="288"/>
                      </a:lnTo>
                      <a:lnTo>
                        <a:pt x="1594" y="288"/>
                      </a:lnTo>
                      <a:lnTo>
                        <a:pt x="1592" y="286"/>
                      </a:lnTo>
                      <a:lnTo>
                        <a:pt x="1592" y="282"/>
                      </a:lnTo>
                      <a:lnTo>
                        <a:pt x="1592" y="280"/>
                      </a:lnTo>
                      <a:lnTo>
                        <a:pt x="1592" y="276"/>
                      </a:lnTo>
                      <a:lnTo>
                        <a:pt x="1590" y="272"/>
                      </a:lnTo>
                      <a:lnTo>
                        <a:pt x="1588" y="270"/>
                      </a:lnTo>
                      <a:lnTo>
                        <a:pt x="1584" y="268"/>
                      </a:lnTo>
                      <a:lnTo>
                        <a:pt x="1578" y="268"/>
                      </a:lnTo>
                      <a:lnTo>
                        <a:pt x="1566" y="266"/>
                      </a:lnTo>
                      <a:lnTo>
                        <a:pt x="1552" y="264"/>
                      </a:lnTo>
                      <a:lnTo>
                        <a:pt x="1538" y="260"/>
                      </a:lnTo>
                      <a:lnTo>
                        <a:pt x="1528" y="256"/>
                      </a:lnTo>
                      <a:lnTo>
                        <a:pt x="1524" y="256"/>
                      </a:lnTo>
                      <a:lnTo>
                        <a:pt x="1528" y="260"/>
                      </a:lnTo>
                      <a:lnTo>
                        <a:pt x="1526" y="264"/>
                      </a:lnTo>
                      <a:lnTo>
                        <a:pt x="1524" y="268"/>
                      </a:lnTo>
                      <a:lnTo>
                        <a:pt x="1518" y="270"/>
                      </a:lnTo>
                      <a:lnTo>
                        <a:pt x="1512" y="272"/>
                      </a:lnTo>
                      <a:lnTo>
                        <a:pt x="1504" y="276"/>
                      </a:lnTo>
                      <a:lnTo>
                        <a:pt x="1502" y="286"/>
                      </a:lnTo>
                      <a:lnTo>
                        <a:pt x="1502" y="296"/>
                      </a:lnTo>
                      <a:lnTo>
                        <a:pt x="1502" y="306"/>
                      </a:lnTo>
                      <a:lnTo>
                        <a:pt x="1502" y="310"/>
                      </a:lnTo>
                      <a:lnTo>
                        <a:pt x="1494" y="312"/>
                      </a:lnTo>
                      <a:lnTo>
                        <a:pt x="1482" y="318"/>
                      </a:lnTo>
                      <a:lnTo>
                        <a:pt x="1460" y="304"/>
                      </a:lnTo>
                      <a:lnTo>
                        <a:pt x="1452" y="310"/>
                      </a:lnTo>
                      <a:lnTo>
                        <a:pt x="1438" y="310"/>
                      </a:lnTo>
                      <a:lnTo>
                        <a:pt x="1422" y="294"/>
                      </a:lnTo>
                      <a:lnTo>
                        <a:pt x="1422" y="294"/>
                      </a:lnTo>
                      <a:lnTo>
                        <a:pt x="1420" y="296"/>
                      </a:lnTo>
                      <a:lnTo>
                        <a:pt x="1418" y="300"/>
                      </a:lnTo>
                      <a:lnTo>
                        <a:pt x="1416" y="304"/>
                      </a:lnTo>
                      <a:lnTo>
                        <a:pt x="1412" y="308"/>
                      </a:lnTo>
                      <a:lnTo>
                        <a:pt x="1410" y="312"/>
                      </a:lnTo>
                      <a:lnTo>
                        <a:pt x="1410" y="316"/>
                      </a:lnTo>
                      <a:lnTo>
                        <a:pt x="1408" y="320"/>
                      </a:lnTo>
                      <a:lnTo>
                        <a:pt x="1404" y="324"/>
                      </a:lnTo>
                      <a:lnTo>
                        <a:pt x="1402" y="328"/>
                      </a:lnTo>
                      <a:lnTo>
                        <a:pt x="1398" y="330"/>
                      </a:lnTo>
                      <a:lnTo>
                        <a:pt x="1396" y="334"/>
                      </a:lnTo>
                      <a:lnTo>
                        <a:pt x="1396" y="334"/>
                      </a:lnTo>
                      <a:lnTo>
                        <a:pt x="1392" y="320"/>
                      </a:lnTo>
                      <a:lnTo>
                        <a:pt x="1384" y="304"/>
                      </a:lnTo>
                      <a:lnTo>
                        <a:pt x="1384" y="274"/>
                      </a:lnTo>
                      <a:lnTo>
                        <a:pt x="1388" y="254"/>
                      </a:lnTo>
                      <a:lnTo>
                        <a:pt x="1386" y="248"/>
                      </a:lnTo>
                      <a:lnTo>
                        <a:pt x="1384" y="246"/>
                      </a:lnTo>
                      <a:lnTo>
                        <a:pt x="1382" y="244"/>
                      </a:lnTo>
                      <a:lnTo>
                        <a:pt x="1378" y="242"/>
                      </a:lnTo>
                      <a:lnTo>
                        <a:pt x="1374" y="242"/>
                      </a:lnTo>
                      <a:lnTo>
                        <a:pt x="1372" y="244"/>
                      </a:lnTo>
                      <a:lnTo>
                        <a:pt x="1370" y="244"/>
                      </a:lnTo>
                      <a:lnTo>
                        <a:pt x="1368" y="244"/>
                      </a:lnTo>
                      <a:lnTo>
                        <a:pt x="1368" y="244"/>
                      </a:lnTo>
                      <a:lnTo>
                        <a:pt x="1366" y="240"/>
                      </a:lnTo>
                      <a:lnTo>
                        <a:pt x="1362" y="238"/>
                      </a:lnTo>
                      <a:lnTo>
                        <a:pt x="1356" y="234"/>
                      </a:lnTo>
                      <a:lnTo>
                        <a:pt x="1348" y="232"/>
                      </a:lnTo>
                      <a:lnTo>
                        <a:pt x="1338" y="230"/>
                      </a:lnTo>
                      <a:lnTo>
                        <a:pt x="1332" y="230"/>
                      </a:lnTo>
                      <a:lnTo>
                        <a:pt x="1326" y="228"/>
                      </a:lnTo>
                      <a:lnTo>
                        <a:pt x="1322" y="228"/>
                      </a:lnTo>
                      <a:lnTo>
                        <a:pt x="1320" y="230"/>
                      </a:lnTo>
                      <a:lnTo>
                        <a:pt x="1316" y="232"/>
                      </a:lnTo>
                      <a:lnTo>
                        <a:pt x="1312" y="234"/>
                      </a:lnTo>
                      <a:lnTo>
                        <a:pt x="1308" y="238"/>
                      </a:lnTo>
                      <a:lnTo>
                        <a:pt x="1296" y="242"/>
                      </a:lnTo>
                      <a:lnTo>
                        <a:pt x="1284" y="240"/>
                      </a:lnTo>
                      <a:lnTo>
                        <a:pt x="1272" y="238"/>
                      </a:lnTo>
                      <a:lnTo>
                        <a:pt x="1262" y="236"/>
                      </a:lnTo>
                      <a:lnTo>
                        <a:pt x="1258" y="234"/>
                      </a:lnTo>
                      <a:lnTo>
                        <a:pt x="1224" y="216"/>
                      </a:lnTo>
                      <a:lnTo>
                        <a:pt x="1210" y="216"/>
                      </a:lnTo>
                      <a:lnTo>
                        <a:pt x="1194" y="214"/>
                      </a:lnTo>
                      <a:lnTo>
                        <a:pt x="1182" y="208"/>
                      </a:lnTo>
                      <a:lnTo>
                        <a:pt x="1172" y="204"/>
                      </a:lnTo>
                      <a:lnTo>
                        <a:pt x="1168" y="202"/>
                      </a:lnTo>
                      <a:lnTo>
                        <a:pt x="1160" y="196"/>
                      </a:lnTo>
                      <a:lnTo>
                        <a:pt x="1156" y="190"/>
                      </a:lnTo>
                      <a:lnTo>
                        <a:pt x="1164" y="186"/>
                      </a:lnTo>
                      <a:lnTo>
                        <a:pt x="1166" y="184"/>
                      </a:lnTo>
                      <a:lnTo>
                        <a:pt x="1166" y="182"/>
                      </a:lnTo>
                      <a:lnTo>
                        <a:pt x="1166" y="178"/>
                      </a:lnTo>
                      <a:lnTo>
                        <a:pt x="1164" y="172"/>
                      </a:lnTo>
                      <a:lnTo>
                        <a:pt x="1160" y="170"/>
                      </a:lnTo>
                      <a:lnTo>
                        <a:pt x="1158" y="168"/>
                      </a:lnTo>
                      <a:lnTo>
                        <a:pt x="1156" y="168"/>
                      </a:lnTo>
                      <a:lnTo>
                        <a:pt x="1152" y="170"/>
                      </a:lnTo>
                      <a:lnTo>
                        <a:pt x="1150" y="170"/>
                      </a:lnTo>
                      <a:lnTo>
                        <a:pt x="1148" y="172"/>
                      </a:lnTo>
                      <a:lnTo>
                        <a:pt x="1148" y="172"/>
                      </a:lnTo>
                      <a:lnTo>
                        <a:pt x="1146" y="174"/>
                      </a:lnTo>
                      <a:lnTo>
                        <a:pt x="1144" y="176"/>
                      </a:lnTo>
                      <a:lnTo>
                        <a:pt x="1142" y="180"/>
                      </a:lnTo>
                      <a:lnTo>
                        <a:pt x="1140" y="184"/>
                      </a:lnTo>
                      <a:lnTo>
                        <a:pt x="1136" y="190"/>
                      </a:lnTo>
                      <a:lnTo>
                        <a:pt x="1132" y="194"/>
                      </a:lnTo>
                      <a:lnTo>
                        <a:pt x="1128" y="198"/>
                      </a:lnTo>
                      <a:lnTo>
                        <a:pt x="1126" y="200"/>
                      </a:lnTo>
                      <a:lnTo>
                        <a:pt x="1120" y="202"/>
                      </a:lnTo>
                      <a:lnTo>
                        <a:pt x="1116" y="206"/>
                      </a:lnTo>
                      <a:lnTo>
                        <a:pt x="1112" y="210"/>
                      </a:lnTo>
                      <a:lnTo>
                        <a:pt x="1110" y="216"/>
                      </a:lnTo>
                      <a:lnTo>
                        <a:pt x="1108" y="220"/>
                      </a:lnTo>
                      <a:lnTo>
                        <a:pt x="1106" y="222"/>
                      </a:lnTo>
                      <a:lnTo>
                        <a:pt x="1104" y="224"/>
                      </a:lnTo>
                      <a:lnTo>
                        <a:pt x="1096" y="224"/>
                      </a:lnTo>
                      <a:lnTo>
                        <a:pt x="1092" y="204"/>
                      </a:lnTo>
                      <a:lnTo>
                        <a:pt x="1084" y="194"/>
                      </a:lnTo>
                      <a:lnTo>
                        <a:pt x="1108" y="192"/>
                      </a:lnTo>
                      <a:lnTo>
                        <a:pt x="1134" y="160"/>
                      </a:lnTo>
                      <a:lnTo>
                        <a:pt x="1150" y="144"/>
                      </a:lnTo>
                      <a:lnTo>
                        <a:pt x="1158" y="130"/>
                      </a:lnTo>
                      <a:lnTo>
                        <a:pt x="1162" y="122"/>
                      </a:lnTo>
                      <a:lnTo>
                        <a:pt x="1164" y="120"/>
                      </a:lnTo>
                      <a:lnTo>
                        <a:pt x="1164" y="96"/>
                      </a:lnTo>
                      <a:lnTo>
                        <a:pt x="1166" y="78"/>
                      </a:lnTo>
                      <a:lnTo>
                        <a:pt x="1160" y="64"/>
                      </a:lnTo>
                      <a:lnTo>
                        <a:pt x="1148" y="54"/>
                      </a:lnTo>
                      <a:lnTo>
                        <a:pt x="1134" y="52"/>
                      </a:lnTo>
                      <a:lnTo>
                        <a:pt x="1122" y="56"/>
                      </a:lnTo>
                      <a:lnTo>
                        <a:pt x="1108" y="64"/>
                      </a:lnTo>
                      <a:lnTo>
                        <a:pt x="1098" y="68"/>
                      </a:lnTo>
                      <a:lnTo>
                        <a:pt x="1090" y="70"/>
                      </a:lnTo>
                      <a:lnTo>
                        <a:pt x="1084" y="70"/>
                      </a:lnTo>
                      <a:lnTo>
                        <a:pt x="1080" y="70"/>
                      </a:lnTo>
                      <a:lnTo>
                        <a:pt x="1080" y="70"/>
                      </a:lnTo>
                      <a:lnTo>
                        <a:pt x="1078" y="52"/>
                      </a:lnTo>
                      <a:lnTo>
                        <a:pt x="1070" y="46"/>
                      </a:lnTo>
                      <a:lnTo>
                        <a:pt x="1080" y="20"/>
                      </a:lnTo>
                      <a:lnTo>
                        <a:pt x="1082" y="20"/>
                      </a:lnTo>
                      <a:lnTo>
                        <a:pt x="1084" y="18"/>
                      </a:lnTo>
                      <a:lnTo>
                        <a:pt x="1086" y="18"/>
                      </a:lnTo>
                      <a:lnTo>
                        <a:pt x="1088" y="16"/>
                      </a:lnTo>
                      <a:lnTo>
                        <a:pt x="1088" y="14"/>
                      </a:lnTo>
                      <a:lnTo>
                        <a:pt x="1088" y="10"/>
                      </a:lnTo>
                      <a:lnTo>
                        <a:pt x="1086" y="8"/>
                      </a:lnTo>
                      <a:lnTo>
                        <a:pt x="1080" y="4"/>
                      </a:lnTo>
                      <a:lnTo>
                        <a:pt x="1068" y="0"/>
                      </a:lnTo>
                      <a:lnTo>
                        <a:pt x="1056" y="4"/>
                      </a:lnTo>
                      <a:lnTo>
                        <a:pt x="1048" y="10"/>
                      </a:lnTo>
                      <a:lnTo>
                        <a:pt x="1042" y="16"/>
                      </a:lnTo>
                      <a:lnTo>
                        <a:pt x="1038" y="22"/>
                      </a:lnTo>
                      <a:lnTo>
                        <a:pt x="1030" y="32"/>
                      </a:lnTo>
                      <a:lnTo>
                        <a:pt x="1022" y="42"/>
                      </a:lnTo>
                      <a:lnTo>
                        <a:pt x="1016" y="50"/>
                      </a:lnTo>
                      <a:lnTo>
                        <a:pt x="1012" y="54"/>
                      </a:lnTo>
                      <a:lnTo>
                        <a:pt x="1016" y="62"/>
                      </a:lnTo>
                      <a:lnTo>
                        <a:pt x="1008" y="76"/>
                      </a:lnTo>
                      <a:lnTo>
                        <a:pt x="990" y="68"/>
                      </a:lnTo>
                      <a:lnTo>
                        <a:pt x="988" y="68"/>
                      </a:lnTo>
                      <a:lnTo>
                        <a:pt x="986" y="68"/>
                      </a:lnTo>
                      <a:lnTo>
                        <a:pt x="986" y="68"/>
                      </a:lnTo>
                      <a:lnTo>
                        <a:pt x="986" y="70"/>
                      </a:lnTo>
                      <a:lnTo>
                        <a:pt x="988" y="72"/>
                      </a:lnTo>
                      <a:lnTo>
                        <a:pt x="990" y="74"/>
                      </a:lnTo>
                      <a:lnTo>
                        <a:pt x="992" y="76"/>
                      </a:lnTo>
                      <a:lnTo>
                        <a:pt x="992" y="78"/>
                      </a:lnTo>
                      <a:lnTo>
                        <a:pt x="994" y="78"/>
                      </a:lnTo>
                      <a:lnTo>
                        <a:pt x="1020" y="98"/>
                      </a:lnTo>
                      <a:lnTo>
                        <a:pt x="1020" y="100"/>
                      </a:lnTo>
                      <a:lnTo>
                        <a:pt x="1020" y="102"/>
                      </a:lnTo>
                      <a:lnTo>
                        <a:pt x="1020" y="108"/>
                      </a:lnTo>
                      <a:lnTo>
                        <a:pt x="1020" y="114"/>
                      </a:lnTo>
                      <a:lnTo>
                        <a:pt x="1020" y="122"/>
                      </a:lnTo>
                      <a:lnTo>
                        <a:pt x="1018" y="126"/>
                      </a:lnTo>
                      <a:lnTo>
                        <a:pt x="1014" y="130"/>
                      </a:lnTo>
                      <a:lnTo>
                        <a:pt x="1010" y="128"/>
                      </a:lnTo>
                      <a:lnTo>
                        <a:pt x="1006" y="126"/>
                      </a:lnTo>
                      <a:lnTo>
                        <a:pt x="1002" y="120"/>
                      </a:lnTo>
                      <a:lnTo>
                        <a:pt x="998" y="112"/>
                      </a:lnTo>
                      <a:lnTo>
                        <a:pt x="992" y="100"/>
                      </a:lnTo>
                      <a:lnTo>
                        <a:pt x="980" y="92"/>
                      </a:lnTo>
                      <a:lnTo>
                        <a:pt x="966" y="90"/>
                      </a:lnTo>
                      <a:lnTo>
                        <a:pt x="952" y="92"/>
                      </a:lnTo>
                      <a:lnTo>
                        <a:pt x="944" y="92"/>
                      </a:lnTo>
                      <a:lnTo>
                        <a:pt x="940" y="92"/>
                      </a:lnTo>
                      <a:lnTo>
                        <a:pt x="936" y="92"/>
                      </a:lnTo>
                      <a:lnTo>
                        <a:pt x="932" y="90"/>
                      </a:lnTo>
                      <a:lnTo>
                        <a:pt x="930" y="88"/>
                      </a:lnTo>
                      <a:lnTo>
                        <a:pt x="930" y="86"/>
                      </a:lnTo>
                      <a:lnTo>
                        <a:pt x="930" y="84"/>
                      </a:lnTo>
                      <a:lnTo>
                        <a:pt x="930" y="84"/>
                      </a:lnTo>
                      <a:lnTo>
                        <a:pt x="928" y="84"/>
                      </a:lnTo>
                      <a:lnTo>
                        <a:pt x="924" y="86"/>
                      </a:lnTo>
                      <a:lnTo>
                        <a:pt x="920" y="88"/>
                      </a:lnTo>
                      <a:lnTo>
                        <a:pt x="914" y="92"/>
                      </a:lnTo>
                      <a:lnTo>
                        <a:pt x="910" y="94"/>
                      </a:lnTo>
                      <a:lnTo>
                        <a:pt x="906" y="98"/>
                      </a:lnTo>
                      <a:lnTo>
                        <a:pt x="902" y="100"/>
                      </a:lnTo>
                      <a:lnTo>
                        <a:pt x="898" y="104"/>
                      </a:lnTo>
                      <a:lnTo>
                        <a:pt x="892" y="110"/>
                      </a:lnTo>
                      <a:lnTo>
                        <a:pt x="884" y="114"/>
                      </a:lnTo>
                      <a:lnTo>
                        <a:pt x="872" y="116"/>
                      </a:lnTo>
                      <a:lnTo>
                        <a:pt x="864" y="122"/>
                      </a:lnTo>
                      <a:lnTo>
                        <a:pt x="856" y="132"/>
                      </a:lnTo>
                      <a:lnTo>
                        <a:pt x="850" y="146"/>
                      </a:lnTo>
                      <a:lnTo>
                        <a:pt x="846" y="158"/>
                      </a:lnTo>
                      <a:lnTo>
                        <a:pt x="844" y="162"/>
                      </a:lnTo>
                      <a:lnTo>
                        <a:pt x="842" y="168"/>
                      </a:lnTo>
                      <a:lnTo>
                        <a:pt x="836" y="172"/>
                      </a:lnTo>
                      <a:lnTo>
                        <a:pt x="830" y="176"/>
                      </a:lnTo>
                      <a:lnTo>
                        <a:pt x="826" y="180"/>
                      </a:lnTo>
                      <a:lnTo>
                        <a:pt x="822" y="182"/>
                      </a:lnTo>
                      <a:lnTo>
                        <a:pt x="818" y="184"/>
                      </a:lnTo>
                      <a:lnTo>
                        <a:pt x="818" y="188"/>
                      </a:lnTo>
                      <a:lnTo>
                        <a:pt x="820" y="190"/>
                      </a:lnTo>
                      <a:lnTo>
                        <a:pt x="822" y="192"/>
                      </a:lnTo>
                      <a:lnTo>
                        <a:pt x="822" y="196"/>
                      </a:lnTo>
                      <a:lnTo>
                        <a:pt x="818" y="202"/>
                      </a:lnTo>
                      <a:lnTo>
                        <a:pt x="804" y="208"/>
                      </a:lnTo>
                      <a:lnTo>
                        <a:pt x="782" y="214"/>
                      </a:lnTo>
                      <a:lnTo>
                        <a:pt x="772" y="220"/>
                      </a:lnTo>
                      <a:lnTo>
                        <a:pt x="768" y="232"/>
                      </a:lnTo>
                      <a:lnTo>
                        <a:pt x="764" y="244"/>
                      </a:lnTo>
                      <a:lnTo>
                        <a:pt x="766" y="256"/>
                      </a:lnTo>
                      <a:lnTo>
                        <a:pt x="766" y="266"/>
                      </a:lnTo>
                      <a:lnTo>
                        <a:pt x="766" y="272"/>
                      </a:lnTo>
                      <a:lnTo>
                        <a:pt x="768" y="276"/>
                      </a:lnTo>
                      <a:lnTo>
                        <a:pt x="772" y="276"/>
                      </a:lnTo>
                      <a:lnTo>
                        <a:pt x="776" y="278"/>
                      </a:lnTo>
                      <a:lnTo>
                        <a:pt x="782" y="278"/>
                      </a:lnTo>
                      <a:lnTo>
                        <a:pt x="784" y="278"/>
                      </a:lnTo>
                      <a:lnTo>
                        <a:pt x="786" y="278"/>
                      </a:lnTo>
                      <a:lnTo>
                        <a:pt x="786" y="282"/>
                      </a:lnTo>
                      <a:lnTo>
                        <a:pt x="788" y="284"/>
                      </a:lnTo>
                      <a:lnTo>
                        <a:pt x="792" y="288"/>
                      </a:lnTo>
                      <a:lnTo>
                        <a:pt x="796" y="292"/>
                      </a:lnTo>
                      <a:lnTo>
                        <a:pt x="800" y="294"/>
                      </a:lnTo>
                      <a:lnTo>
                        <a:pt x="802" y="296"/>
                      </a:lnTo>
                      <a:lnTo>
                        <a:pt x="804" y="298"/>
                      </a:lnTo>
                      <a:lnTo>
                        <a:pt x="804" y="344"/>
                      </a:lnTo>
                      <a:lnTo>
                        <a:pt x="800" y="352"/>
                      </a:lnTo>
                      <a:lnTo>
                        <a:pt x="800" y="358"/>
                      </a:lnTo>
                      <a:lnTo>
                        <a:pt x="800" y="364"/>
                      </a:lnTo>
                      <a:lnTo>
                        <a:pt x="802" y="368"/>
                      </a:lnTo>
                      <a:lnTo>
                        <a:pt x="806" y="372"/>
                      </a:lnTo>
                      <a:lnTo>
                        <a:pt x="808" y="374"/>
                      </a:lnTo>
                      <a:lnTo>
                        <a:pt x="810" y="376"/>
                      </a:lnTo>
                      <a:lnTo>
                        <a:pt x="812" y="376"/>
                      </a:lnTo>
                      <a:lnTo>
                        <a:pt x="812" y="382"/>
                      </a:lnTo>
                      <a:lnTo>
                        <a:pt x="800" y="380"/>
                      </a:lnTo>
                      <a:lnTo>
                        <a:pt x="796" y="378"/>
                      </a:lnTo>
                      <a:lnTo>
                        <a:pt x="792" y="374"/>
                      </a:lnTo>
                      <a:lnTo>
                        <a:pt x="788" y="370"/>
                      </a:lnTo>
                      <a:lnTo>
                        <a:pt x="784" y="366"/>
                      </a:lnTo>
                      <a:lnTo>
                        <a:pt x="782" y="360"/>
                      </a:lnTo>
                      <a:lnTo>
                        <a:pt x="782" y="356"/>
                      </a:lnTo>
                      <a:lnTo>
                        <a:pt x="782" y="352"/>
                      </a:lnTo>
                      <a:lnTo>
                        <a:pt x="784" y="348"/>
                      </a:lnTo>
                      <a:lnTo>
                        <a:pt x="784" y="344"/>
                      </a:lnTo>
                      <a:lnTo>
                        <a:pt x="782" y="340"/>
                      </a:lnTo>
                      <a:lnTo>
                        <a:pt x="778" y="338"/>
                      </a:lnTo>
                      <a:lnTo>
                        <a:pt x="776" y="338"/>
                      </a:lnTo>
                      <a:lnTo>
                        <a:pt x="776" y="336"/>
                      </a:lnTo>
                      <a:lnTo>
                        <a:pt x="776" y="334"/>
                      </a:lnTo>
                      <a:lnTo>
                        <a:pt x="778" y="332"/>
                      </a:lnTo>
                      <a:lnTo>
                        <a:pt x="782" y="326"/>
                      </a:lnTo>
                      <a:lnTo>
                        <a:pt x="784" y="322"/>
                      </a:lnTo>
                      <a:lnTo>
                        <a:pt x="788" y="316"/>
                      </a:lnTo>
                      <a:lnTo>
                        <a:pt x="790" y="308"/>
                      </a:lnTo>
                      <a:lnTo>
                        <a:pt x="790" y="304"/>
                      </a:lnTo>
                      <a:lnTo>
                        <a:pt x="788" y="300"/>
                      </a:lnTo>
                      <a:lnTo>
                        <a:pt x="788" y="298"/>
                      </a:lnTo>
                      <a:lnTo>
                        <a:pt x="786" y="298"/>
                      </a:lnTo>
                      <a:lnTo>
                        <a:pt x="782" y="298"/>
                      </a:lnTo>
                      <a:lnTo>
                        <a:pt x="778" y="298"/>
                      </a:lnTo>
                      <a:lnTo>
                        <a:pt x="774" y="298"/>
                      </a:lnTo>
                      <a:lnTo>
                        <a:pt x="768" y="296"/>
                      </a:lnTo>
                      <a:lnTo>
                        <a:pt x="766" y="294"/>
                      </a:lnTo>
                      <a:lnTo>
                        <a:pt x="764" y="292"/>
                      </a:lnTo>
                      <a:lnTo>
                        <a:pt x="762" y="290"/>
                      </a:lnTo>
                      <a:lnTo>
                        <a:pt x="762" y="290"/>
                      </a:lnTo>
                      <a:lnTo>
                        <a:pt x="758" y="290"/>
                      </a:lnTo>
                      <a:lnTo>
                        <a:pt x="754" y="290"/>
                      </a:lnTo>
                      <a:lnTo>
                        <a:pt x="750" y="288"/>
                      </a:lnTo>
                      <a:lnTo>
                        <a:pt x="744" y="286"/>
                      </a:lnTo>
                      <a:lnTo>
                        <a:pt x="738" y="284"/>
                      </a:lnTo>
                      <a:lnTo>
                        <a:pt x="732" y="280"/>
                      </a:lnTo>
                      <a:lnTo>
                        <a:pt x="728" y="276"/>
                      </a:lnTo>
                      <a:lnTo>
                        <a:pt x="726" y="276"/>
                      </a:lnTo>
                      <a:lnTo>
                        <a:pt x="724" y="274"/>
                      </a:lnTo>
                      <a:lnTo>
                        <a:pt x="722" y="276"/>
                      </a:lnTo>
                      <a:lnTo>
                        <a:pt x="720" y="278"/>
                      </a:lnTo>
                      <a:lnTo>
                        <a:pt x="718" y="280"/>
                      </a:lnTo>
                      <a:lnTo>
                        <a:pt x="718" y="282"/>
                      </a:lnTo>
                      <a:lnTo>
                        <a:pt x="716" y="282"/>
                      </a:lnTo>
                      <a:lnTo>
                        <a:pt x="712" y="278"/>
                      </a:lnTo>
                      <a:lnTo>
                        <a:pt x="710" y="270"/>
                      </a:lnTo>
                      <a:lnTo>
                        <a:pt x="710" y="260"/>
                      </a:lnTo>
                      <a:lnTo>
                        <a:pt x="710" y="250"/>
                      </a:lnTo>
                      <a:lnTo>
                        <a:pt x="708" y="246"/>
                      </a:lnTo>
                      <a:lnTo>
                        <a:pt x="706" y="244"/>
                      </a:lnTo>
                      <a:lnTo>
                        <a:pt x="704" y="244"/>
                      </a:lnTo>
                      <a:lnTo>
                        <a:pt x="700" y="242"/>
                      </a:lnTo>
                      <a:lnTo>
                        <a:pt x="696" y="242"/>
                      </a:lnTo>
                      <a:lnTo>
                        <a:pt x="694" y="244"/>
                      </a:lnTo>
                      <a:lnTo>
                        <a:pt x="692" y="244"/>
                      </a:lnTo>
                      <a:lnTo>
                        <a:pt x="690" y="244"/>
                      </a:lnTo>
                      <a:lnTo>
                        <a:pt x="688" y="246"/>
                      </a:lnTo>
                      <a:lnTo>
                        <a:pt x="684" y="248"/>
                      </a:lnTo>
                      <a:lnTo>
                        <a:pt x="684" y="250"/>
                      </a:lnTo>
                      <a:lnTo>
                        <a:pt x="684" y="254"/>
                      </a:lnTo>
                      <a:lnTo>
                        <a:pt x="684" y="258"/>
                      </a:lnTo>
                      <a:lnTo>
                        <a:pt x="686" y="262"/>
                      </a:lnTo>
                      <a:lnTo>
                        <a:pt x="686" y="266"/>
                      </a:lnTo>
                      <a:lnTo>
                        <a:pt x="688" y="270"/>
                      </a:lnTo>
                      <a:lnTo>
                        <a:pt x="690" y="274"/>
                      </a:lnTo>
                      <a:lnTo>
                        <a:pt x="690" y="278"/>
                      </a:lnTo>
                      <a:lnTo>
                        <a:pt x="690" y="282"/>
                      </a:lnTo>
                      <a:lnTo>
                        <a:pt x="690" y="284"/>
                      </a:lnTo>
                      <a:lnTo>
                        <a:pt x="686" y="288"/>
                      </a:lnTo>
                      <a:lnTo>
                        <a:pt x="682" y="290"/>
                      </a:lnTo>
                      <a:lnTo>
                        <a:pt x="676" y="292"/>
                      </a:lnTo>
                      <a:lnTo>
                        <a:pt x="672" y="298"/>
                      </a:lnTo>
                      <a:lnTo>
                        <a:pt x="670" y="304"/>
                      </a:lnTo>
                      <a:lnTo>
                        <a:pt x="668" y="308"/>
                      </a:lnTo>
                      <a:lnTo>
                        <a:pt x="670" y="314"/>
                      </a:lnTo>
                      <a:lnTo>
                        <a:pt x="670" y="318"/>
                      </a:lnTo>
                      <a:lnTo>
                        <a:pt x="672" y="320"/>
                      </a:lnTo>
                      <a:lnTo>
                        <a:pt x="674" y="322"/>
                      </a:lnTo>
                      <a:lnTo>
                        <a:pt x="678" y="324"/>
                      </a:lnTo>
                      <a:lnTo>
                        <a:pt x="680" y="326"/>
                      </a:lnTo>
                      <a:lnTo>
                        <a:pt x="680" y="330"/>
                      </a:lnTo>
                      <a:lnTo>
                        <a:pt x="682" y="332"/>
                      </a:lnTo>
                      <a:lnTo>
                        <a:pt x="680" y="338"/>
                      </a:lnTo>
                      <a:lnTo>
                        <a:pt x="680" y="344"/>
                      </a:lnTo>
                      <a:lnTo>
                        <a:pt x="678" y="350"/>
                      </a:lnTo>
                      <a:lnTo>
                        <a:pt x="674" y="354"/>
                      </a:lnTo>
                      <a:lnTo>
                        <a:pt x="670" y="364"/>
                      </a:lnTo>
                      <a:lnTo>
                        <a:pt x="670" y="378"/>
                      </a:lnTo>
                      <a:lnTo>
                        <a:pt x="668" y="392"/>
                      </a:lnTo>
                      <a:lnTo>
                        <a:pt x="668" y="398"/>
                      </a:lnTo>
                      <a:lnTo>
                        <a:pt x="684" y="400"/>
                      </a:lnTo>
                      <a:lnTo>
                        <a:pt x="698" y="390"/>
                      </a:lnTo>
                      <a:lnTo>
                        <a:pt x="704" y="390"/>
                      </a:lnTo>
                      <a:lnTo>
                        <a:pt x="710" y="390"/>
                      </a:lnTo>
                      <a:lnTo>
                        <a:pt x="714" y="392"/>
                      </a:lnTo>
                      <a:lnTo>
                        <a:pt x="716" y="394"/>
                      </a:lnTo>
                      <a:lnTo>
                        <a:pt x="718" y="398"/>
                      </a:lnTo>
                      <a:lnTo>
                        <a:pt x="720" y="400"/>
                      </a:lnTo>
                      <a:lnTo>
                        <a:pt x="722" y="402"/>
                      </a:lnTo>
                      <a:lnTo>
                        <a:pt x="722" y="404"/>
                      </a:lnTo>
                      <a:lnTo>
                        <a:pt x="724" y="406"/>
                      </a:lnTo>
                      <a:lnTo>
                        <a:pt x="726" y="416"/>
                      </a:lnTo>
                      <a:lnTo>
                        <a:pt x="730" y="428"/>
                      </a:lnTo>
                      <a:lnTo>
                        <a:pt x="732" y="438"/>
                      </a:lnTo>
                      <a:lnTo>
                        <a:pt x="732" y="444"/>
                      </a:lnTo>
                      <a:lnTo>
                        <a:pt x="734" y="446"/>
                      </a:lnTo>
                      <a:lnTo>
                        <a:pt x="736" y="448"/>
                      </a:lnTo>
                      <a:lnTo>
                        <a:pt x="738" y="450"/>
                      </a:lnTo>
                      <a:lnTo>
                        <a:pt x="740" y="450"/>
                      </a:lnTo>
                      <a:lnTo>
                        <a:pt x="742" y="450"/>
                      </a:lnTo>
                      <a:lnTo>
                        <a:pt x="742" y="450"/>
                      </a:lnTo>
                      <a:lnTo>
                        <a:pt x="742" y="450"/>
                      </a:lnTo>
                      <a:lnTo>
                        <a:pt x="746" y="448"/>
                      </a:lnTo>
                      <a:lnTo>
                        <a:pt x="748" y="448"/>
                      </a:lnTo>
                      <a:lnTo>
                        <a:pt x="752" y="448"/>
                      </a:lnTo>
                      <a:lnTo>
                        <a:pt x="754" y="450"/>
                      </a:lnTo>
                      <a:lnTo>
                        <a:pt x="758" y="452"/>
                      </a:lnTo>
                      <a:lnTo>
                        <a:pt x="760" y="454"/>
                      </a:lnTo>
                      <a:lnTo>
                        <a:pt x="766" y="456"/>
                      </a:lnTo>
                      <a:lnTo>
                        <a:pt x="770" y="458"/>
                      </a:lnTo>
                      <a:lnTo>
                        <a:pt x="774" y="458"/>
                      </a:lnTo>
                      <a:lnTo>
                        <a:pt x="774" y="458"/>
                      </a:lnTo>
                      <a:lnTo>
                        <a:pt x="772" y="462"/>
                      </a:lnTo>
                      <a:lnTo>
                        <a:pt x="768" y="466"/>
                      </a:lnTo>
                      <a:lnTo>
                        <a:pt x="764" y="468"/>
                      </a:lnTo>
                      <a:lnTo>
                        <a:pt x="760" y="468"/>
                      </a:lnTo>
                      <a:lnTo>
                        <a:pt x="758" y="470"/>
                      </a:lnTo>
                      <a:lnTo>
                        <a:pt x="756" y="470"/>
                      </a:lnTo>
                      <a:lnTo>
                        <a:pt x="752" y="470"/>
                      </a:lnTo>
                      <a:lnTo>
                        <a:pt x="750" y="472"/>
                      </a:lnTo>
                      <a:lnTo>
                        <a:pt x="748" y="476"/>
                      </a:lnTo>
                      <a:lnTo>
                        <a:pt x="746" y="480"/>
                      </a:lnTo>
                      <a:lnTo>
                        <a:pt x="746" y="484"/>
                      </a:lnTo>
                      <a:lnTo>
                        <a:pt x="748" y="486"/>
                      </a:lnTo>
                      <a:lnTo>
                        <a:pt x="752" y="496"/>
                      </a:lnTo>
                      <a:lnTo>
                        <a:pt x="752" y="510"/>
                      </a:lnTo>
                      <a:lnTo>
                        <a:pt x="752" y="520"/>
                      </a:lnTo>
                      <a:lnTo>
                        <a:pt x="750" y="522"/>
                      </a:lnTo>
                      <a:lnTo>
                        <a:pt x="746" y="524"/>
                      </a:lnTo>
                      <a:lnTo>
                        <a:pt x="744" y="522"/>
                      </a:lnTo>
                      <a:lnTo>
                        <a:pt x="740" y="520"/>
                      </a:lnTo>
                      <a:lnTo>
                        <a:pt x="738" y="516"/>
                      </a:lnTo>
                      <a:lnTo>
                        <a:pt x="738" y="510"/>
                      </a:lnTo>
                      <a:lnTo>
                        <a:pt x="736" y="498"/>
                      </a:lnTo>
                      <a:lnTo>
                        <a:pt x="730" y="484"/>
                      </a:lnTo>
                      <a:lnTo>
                        <a:pt x="726" y="476"/>
                      </a:lnTo>
                      <a:lnTo>
                        <a:pt x="724" y="474"/>
                      </a:lnTo>
                      <a:lnTo>
                        <a:pt x="722" y="474"/>
                      </a:lnTo>
                      <a:lnTo>
                        <a:pt x="720" y="476"/>
                      </a:lnTo>
                      <a:lnTo>
                        <a:pt x="718" y="480"/>
                      </a:lnTo>
                      <a:lnTo>
                        <a:pt x="716" y="482"/>
                      </a:lnTo>
                      <a:lnTo>
                        <a:pt x="716" y="484"/>
                      </a:lnTo>
                      <a:lnTo>
                        <a:pt x="714" y="488"/>
                      </a:lnTo>
                      <a:lnTo>
                        <a:pt x="712" y="492"/>
                      </a:lnTo>
                      <a:lnTo>
                        <a:pt x="710" y="494"/>
                      </a:lnTo>
                      <a:lnTo>
                        <a:pt x="706" y="494"/>
                      </a:lnTo>
                      <a:lnTo>
                        <a:pt x="704" y="494"/>
                      </a:lnTo>
                      <a:lnTo>
                        <a:pt x="704" y="492"/>
                      </a:lnTo>
                      <a:lnTo>
                        <a:pt x="704" y="490"/>
                      </a:lnTo>
                      <a:lnTo>
                        <a:pt x="704" y="488"/>
                      </a:lnTo>
                      <a:lnTo>
                        <a:pt x="706" y="486"/>
                      </a:lnTo>
                      <a:lnTo>
                        <a:pt x="706" y="486"/>
                      </a:lnTo>
                      <a:lnTo>
                        <a:pt x="708" y="476"/>
                      </a:lnTo>
                      <a:lnTo>
                        <a:pt x="710" y="460"/>
                      </a:lnTo>
                      <a:lnTo>
                        <a:pt x="712" y="442"/>
                      </a:lnTo>
                      <a:lnTo>
                        <a:pt x="712" y="424"/>
                      </a:lnTo>
                      <a:lnTo>
                        <a:pt x="712" y="412"/>
                      </a:lnTo>
                      <a:lnTo>
                        <a:pt x="710" y="408"/>
                      </a:lnTo>
                      <a:lnTo>
                        <a:pt x="706" y="398"/>
                      </a:lnTo>
                      <a:lnTo>
                        <a:pt x="698" y="408"/>
                      </a:lnTo>
                      <a:lnTo>
                        <a:pt x="698" y="408"/>
                      </a:lnTo>
                      <a:lnTo>
                        <a:pt x="696" y="410"/>
                      </a:lnTo>
                      <a:lnTo>
                        <a:pt x="692" y="410"/>
                      </a:lnTo>
                      <a:lnTo>
                        <a:pt x="686" y="410"/>
                      </a:lnTo>
                      <a:lnTo>
                        <a:pt x="682" y="412"/>
                      </a:lnTo>
                      <a:lnTo>
                        <a:pt x="680" y="414"/>
                      </a:lnTo>
                      <a:lnTo>
                        <a:pt x="678" y="416"/>
                      </a:lnTo>
                      <a:lnTo>
                        <a:pt x="678" y="418"/>
                      </a:lnTo>
                      <a:lnTo>
                        <a:pt x="678" y="418"/>
                      </a:lnTo>
                      <a:lnTo>
                        <a:pt x="676" y="424"/>
                      </a:lnTo>
                      <a:lnTo>
                        <a:pt x="676" y="440"/>
                      </a:lnTo>
                      <a:lnTo>
                        <a:pt x="676" y="456"/>
                      </a:lnTo>
                      <a:lnTo>
                        <a:pt x="676" y="468"/>
                      </a:lnTo>
                      <a:lnTo>
                        <a:pt x="674" y="474"/>
                      </a:lnTo>
                      <a:lnTo>
                        <a:pt x="674" y="478"/>
                      </a:lnTo>
                      <a:lnTo>
                        <a:pt x="670" y="482"/>
                      </a:lnTo>
                      <a:lnTo>
                        <a:pt x="666" y="486"/>
                      </a:lnTo>
                      <a:lnTo>
                        <a:pt x="662" y="486"/>
                      </a:lnTo>
                      <a:lnTo>
                        <a:pt x="658" y="486"/>
                      </a:lnTo>
                      <a:lnTo>
                        <a:pt x="652" y="488"/>
                      </a:lnTo>
                      <a:lnTo>
                        <a:pt x="648" y="490"/>
                      </a:lnTo>
                      <a:lnTo>
                        <a:pt x="646" y="492"/>
                      </a:lnTo>
                      <a:lnTo>
                        <a:pt x="646" y="492"/>
                      </a:lnTo>
                      <a:lnTo>
                        <a:pt x="632" y="494"/>
                      </a:lnTo>
                      <a:lnTo>
                        <a:pt x="618" y="490"/>
                      </a:lnTo>
                      <a:lnTo>
                        <a:pt x="606" y="486"/>
                      </a:lnTo>
                      <a:lnTo>
                        <a:pt x="602" y="484"/>
                      </a:lnTo>
                      <a:lnTo>
                        <a:pt x="610" y="480"/>
                      </a:lnTo>
                      <a:lnTo>
                        <a:pt x="622" y="478"/>
                      </a:lnTo>
                      <a:lnTo>
                        <a:pt x="636" y="476"/>
                      </a:lnTo>
                      <a:lnTo>
                        <a:pt x="642" y="476"/>
                      </a:lnTo>
                      <a:lnTo>
                        <a:pt x="646" y="474"/>
                      </a:lnTo>
                      <a:lnTo>
                        <a:pt x="648" y="472"/>
                      </a:lnTo>
                      <a:lnTo>
                        <a:pt x="648" y="468"/>
                      </a:lnTo>
                      <a:lnTo>
                        <a:pt x="648" y="466"/>
                      </a:lnTo>
                      <a:lnTo>
                        <a:pt x="648" y="466"/>
                      </a:lnTo>
                      <a:lnTo>
                        <a:pt x="646" y="462"/>
                      </a:lnTo>
                      <a:lnTo>
                        <a:pt x="646" y="458"/>
                      </a:lnTo>
                      <a:lnTo>
                        <a:pt x="646" y="456"/>
                      </a:lnTo>
                      <a:lnTo>
                        <a:pt x="646" y="454"/>
                      </a:lnTo>
                      <a:lnTo>
                        <a:pt x="648" y="452"/>
                      </a:lnTo>
                      <a:lnTo>
                        <a:pt x="650" y="448"/>
                      </a:lnTo>
                      <a:lnTo>
                        <a:pt x="652" y="444"/>
                      </a:lnTo>
                      <a:lnTo>
                        <a:pt x="656" y="440"/>
                      </a:lnTo>
                      <a:lnTo>
                        <a:pt x="660" y="434"/>
                      </a:lnTo>
                      <a:lnTo>
                        <a:pt x="662" y="430"/>
                      </a:lnTo>
                      <a:lnTo>
                        <a:pt x="664" y="428"/>
                      </a:lnTo>
                      <a:lnTo>
                        <a:pt x="664" y="426"/>
                      </a:lnTo>
                      <a:lnTo>
                        <a:pt x="668" y="422"/>
                      </a:lnTo>
                      <a:lnTo>
                        <a:pt x="668" y="418"/>
                      </a:lnTo>
                      <a:lnTo>
                        <a:pt x="668" y="416"/>
                      </a:lnTo>
                      <a:lnTo>
                        <a:pt x="666" y="416"/>
                      </a:lnTo>
                      <a:lnTo>
                        <a:pt x="666" y="414"/>
                      </a:lnTo>
                      <a:lnTo>
                        <a:pt x="664" y="414"/>
                      </a:lnTo>
                      <a:lnTo>
                        <a:pt x="662" y="414"/>
                      </a:lnTo>
                      <a:lnTo>
                        <a:pt x="660" y="412"/>
                      </a:lnTo>
                      <a:lnTo>
                        <a:pt x="658" y="412"/>
                      </a:lnTo>
                      <a:lnTo>
                        <a:pt x="656" y="410"/>
                      </a:lnTo>
                      <a:lnTo>
                        <a:pt x="656" y="408"/>
                      </a:lnTo>
                      <a:lnTo>
                        <a:pt x="656" y="400"/>
                      </a:lnTo>
                      <a:lnTo>
                        <a:pt x="656" y="384"/>
                      </a:lnTo>
                      <a:lnTo>
                        <a:pt x="656" y="368"/>
                      </a:lnTo>
                      <a:lnTo>
                        <a:pt x="656" y="354"/>
                      </a:lnTo>
                      <a:lnTo>
                        <a:pt x="656" y="348"/>
                      </a:lnTo>
                      <a:lnTo>
                        <a:pt x="658" y="342"/>
                      </a:lnTo>
                      <a:lnTo>
                        <a:pt x="658" y="336"/>
                      </a:lnTo>
                      <a:lnTo>
                        <a:pt x="656" y="330"/>
                      </a:lnTo>
                      <a:lnTo>
                        <a:pt x="654" y="324"/>
                      </a:lnTo>
                      <a:lnTo>
                        <a:pt x="652" y="320"/>
                      </a:lnTo>
                      <a:lnTo>
                        <a:pt x="650" y="318"/>
                      </a:lnTo>
                      <a:lnTo>
                        <a:pt x="650" y="318"/>
                      </a:lnTo>
                      <a:lnTo>
                        <a:pt x="650" y="292"/>
                      </a:lnTo>
                      <a:lnTo>
                        <a:pt x="656" y="286"/>
                      </a:lnTo>
                      <a:lnTo>
                        <a:pt x="658" y="274"/>
                      </a:lnTo>
                      <a:lnTo>
                        <a:pt x="670" y="262"/>
                      </a:lnTo>
                      <a:lnTo>
                        <a:pt x="672" y="258"/>
                      </a:lnTo>
                      <a:lnTo>
                        <a:pt x="670" y="256"/>
                      </a:lnTo>
                      <a:lnTo>
                        <a:pt x="666" y="252"/>
                      </a:lnTo>
                      <a:lnTo>
                        <a:pt x="664" y="250"/>
                      </a:lnTo>
                      <a:lnTo>
                        <a:pt x="660" y="250"/>
                      </a:lnTo>
                      <a:lnTo>
                        <a:pt x="660" y="248"/>
                      </a:lnTo>
                      <a:lnTo>
                        <a:pt x="634" y="252"/>
                      </a:lnTo>
                      <a:lnTo>
                        <a:pt x="630" y="246"/>
                      </a:lnTo>
                      <a:lnTo>
                        <a:pt x="620" y="250"/>
                      </a:lnTo>
                      <a:lnTo>
                        <a:pt x="614" y="258"/>
                      </a:lnTo>
                      <a:lnTo>
                        <a:pt x="610" y="268"/>
                      </a:lnTo>
                      <a:lnTo>
                        <a:pt x="610" y="278"/>
                      </a:lnTo>
                      <a:lnTo>
                        <a:pt x="610" y="280"/>
                      </a:lnTo>
                      <a:lnTo>
                        <a:pt x="608" y="286"/>
                      </a:lnTo>
                      <a:lnTo>
                        <a:pt x="604" y="292"/>
                      </a:lnTo>
                      <a:lnTo>
                        <a:pt x="602" y="296"/>
                      </a:lnTo>
                      <a:lnTo>
                        <a:pt x="598" y="300"/>
                      </a:lnTo>
                      <a:lnTo>
                        <a:pt x="594" y="302"/>
                      </a:lnTo>
                      <a:lnTo>
                        <a:pt x="592" y="304"/>
                      </a:lnTo>
                      <a:lnTo>
                        <a:pt x="592" y="304"/>
                      </a:lnTo>
                      <a:lnTo>
                        <a:pt x="584" y="316"/>
                      </a:lnTo>
                      <a:lnTo>
                        <a:pt x="580" y="332"/>
                      </a:lnTo>
                      <a:lnTo>
                        <a:pt x="580" y="350"/>
                      </a:lnTo>
                      <a:lnTo>
                        <a:pt x="582" y="364"/>
                      </a:lnTo>
                      <a:lnTo>
                        <a:pt x="582" y="370"/>
                      </a:lnTo>
                      <a:lnTo>
                        <a:pt x="582" y="370"/>
                      </a:lnTo>
                      <a:lnTo>
                        <a:pt x="584" y="374"/>
                      </a:lnTo>
                      <a:lnTo>
                        <a:pt x="586" y="376"/>
                      </a:lnTo>
                      <a:lnTo>
                        <a:pt x="586" y="382"/>
                      </a:lnTo>
                      <a:lnTo>
                        <a:pt x="588" y="386"/>
                      </a:lnTo>
                      <a:lnTo>
                        <a:pt x="590" y="392"/>
                      </a:lnTo>
                      <a:lnTo>
                        <a:pt x="590" y="396"/>
                      </a:lnTo>
                      <a:lnTo>
                        <a:pt x="590" y="400"/>
                      </a:lnTo>
                      <a:lnTo>
                        <a:pt x="588" y="402"/>
                      </a:lnTo>
                      <a:lnTo>
                        <a:pt x="586" y="404"/>
                      </a:lnTo>
                      <a:lnTo>
                        <a:pt x="584" y="404"/>
                      </a:lnTo>
                      <a:lnTo>
                        <a:pt x="584" y="404"/>
                      </a:lnTo>
                      <a:lnTo>
                        <a:pt x="584" y="404"/>
                      </a:lnTo>
                      <a:lnTo>
                        <a:pt x="552" y="374"/>
                      </a:lnTo>
                      <a:lnTo>
                        <a:pt x="516" y="370"/>
                      </a:lnTo>
                      <a:lnTo>
                        <a:pt x="512" y="380"/>
                      </a:lnTo>
                      <a:lnTo>
                        <a:pt x="516" y="388"/>
                      </a:lnTo>
                      <a:lnTo>
                        <a:pt x="516" y="404"/>
                      </a:lnTo>
                      <a:lnTo>
                        <a:pt x="494" y="420"/>
                      </a:lnTo>
                      <a:lnTo>
                        <a:pt x="496" y="410"/>
                      </a:lnTo>
                      <a:lnTo>
                        <a:pt x="496" y="402"/>
                      </a:lnTo>
                      <a:lnTo>
                        <a:pt x="498" y="398"/>
                      </a:lnTo>
                      <a:lnTo>
                        <a:pt x="498" y="396"/>
                      </a:lnTo>
                      <a:lnTo>
                        <a:pt x="490" y="396"/>
                      </a:lnTo>
                      <a:lnTo>
                        <a:pt x="482" y="404"/>
                      </a:lnTo>
                      <a:lnTo>
                        <a:pt x="478" y="414"/>
                      </a:lnTo>
                      <a:lnTo>
                        <a:pt x="456" y="412"/>
                      </a:lnTo>
                      <a:lnTo>
                        <a:pt x="448" y="412"/>
                      </a:lnTo>
                      <a:lnTo>
                        <a:pt x="442" y="414"/>
                      </a:lnTo>
                      <a:lnTo>
                        <a:pt x="438" y="416"/>
                      </a:lnTo>
                      <a:lnTo>
                        <a:pt x="434" y="418"/>
                      </a:lnTo>
                      <a:lnTo>
                        <a:pt x="432" y="420"/>
                      </a:lnTo>
                      <a:lnTo>
                        <a:pt x="432" y="420"/>
                      </a:lnTo>
                      <a:lnTo>
                        <a:pt x="432" y="400"/>
                      </a:lnTo>
                      <a:lnTo>
                        <a:pt x="426" y="400"/>
                      </a:lnTo>
                      <a:lnTo>
                        <a:pt x="420" y="404"/>
                      </a:lnTo>
                      <a:lnTo>
                        <a:pt x="410" y="410"/>
                      </a:lnTo>
                      <a:lnTo>
                        <a:pt x="400" y="416"/>
                      </a:lnTo>
                      <a:lnTo>
                        <a:pt x="392" y="420"/>
                      </a:lnTo>
                      <a:lnTo>
                        <a:pt x="390" y="422"/>
                      </a:lnTo>
                      <a:lnTo>
                        <a:pt x="372" y="428"/>
                      </a:lnTo>
                      <a:lnTo>
                        <a:pt x="360" y="436"/>
                      </a:lnTo>
                      <a:lnTo>
                        <a:pt x="352" y="448"/>
                      </a:lnTo>
                      <a:lnTo>
                        <a:pt x="350" y="456"/>
                      </a:lnTo>
                      <a:lnTo>
                        <a:pt x="350" y="458"/>
                      </a:lnTo>
                      <a:lnTo>
                        <a:pt x="348" y="466"/>
                      </a:lnTo>
                      <a:lnTo>
                        <a:pt x="348" y="470"/>
                      </a:lnTo>
                      <a:lnTo>
                        <a:pt x="346" y="470"/>
                      </a:lnTo>
                      <a:lnTo>
                        <a:pt x="344" y="472"/>
                      </a:lnTo>
                      <a:lnTo>
                        <a:pt x="342" y="470"/>
                      </a:lnTo>
                      <a:lnTo>
                        <a:pt x="340" y="470"/>
                      </a:lnTo>
                      <a:lnTo>
                        <a:pt x="340" y="468"/>
                      </a:lnTo>
                      <a:lnTo>
                        <a:pt x="338" y="466"/>
                      </a:lnTo>
                      <a:lnTo>
                        <a:pt x="338" y="466"/>
                      </a:lnTo>
                      <a:lnTo>
                        <a:pt x="324" y="460"/>
                      </a:lnTo>
                      <a:lnTo>
                        <a:pt x="324" y="446"/>
                      </a:lnTo>
                      <a:lnTo>
                        <a:pt x="330" y="440"/>
                      </a:lnTo>
                      <a:lnTo>
                        <a:pt x="334" y="436"/>
                      </a:lnTo>
                      <a:lnTo>
                        <a:pt x="336" y="432"/>
                      </a:lnTo>
                      <a:lnTo>
                        <a:pt x="336" y="428"/>
                      </a:lnTo>
                      <a:lnTo>
                        <a:pt x="336" y="426"/>
                      </a:lnTo>
                      <a:lnTo>
                        <a:pt x="336" y="424"/>
                      </a:lnTo>
                      <a:lnTo>
                        <a:pt x="334" y="424"/>
                      </a:lnTo>
                      <a:lnTo>
                        <a:pt x="334" y="418"/>
                      </a:lnTo>
                      <a:lnTo>
                        <a:pt x="330" y="414"/>
                      </a:lnTo>
                      <a:lnTo>
                        <a:pt x="328" y="410"/>
                      </a:lnTo>
                      <a:lnTo>
                        <a:pt x="322" y="408"/>
                      </a:lnTo>
                      <a:lnTo>
                        <a:pt x="318" y="406"/>
                      </a:lnTo>
                      <a:lnTo>
                        <a:pt x="314" y="404"/>
                      </a:lnTo>
                      <a:lnTo>
                        <a:pt x="310" y="404"/>
                      </a:lnTo>
                      <a:lnTo>
                        <a:pt x="308" y="404"/>
                      </a:lnTo>
                      <a:lnTo>
                        <a:pt x="306" y="404"/>
                      </a:lnTo>
                      <a:lnTo>
                        <a:pt x="304" y="406"/>
                      </a:lnTo>
                      <a:lnTo>
                        <a:pt x="300" y="406"/>
                      </a:lnTo>
                      <a:lnTo>
                        <a:pt x="296" y="408"/>
                      </a:lnTo>
                      <a:lnTo>
                        <a:pt x="292" y="408"/>
                      </a:lnTo>
                      <a:lnTo>
                        <a:pt x="290" y="408"/>
                      </a:lnTo>
                      <a:lnTo>
                        <a:pt x="288" y="408"/>
                      </a:lnTo>
                      <a:lnTo>
                        <a:pt x="300" y="416"/>
                      </a:lnTo>
                      <a:lnTo>
                        <a:pt x="300" y="440"/>
                      </a:lnTo>
                      <a:lnTo>
                        <a:pt x="300" y="454"/>
                      </a:lnTo>
                      <a:lnTo>
                        <a:pt x="302" y="454"/>
                      </a:lnTo>
                      <a:lnTo>
                        <a:pt x="302" y="456"/>
                      </a:lnTo>
                      <a:lnTo>
                        <a:pt x="304" y="460"/>
                      </a:lnTo>
                      <a:lnTo>
                        <a:pt x="306" y="462"/>
                      </a:lnTo>
                      <a:lnTo>
                        <a:pt x="306" y="464"/>
                      </a:lnTo>
                      <a:lnTo>
                        <a:pt x="308" y="466"/>
                      </a:lnTo>
                      <a:lnTo>
                        <a:pt x="306" y="476"/>
                      </a:lnTo>
                      <a:lnTo>
                        <a:pt x="306" y="482"/>
                      </a:lnTo>
                      <a:lnTo>
                        <a:pt x="304" y="486"/>
                      </a:lnTo>
                      <a:lnTo>
                        <a:pt x="302" y="490"/>
                      </a:lnTo>
                      <a:lnTo>
                        <a:pt x="302" y="490"/>
                      </a:lnTo>
                      <a:lnTo>
                        <a:pt x="292" y="486"/>
                      </a:lnTo>
                      <a:lnTo>
                        <a:pt x="284" y="480"/>
                      </a:lnTo>
                      <a:lnTo>
                        <a:pt x="278" y="480"/>
                      </a:lnTo>
                      <a:lnTo>
                        <a:pt x="262" y="498"/>
                      </a:lnTo>
                      <a:lnTo>
                        <a:pt x="246" y="510"/>
                      </a:lnTo>
                      <a:lnTo>
                        <a:pt x="244" y="514"/>
                      </a:lnTo>
                      <a:lnTo>
                        <a:pt x="244" y="518"/>
                      </a:lnTo>
                      <a:lnTo>
                        <a:pt x="248" y="522"/>
                      </a:lnTo>
                      <a:lnTo>
                        <a:pt x="250" y="524"/>
                      </a:lnTo>
                      <a:lnTo>
                        <a:pt x="254" y="528"/>
                      </a:lnTo>
                      <a:lnTo>
                        <a:pt x="256" y="530"/>
                      </a:lnTo>
                      <a:lnTo>
                        <a:pt x="258" y="530"/>
                      </a:lnTo>
                      <a:lnTo>
                        <a:pt x="256" y="538"/>
                      </a:lnTo>
                      <a:lnTo>
                        <a:pt x="232" y="540"/>
                      </a:lnTo>
                      <a:lnTo>
                        <a:pt x="220" y="526"/>
                      </a:lnTo>
                      <a:lnTo>
                        <a:pt x="216" y="514"/>
                      </a:lnTo>
                      <a:lnTo>
                        <a:pt x="206" y="508"/>
                      </a:lnTo>
                      <a:lnTo>
                        <a:pt x="202" y="518"/>
                      </a:lnTo>
                      <a:lnTo>
                        <a:pt x="208" y="534"/>
                      </a:lnTo>
                      <a:lnTo>
                        <a:pt x="218" y="554"/>
                      </a:lnTo>
                      <a:lnTo>
                        <a:pt x="218" y="558"/>
                      </a:lnTo>
                      <a:lnTo>
                        <a:pt x="216" y="560"/>
                      </a:lnTo>
                      <a:lnTo>
                        <a:pt x="216" y="562"/>
                      </a:lnTo>
                      <a:lnTo>
                        <a:pt x="212" y="562"/>
                      </a:lnTo>
                      <a:lnTo>
                        <a:pt x="210" y="560"/>
                      </a:lnTo>
                      <a:lnTo>
                        <a:pt x="208" y="560"/>
                      </a:lnTo>
                      <a:lnTo>
                        <a:pt x="208" y="560"/>
                      </a:lnTo>
                      <a:lnTo>
                        <a:pt x="198" y="548"/>
                      </a:lnTo>
                      <a:lnTo>
                        <a:pt x="182" y="540"/>
                      </a:lnTo>
                      <a:lnTo>
                        <a:pt x="182" y="540"/>
                      </a:lnTo>
                      <a:lnTo>
                        <a:pt x="182" y="536"/>
                      </a:lnTo>
                      <a:lnTo>
                        <a:pt x="182" y="532"/>
                      </a:lnTo>
                      <a:lnTo>
                        <a:pt x="182" y="528"/>
                      </a:lnTo>
                      <a:lnTo>
                        <a:pt x="182" y="524"/>
                      </a:lnTo>
                      <a:lnTo>
                        <a:pt x="184" y="520"/>
                      </a:lnTo>
                      <a:lnTo>
                        <a:pt x="186" y="518"/>
                      </a:lnTo>
                      <a:lnTo>
                        <a:pt x="186" y="514"/>
                      </a:lnTo>
                      <a:lnTo>
                        <a:pt x="186" y="510"/>
                      </a:lnTo>
                      <a:lnTo>
                        <a:pt x="186" y="508"/>
                      </a:lnTo>
                      <a:lnTo>
                        <a:pt x="186" y="504"/>
                      </a:lnTo>
                      <a:lnTo>
                        <a:pt x="186" y="504"/>
                      </a:lnTo>
                      <a:lnTo>
                        <a:pt x="162" y="484"/>
                      </a:lnTo>
                      <a:lnTo>
                        <a:pt x="156" y="468"/>
                      </a:lnTo>
                      <a:lnTo>
                        <a:pt x="176" y="476"/>
                      </a:lnTo>
                      <a:lnTo>
                        <a:pt x="182" y="482"/>
                      </a:lnTo>
                      <a:lnTo>
                        <a:pt x="198" y="488"/>
                      </a:lnTo>
                      <a:lnTo>
                        <a:pt x="210" y="498"/>
                      </a:lnTo>
                      <a:lnTo>
                        <a:pt x="220" y="502"/>
                      </a:lnTo>
                      <a:lnTo>
                        <a:pt x="232" y="500"/>
                      </a:lnTo>
                      <a:lnTo>
                        <a:pt x="242" y="496"/>
                      </a:lnTo>
                      <a:lnTo>
                        <a:pt x="246" y="494"/>
                      </a:lnTo>
                      <a:lnTo>
                        <a:pt x="258" y="480"/>
                      </a:lnTo>
                      <a:lnTo>
                        <a:pt x="266" y="466"/>
                      </a:lnTo>
                      <a:lnTo>
                        <a:pt x="268" y="452"/>
                      </a:lnTo>
                      <a:lnTo>
                        <a:pt x="268" y="446"/>
                      </a:lnTo>
                      <a:lnTo>
                        <a:pt x="266" y="442"/>
                      </a:lnTo>
                      <a:lnTo>
                        <a:pt x="262" y="438"/>
                      </a:lnTo>
                      <a:lnTo>
                        <a:pt x="256" y="436"/>
                      </a:lnTo>
                      <a:lnTo>
                        <a:pt x="252" y="432"/>
                      </a:lnTo>
                      <a:lnTo>
                        <a:pt x="246" y="432"/>
                      </a:lnTo>
                      <a:lnTo>
                        <a:pt x="242" y="430"/>
                      </a:lnTo>
                      <a:lnTo>
                        <a:pt x="238" y="430"/>
                      </a:lnTo>
                      <a:lnTo>
                        <a:pt x="236" y="428"/>
                      </a:lnTo>
                      <a:lnTo>
                        <a:pt x="230" y="412"/>
                      </a:lnTo>
                      <a:lnTo>
                        <a:pt x="218" y="396"/>
                      </a:lnTo>
                      <a:lnTo>
                        <a:pt x="204" y="388"/>
                      </a:lnTo>
                      <a:lnTo>
                        <a:pt x="190" y="384"/>
                      </a:lnTo>
                      <a:lnTo>
                        <a:pt x="176" y="382"/>
                      </a:lnTo>
                      <a:lnTo>
                        <a:pt x="168" y="382"/>
                      </a:lnTo>
                      <a:lnTo>
                        <a:pt x="164" y="382"/>
                      </a:lnTo>
                      <a:lnTo>
                        <a:pt x="162" y="380"/>
                      </a:lnTo>
                      <a:lnTo>
                        <a:pt x="160" y="376"/>
                      </a:lnTo>
                      <a:lnTo>
                        <a:pt x="156" y="374"/>
                      </a:lnTo>
                      <a:lnTo>
                        <a:pt x="154" y="372"/>
                      </a:lnTo>
                      <a:lnTo>
                        <a:pt x="150" y="372"/>
                      </a:lnTo>
                      <a:lnTo>
                        <a:pt x="150" y="370"/>
                      </a:lnTo>
                      <a:lnTo>
                        <a:pt x="152" y="364"/>
                      </a:lnTo>
                      <a:lnTo>
                        <a:pt x="162" y="368"/>
                      </a:lnTo>
                      <a:lnTo>
                        <a:pt x="168" y="364"/>
                      </a:lnTo>
                      <a:lnTo>
                        <a:pt x="148" y="354"/>
                      </a:lnTo>
                      <a:lnTo>
                        <a:pt x="140" y="364"/>
                      </a:lnTo>
                      <a:lnTo>
                        <a:pt x="132" y="364"/>
                      </a:lnTo>
                      <a:lnTo>
                        <a:pt x="132" y="370"/>
                      </a:lnTo>
                      <a:lnTo>
                        <a:pt x="130" y="374"/>
                      </a:lnTo>
                      <a:lnTo>
                        <a:pt x="128" y="378"/>
                      </a:lnTo>
                      <a:lnTo>
                        <a:pt x="124" y="380"/>
                      </a:lnTo>
                      <a:lnTo>
                        <a:pt x="122" y="382"/>
                      </a:lnTo>
                      <a:lnTo>
                        <a:pt x="120" y="384"/>
                      </a:lnTo>
                      <a:lnTo>
                        <a:pt x="118" y="384"/>
                      </a:lnTo>
                      <a:lnTo>
                        <a:pt x="110" y="402"/>
                      </a:lnTo>
                      <a:lnTo>
                        <a:pt x="110" y="420"/>
                      </a:lnTo>
                      <a:lnTo>
                        <a:pt x="130" y="440"/>
                      </a:lnTo>
                      <a:lnTo>
                        <a:pt x="130" y="470"/>
                      </a:lnTo>
                      <a:lnTo>
                        <a:pt x="118" y="484"/>
                      </a:lnTo>
                      <a:lnTo>
                        <a:pt x="126" y="502"/>
                      </a:lnTo>
                      <a:lnTo>
                        <a:pt x="122" y="556"/>
                      </a:lnTo>
                      <a:lnTo>
                        <a:pt x="122" y="562"/>
                      </a:lnTo>
                      <a:lnTo>
                        <a:pt x="122" y="568"/>
                      </a:lnTo>
                      <a:lnTo>
                        <a:pt x="124" y="572"/>
                      </a:lnTo>
                      <a:lnTo>
                        <a:pt x="126" y="574"/>
                      </a:lnTo>
                      <a:lnTo>
                        <a:pt x="126" y="576"/>
                      </a:lnTo>
                      <a:lnTo>
                        <a:pt x="126" y="576"/>
                      </a:lnTo>
                      <a:lnTo>
                        <a:pt x="132" y="592"/>
                      </a:lnTo>
                      <a:lnTo>
                        <a:pt x="134" y="606"/>
                      </a:lnTo>
                      <a:lnTo>
                        <a:pt x="132" y="614"/>
                      </a:lnTo>
                      <a:lnTo>
                        <a:pt x="130" y="616"/>
                      </a:lnTo>
                      <a:lnTo>
                        <a:pt x="96" y="650"/>
                      </a:lnTo>
                      <a:lnTo>
                        <a:pt x="100" y="654"/>
                      </a:lnTo>
                      <a:lnTo>
                        <a:pt x="106" y="658"/>
                      </a:lnTo>
                      <a:lnTo>
                        <a:pt x="110" y="660"/>
                      </a:lnTo>
                      <a:lnTo>
                        <a:pt x="116" y="662"/>
                      </a:lnTo>
                      <a:lnTo>
                        <a:pt x="122" y="662"/>
                      </a:lnTo>
                      <a:lnTo>
                        <a:pt x="124" y="662"/>
                      </a:lnTo>
                      <a:lnTo>
                        <a:pt x="126" y="662"/>
                      </a:lnTo>
                      <a:lnTo>
                        <a:pt x="122" y="662"/>
                      </a:lnTo>
                      <a:lnTo>
                        <a:pt x="118" y="664"/>
                      </a:lnTo>
                      <a:lnTo>
                        <a:pt x="114" y="666"/>
                      </a:lnTo>
                      <a:lnTo>
                        <a:pt x="112" y="668"/>
                      </a:lnTo>
                      <a:lnTo>
                        <a:pt x="110" y="668"/>
                      </a:lnTo>
                      <a:lnTo>
                        <a:pt x="104" y="668"/>
                      </a:lnTo>
                      <a:lnTo>
                        <a:pt x="98" y="670"/>
                      </a:lnTo>
                      <a:lnTo>
                        <a:pt x="94" y="672"/>
                      </a:lnTo>
                      <a:lnTo>
                        <a:pt x="90" y="674"/>
                      </a:lnTo>
                      <a:lnTo>
                        <a:pt x="86" y="676"/>
                      </a:lnTo>
                      <a:lnTo>
                        <a:pt x="84" y="678"/>
                      </a:lnTo>
                      <a:lnTo>
                        <a:pt x="84" y="678"/>
                      </a:lnTo>
                      <a:lnTo>
                        <a:pt x="78" y="674"/>
                      </a:lnTo>
                      <a:lnTo>
                        <a:pt x="68" y="672"/>
                      </a:lnTo>
                      <a:lnTo>
                        <a:pt x="60" y="672"/>
                      </a:lnTo>
                      <a:lnTo>
                        <a:pt x="54" y="674"/>
                      </a:lnTo>
                      <a:lnTo>
                        <a:pt x="50" y="678"/>
                      </a:lnTo>
                      <a:lnTo>
                        <a:pt x="46" y="680"/>
                      </a:lnTo>
                      <a:lnTo>
                        <a:pt x="44" y="682"/>
                      </a:lnTo>
                      <a:lnTo>
                        <a:pt x="44" y="684"/>
                      </a:lnTo>
                      <a:lnTo>
                        <a:pt x="42" y="686"/>
                      </a:lnTo>
                      <a:lnTo>
                        <a:pt x="42" y="686"/>
                      </a:lnTo>
                      <a:lnTo>
                        <a:pt x="40" y="690"/>
                      </a:lnTo>
                      <a:lnTo>
                        <a:pt x="40" y="694"/>
                      </a:lnTo>
                      <a:lnTo>
                        <a:pt x="40" y="698"/>
                      </a:lnTo>
                      <a:lnTo>
                        <a:pt x="40" y="702"/>
                      </a:lnTo>
                      <a:lnTo>
                        <a:pt x="40" y="704"/>
                      </a:lnTo>
                      <a:lnTo>
                        <a:pt x="40" y="706"/>
                      </a:lnTo>
                      <a:lnTo>
                        <a:pt x="46" y="710"/>
                      </a:lnTo>
                      <a:lnTo>
                        <a:pt x="48" y="720"/>
                      </a:lnTo>
                      <a:lnTo>
                        <a:pt x="48" y="726"/>
                      </a:lnTo>
                      <a:lnTo>
                        <a:pt x="48" y="730"/>
                      </a:lnTo>
                      <a:lnTo>
                        <a:pt x="46" y="734"/>
                      </a:lnTo>
                      <a:lnTo>
                        <a:pt x="46" y="736"/>
                      </a:lnTo>
                      <a:lnTo>
                        <a:pt x="44" y="738"/>
                      </a:lnTo>
                      <a:lnTo>
                        <a:pt x="44" y="738"/>
                      </a:lnTo>
                      <a:lnTo>
                        <a:pt x="42" y="738"/>
                      </a:lnTo>
                      <a:lnTo>
                        <a:pt x="38" y="736"/>
                      </a:lnTo>
                      <a:lnTo>
                        <a:pt x="34" y="734"/>
                      </a:lnTo>
                      <a:lnTo>
                        <a:pt x="30" y="732"/>
                      </a:lnTo>
                      <a:lnTo>
                        <a:pt x="30" y="730"/>
                      </a:lnTo>
                      <a:lnTo>
                        <a:pt x="28" y="730"/>
                      </a:lnTo>
                      <a:lnTo>
                        <a:pt x="20" y="722"/>
                      </a:lnTo>
                      <a:lnTo>
                        <a:pt x="8" y="736"/>
                      </a:lnTo>
                      <a:lnTo>
                        <a:pt x="4" y="738"/>
                      </a:lnTo>
                      <a:lnTo>
                        <a:pt x="4" y="744"/>
                      </a:lnTo>
                      <a:lnTo>
                        <a:pt x="2" y="750"/>
                      </a:lnTo>
                      <a:lnTo>
                        <a:pt x="2" y="756"/>
                      </a:lnTo>
                      <a:lnTo>
                        <a:pt x="0" y="764"/>
                      </a:lnTo>
                      <a:lnTo>
                        <a:pt x="0" y="778"/>
                      </a:lnTo>
                      <a:lnTo>
                        <a:pt x="2" y="780"/>
                      </a:lnTo>
                      <a:lnTo>
                        <a:pt x="4" y="782"/>
                      </a:lnTo>
                      <a:lnTo>
                        <a:pt x="8" y="782"/>
                      </a:lnTo>
                      <a:lnTo>
                        <a:pt x="8" y="782"/>
                      </a:lnTo>
                      <a:lnTo>
                        <a:pt x="14" y="782"/>
                      </a:lnTo>
                      <a:lnTo>
                        <a:pt x="18" y="782"/>
                      </a:lnTo>
                      <a:lnTo>
                        <a:pt x="20" y="780"/>
                      </a:lnTo>
                      <a:lnTo>
                        <a:pt x="22" y="780"/>
                      </a:lnTo>
                      <a:lnTo>
                        <a:pt x="22" y="782"/>
                      </a:lnTo>
                      <a:lnTo>
                        <a:pt x="24" y="784"/>
                      </a:lnTo>
                      <a:lnTo>
                        <a:pt x="26" y="786"/>
                      </a:lnTo>
                      <a:lnTo>
                        <a:pt x="30" y="788"/>
                      </a:lnTo>
                      <a:lnTo>
                        <a:pt x="32" y="790"/>
                      </a:lnTo>
                      <a:lnTo>
                        <a:pt x="34" y="792"/>
                      </a:lnTo>
                      <a:lnTo>
                        <a:pt x="36" y="796"/>
                      </a:lnTo>
                      <a:lnTo>
                        <a:pt x="38" y="802"/>
                      </a:lnTo>
                      <a:lnTo>
                        <a:pt x="40" y="806"/>
                      </a:lnTo>
                      <a:lnTo>
                        <a:pt x="42" y="810"/>
                      </a:lnTo>
                      <a:lnTo>
                        <a:pt x="44" y="814"/>
                      </a:lnTo>
                      <a:lnTo>
                        <a:pt x="44" y="814"/>
                      </a:lnTo>
                      <a:lnTo>
                        <a:pt x="46" y="820"/>
                      </a:lnTo>
                      <a:lnTo>
                        <a:pt x="44" y="824"/>
                      </a:lnTo>
                      <a:lnTo>
                        <a:pt x="42" y="828"/>
                      </a:lnTo>
                      <a:lnTo>
                        <a:pt x="40" y="830"/>
                      </a:lnTo>
                      <a:lnTo>
                        <a:pt x="38" y="832"/>
                      </a:lnTo>
                      <a:lnTo>
                        <a:pt x="36" y="832"/>
                      </a:lnTo>
                      <a:lnTo>
                        <a:pt x="36" y="832"/>
                      </a:lnTo>
                      <a:lnTo>
                        <a:pt x="40" y="834"/>
                      </a:lnTo>
                      <a:lnTo>
                        <a:pt x="42" y="838"/>
                      </a:lnTo>
                      <a:lnTo>
                        <a:pt x="46" y="842"/>
                      </a:lnTo>
                      <a:lnTo>
                        <a:pt x="50" y="846"/>
                      </a:lnTo>
                      <a:lnTo>
                        <a:pt x="52" y="852"/>
                      </a:lnTo>
                      <a:lnTo>
                        <a:pt x="54" y="856"/>
                      </a:lnTo>
                      <a:lnTo>
                        <a:pt x="56" y="858"/>
                      </a:lnTo>
                      <a:lnTo>
                        <a:pt x="56" y="860"/>
                      </a:lnTo>
                      <a:lnTo>
                        <a:pt x="58" y="866"/>
                      </a:lnTo>
                      <a:lnTo>
                        <a:pt x="60" y="872"/>
                      </a:lnTo>
                      <a:lnTo>
                        <a:pt x="62" y="874"/>
                      </a:lnTo>
                      <a:lnTo>
                        <a:pt x="62" y="876"/>
                      </a:lnTo>
                      <a:lnTo>
                        <a:pt x="60" y="878"/>
                      </a:lnTo>
                      <a:lnTo>
                        <a:pt x="60" y="878"/>
                      </a:lnTo>
                      <a:lnTo>
                        <a:pt x="60" y="878"/>
                      </a:lnTo>
                      <a:lnTo>
                        <a:pt x="60" y="878"/>
                      </a:lnTo>
                      <a:lnTo>
                        <a:pt x="38" y="892"/>
                      </a:lnTo>
                      <a:lnTo>
                        <a:pt x="38" y="894"/>
                      </a:lnTo>
                      <a:lnTo>
                        <a:pt x="36" y="894"/>
                      </a:lnTo>
                      <a:lnTo>
                        <a:pt x="34" y="894"/>
                      </a:lnTo>
                      <a:lnTo>
                        <a:pt x="32" y="892"/>
                      </a:lnTo>
                      <a:lnTo>
                        <a:pt x="32" y="894"/>
                      </a:lnTo>
                      <a:lnTo>
                        <a:pt x="30" y="898"/>
                      </a:lnTo>
                      <a:lnTo>
                        <a:pt x="28" y="902"/>
                      </a:lnTo>
                      <a:lnTo>
                        <a:pt x="30" y="906"/>
                      </a:lnTo>
                      <a:lnTo>
                        <a:pt x="30" y="908"/>
                      </a:lnTo>
                      <a:lnTo>
                        <a:pt x="32" y="908"/>
                      </a:lnTo>
                      <a:lnTo>
                        <a:pt x="32" y="908"/>
                      </a:lnTo>
                      <a:lnTo>
                        <a:pt x="28" y="908"/>
                      </a:lnTo>
                      <a:lnTo>
                        <a:pt x="26" y="910"/>
                      </a:lnTo>
                      <a:lnTo>
                        <a:pt x="24" y="910"/>
                      </a:lnTo>
                      <a:lnTo>
                        <a:pt x="22" y="912"/>
                      </a:lnTo>
                      <a:lnTo>
                        <a:pt x="22" y="912"/>
                      </a:lnTo>
                      <a:lnTo>
                        <a:pt x="28" y="918"/>
                      </a:lnTo>
                      <a:lnTo>
                        <a:pt x="28" y="918"/>
                      </a:lnTo>
                      <a:lnTo>
                        <a:pt x="30" y="916"/>
                      </a:lnTo>
                      <a:lnTo>
                        <a:pt x="34" y="914"/>
                      </a:lnTo>
                      <a:lnTo>
                        <a:pt x="40" y="914"/>
                      </a:lnTo>
                      <a:lnTo>
                        <a:pt x="46" y="914"/>
                      </a:lnTo>
                      <a:lnTo>
                        <a:pt x="50" y="914"/>
                      </a:lnTo>
                      <a:lnTo>
                        <a:pt x="56" y="916"/>
                      </a:lnTo>
                      <a:lnTo>
                        <a:pt x="58" y="916"/>
                      </a:lnTo>
                      <a:lnTo>
                        <a:pt x="60" y="918"/>
                      </a:lnTo>
                      <a:lnTo>
                        <a:pt x="64" y="918"/>
                      </a:lnTo>
                      <a:lnTo>
                        <a:pt x="68" y="918"/>
                      </a:lnTo>
                      <a:lnTo>
                        <a:pt x="74" y="918"/>
                      </a:lnTo>
                      <a:lnTo>
                        <a:pt x="76" y="916"/>
                      </a:lnTo>
                      <a:lnTo>
                        <a:pt x="78" y="916"/>
                      </a:lnTo>
                      <a:lnTo>
                        <a:pt x="80" y="912"/>
                      </a:lnTo>
                      <a:lnTo>
                        <a:pt x="80" y="912"/>
                      </a:lnTo>
                      <a:lnTo>
                        <a:pt x="84" y="914"/>
                      </a:lnTo>
                      <a:lnTo>
                        <a:pt x="88" y="916"/>
                      </a:lnTo>
                      <a:lnTo>
                        <a:pt x="92" y="918"/>
                      </a:lnTo>
                      <a:lnTo>
                        <a:pt x="96" y="922"/>
                      </a:lnTo>
                      <a:lnTo>
                        <a:pt x="100" y="926"/>
                      </a:lnTo>
                      <a:lnTo>
                        <a:pt x="100" y="928"/>
                      </a:lnTo>
                      <a:lnTo>
                        <a:pt x="102" y="930"/>
                      </a:lnTo>
                      <a:lnTo>
                        <a:pt x="104" y="934"/>
                      </a:lnTo>
                      <a:lnTo>
                        <a:pt x="106" y="940"/>
                      </a:lnTo>
                      <a:lnTo>
                        <a:pt x="106" y="946"/>
                      </a:lnTo>
                      <a:lnTo>
                        <a:pt x="106" y="952"/>
                      </a:lnTo>
                      <a:lnTo>
                        <a:pt x="104" y="960"/>
                      </a:lnTo>
                      <a:lnTo>
                        <a:pt x="104" y="966"/>
                      </a:lnTo>
                      <a:lnTo>
                        <a:pt x="104" y="970"/>
                      </a:lnTo>
                      <a:lnTo>
                        <a:pt x="106" y="972"/>
                      </a:lnTo>
                      <a:lnTo>
                        <a:pt x="108" y="974"/>
                      </a:lnTo>
                      <a:lnTo>
                        <a:pt x="110" y="976"/>
                      </a:lnTo>
                      <a:lnTo>
                        <a:pt x="112" y="972"/>
                      </a:lnTo>
                      <a:lnTo>
                        <a:pt x="114" y="970"/>
                      </a:lnTo>
                      <a:lnTo>
                        <a:pt x="114" y="970"/>
                      </a:lnTo>
                      <a:lnTo>
                        <a:pt x="116" y="970"/>
                      </a:lnTo>
                      <a:lnTo>
                        <a:pt x="120" y="968"/>
                      </a:lnTo>
                      <a:lnTo>
                        <a:pt x="124" y="966"/>
                      </a:lnTo>
                      <a:lnTo>
                        <a:pt x="128" y="966"/>
                      </a:lnTo>
                      <a:lnTo>
                        <a:pt x="130" y="966"/>
                      </a:lnTo>
                      <a:lnTo>
                        <a:pt x="140" y="964"/>
                      </a:lnTo>
                      <a:lnTo>
                        <a:pt x="150" y="968"/>
                      </a:lnTo>
                      <a:lnTo>
                        <a:pt x="158" y="972"/>
                      </a:lnTo>
                      <a:lnTo>
                        <a:pt x="162" y="974"/>
                      </a:lnTo>
                      <a:lnTo>
                        <a:pt x="158" y="976"/>
                      </a:lnTo>
                      <a:lnTo>
                        <a:pt x="164" y="976"/>
                      </a:lnTo>
                      <a:lnTo>
                        <a:pt x="170" y="974"/>
                      </a:lnTo>
                      <a:lnTo>
                        <a:pt x="174" y="974"/>
                      </a:lnTo>
                      <a:lnTo>
                        <a:pt x="176" y="976"/>
                      </a:lnTo>
                      <a:lnTo>
                        <a:pt x="180" y="976"/>
                      </a:lnTo>
                      <a:lnTo>
                        <a:pt x="180" y="978"/>
                      </a:lnTo>
                      <a:lnTo>
                        <a:pt x="182" y="978"/>
                      </a:lnTo>
                      <a:lnTo>
                        <a:pt x="180" y="978"/>
                      </a:lnTo>
                      <a:lnTo>
                        <a:pt x="178" y="980"/>
                      </a:lnTo>
                      <a:lnTo>
                        <a:pt x="176" y="984"/>
                      </a:lnTo>
                      <a:lnTo>
                        <a:pt x="174" y="986"/>
                      </a:lnTo>
                      <a:lnTo>
                        <a:pt x="174" y="988"/>
                      </a:lnTo>
                      <a:lnTo>
                        <a:pt x="174" y="990"/>
                      </a:lnTo>
                      <a:lnTo>
                        <a:pt x="174" y="992"/>
                      </a:lnTo>
                      <a:lnTo>
                        <a:pt x="174" y="998"/>
                      </a:lnTo>
                      <a:lnTo>
                        <a:pt x="178" y="1000"/>
                      </a:lnTo>
                      <a:lnTo>
                        <a:pt x="182" y="998"/>
                      </a:lnTo>
                      <a:lnTo>
                        <a:pt x="186" y="996"/>
                      </a:lnTo>
                      <a:lnTo>
                        <a:pt x="190" y="992"/>
                      </a:lnTo>
                      <a:lnTo>
                        <a:pt x="192" y="988"/>
                      </a:lnTo>
                      <a:lnTo>
                        <a:pt x="194" y="986"/>
                      </a:lnTo>
                      <a:lnTo>
                        <a:pt x="194" y="984"/>
                      </a:lnTo>
                      <a:lnTo>
                        <a:pt x="192" y="984"/>
                      </a:lnTo>
                      <a:lnTo>
                        <a:pt x="190" y="982"/>
                      </a:lnTo>
                      <a:lnTo>
                        <a:pt x="188" y="980"/>
                      </a:lnTo>
                      <a:lnTo>
                        <a:pt x="186" y="978"/>
                      </a:lnTo>
                      <a:lnTo>
                        <a:pt x="186" y="974"/>
                      </a:lnTo>
                      <a:lnTo>
                        <a:pt x="186" y="972"/>
                      </a:lnTo>
                      <a:lnTo>
                        <a:pt x="186" y="970"/>
                      </a:lnTo>
                      <a:lnTo>
                        <a:pt x="188" y="966"/>
                      </a:lnTo>
                      <a:lnTo>
                        <a:pt x="192" y="964"/>
                      </a:lnTo>
                      <a:lnTo>
                        <a:pt x="196" y="962"/>
                      </a:lnTo>
                      <a:lnTo>
                        <a:pt x="200" y="960"/>
                      </a:lnTo>
                      <a:lnTo>
                        <a:pt x="202" y="960"/>
                      </a:lnTo>
                      <a:lnTo>
                        <a:pt x="206" y="958"/>
                      </a:lnTo>
                      <a:lnTo>
                        <a:pt x="210" y="960"/>
                      </a:lnTo>
                      <a:lnTo>
                        <a:pt x="214" y="962"/>
                      </a:lnTo>
                      <a:lnTo>
                        <a:pt x="216" y="968"/>
                      </a:lnTo>
                      <a:lnTo>
                        <a:pt x="216" y="972"/>
                      </a:lnTo>
                      <a:lnTo>
                        <a:pt x="214" y="974"/>
                      </a:lnTo>
                      <a:lnTo>
                        <a:pt x="212" y="974"/>
                      </a:lnTo>
                      <a:lnTo>
                        <a:pt x="210" y="976"/>
                      </a:lnTo>
                      <a:lnTo>
                        <a:pt x="210" y="976"/>
                      </a:lnTo>
                      <a:lnTo>
                        <a:pt x="206" y="976"/>
                      </a:lnTo>
                      <a:lnTo>
                        <a:pt x="202" y="976"/>
                      </a:lnTo>
                      <a:lnTo>
                        <a:pt x="200" y="978"/>
                      </a:lnTo>
                      <a:lnTo>
                        <a:pt x="200" y="980"/>
                      </a:lnTo>
                      <a:lnTo>
                        <a:pt x="200" y="980"/>
                      </a:lnTo>
                      <a:lnTo>
                        <a:pt x="198" y="984"/>
                      </a:lnTo>
                      <a:lnTo>
                        <a:pt x="200" y="988"/>
                      </a:lnTo>
                      <a:lnTo>
                        <a:pt x="200" y="990"/>
                      </a:lnTo>
                      <a:lnTo>
                        <a:pt x="202" y="992"/>
                      </a:lnTo>
                      <a:lnTo>
                        <a:pt x="204" y="994"/>
                      </a:lnTo>
                      <a:lnTo>
                        <a:pt x="208" y="996"/>
                      </a:lnTo>
                      <a:lnTo>
                        <a:pt x="210" y="998"/>
                      </a:lnTo>
                      <a:lnTo>
                        <a:pt x="214" y="1000"/>
                      </a:lnTo>
                      <a:lnTo>
                        <a:pt x="216" y="1002"/>
                      </a:lnTo>
                      <a:lnTo>
                        <a:pt x="218" y="1002"/>
                      </a:lnTo>
                      <a:lnTo>
                        <a:pt x="218" y="1004"/>
                      </a:lnTo>
                      <a:lnTo>
                        <a:pt x="220" y="1008"/>
                      </a:lnTo>
                      <a:lnTo>
                        <a:pt x="222" y="1010"/>
                      </a:lnTo>
                      <a:lnTo>
                        <a:pt x="224" y="1012"/>
                      </a:lnTo>
                      <a:lnTo>
                        <a:pt x="226" y="1014"/>
                      </a:lnTo>
                      <a:lnTo>
                        <a:pt x="228" y="1014"/>
                      </a:lnTo>
                      <a:lnTo>
                        <a:pt x="228" y="1016"/>
                      </a:lnTo>
                      <a:lnTo>
                        <a:pt x="232" y="1018"/>
                      </a:lnTo>
                      <a:lnTo>
                        <a:pt x="236" y="1020"/>
                      </a:lnTo>
                      <a:lnTo>
                        <a:pt x="242" y="1024"/>
                      </a:lnTo>
                      <a:lnTo>
                        <a:pt x="246" y="1028"/>
                      </a:lnTo>
                      <a:lnTo>
                        <a:pt x="250" y="1030"/>
                      </a:lnTo>
                      <a:lnTo>
                        <a:pt x="254" y="1032"/>
                      </a:lnTo>
                      <a:lnTo>
                        <a:pt x="254" y="1032"/>
                      </a:lnTo>
                      <a:lnTo>
                        <a:pt x="256" y="1040"/>
                      </a:lnTo>
                      <a:lnTo>
                        <a:pt x="256" y="1046"/>
                      </a:lnTo>
                      <a:lnTo>
                        <a:pt x="256" y="1052"/>
                      </a:lnTo>
                      <a:lnTo>
                        <a:pt x="252" y="1058"/>
                      </a:lnTo>
                      <a:lnTo>
                        <a:pt x="250" y="1062"/>
                      </a:lnTo>
                      <a:lnTo>
                        <a:pt x="250" y="1062"/>
                      </a:lnTo>
                      <a:lnTo>
                        <a:pt x="252" y="1064"/>
                      </a:lnTo>
                      <a:lnTo>
                        <a:pt x="256" y="1066"/>
                      </a:lnTo>
                      <a:lnTo>
                        <a:pt x="260" y="1068"/>
                      </a:lnTo>
                      <a:lnTo>
                        <a:pt x="264" y="1070"/>
                      </a:lnTo>
                      <a:lnTo>
                        <a:pt x="266" y="1072"/>
                      </a:lnTo>
                      <a:lnTo>
                        <a:pt x="268" y="1072"/>
                      </a:lnTo>
                      <a:lnTo>
                        <a:pt x="270" y="1074"/>
                      </a:lnTo>
                      <a:lnTo>
                        <a:pt x="274" y="1076"/>
                      </a:lnTo>
                      <a:lnTo>
                        <a:pt x="278" y="1080"/>
                      </a:lnTo>
                      <a:lnTo>
                        <a:pt x="282" y="1086"/>
                      </a:lnTo>
                      <a:lnTo>
                        <a:pt x="304" y="1090"/>
                      </a:lnTo>
                      <a:lnTo>
                        <a:pt x="306" y="1092"/>
                      </a:lnTo>
                      <a:lnTo>
                        <a:pt x="310" y="1094"/>
                      </a:lnTo>
                      <a:lnTo>
                        <a:pt x="312" y="1094"/>
                      </a:lnTo>
                      <a:lnTo>
                        <a:pt x="316" y="1092"/>
                      </a:lnTo>
                      <a:lnTo>
                        <a:pt x="318" y="1092"/>
                      </a:lnTo>
                      <a:lnTo>
                        <a:pt x="320" y="1092"/>
                      </a:lnTo>
                      <a:lnTo>
                        <a:pt x="334" y="1076"/>
                      </a:lnTo>
                      <a:lnTo>
                        <a:pt x="336" y="1080"/>
                      </a:lnTo>
                      <a:lnTo>
                        <a:pt x="338" y="1082"/>
                      </a:lnTo>
                      <a:lnTo>
                        <a:pt x="340" y="1086"/>
                      </a:lnTo>
                      <a:lnTo>
                        <a:pt x="344" y="1088"/>
                      </a:lnTo>
                      <a:lnTo>
                        <a:pt x="344" y="1088"/>
                      </a:lnTo>
                      <a:lnTo>
                        <a:pt x="350" y="1098"/>
                      </a:lnTo>
                      <a:lnTo>
                        <a:pt x="350" y="1096"/>
                      </a:lnTo>
                      <a:lnTo>
                        <a:pt x="348" y="1088"/>
                      </a:lnTo>
                      <a:lnTo>
                        <a:pt x="346" y="1078"/>
                      </a:lnTo>
                      <a:lnTo>
                        <a:pt x="346" y="1070"/>
                      </a:lnTo>
                      <a:lnTo>
                        <a:pt x="346" y="1064"/>
                      </a:lnTo>
                      <a:lnTo>
                        <a:pt x="352" y="1062"/>
                      </a:lnTo>
                      <a:lnTo>
                        <a:pt x="352" y="1062"/>
                      </a:lnTo>
                      <a:lnTo>
                        <a:pt x="350" y="1060"/>
                      </a:lnTo>
                      <a:lnTo>
                        <a:pt x="348" y="1056"/>
                      </a:lnTo>
                      <a:lnTo>
                        <a:pt x="346" y="1052"/>
                      </a:lnTo>
                      <a:lnTo>
                        <a:pt x="346" y="1048"/>
                      </a:lnTo>
                      <a:lnTo>
                        <a:pt x="344" y="1044"/>
                      </a:lnTo>
                      <a:lnTo>
                        <a:pt x="346" y="1040"/>
                      </a:lnTo>
                      <a:lnTo>
                        <a:pt x="348" y="1036"/>
                      </a:lnTo>
                      <a:lnTo>
                        <a:pt x="350" y="1034"/>
                      </a:lnTo>
                      <a:lnTo>
                        <a:pt x="350" y="1034"/>
                      </a:lnTo>
                      <a:lnTo>
                        <a:pt x="348" y="1034"/>
                      </a:lnTo>
                      <a:lnTo>
                        <a:pt x="346" y="1032"/>
                      </a:lnTo>
                      <a:lnTo>
                        <a:pt x="342" y="1030"/>
                      </a:lnTo>
                      <a:lnTo>
                        <a:pt x="338" y="1028"/>
                      </a:lnTo>
                      <a:lnTo>
                        <a:pt x="334" y="1022"/>
                      </a:lnTo>
                      <a:lnTo>
                        <a:pt x="332" y="1016"/>
                      </a:lnTo>
                      <a:lnTo>
                        <a:pt x="330" y="1008"/>
                      </a:lnTo>
                      <a:lnTo>
                        <a:pt x="326" y="992"/>
                      </a:lnTo>
                      <a:lnTo>
                        <a:pt x="330" y="976"/>
                      </a:lnTo>
                      <a:lnTo>
                        <a:pt x="334" y="972"/>
                      </a:lnTo>
                      <a:lnTo>
                        <a:pt x="344" y="964"/>
                      </a:lnTo>
                      <a:lnTo>
                        <a:pt x="358" y="956"/>
                      </a:lnTo>
                      <a:lnTo>
                        <a:pt x="378" y="952"/>
                      </a:lnTo>
                      <a:lnTo>
                        <a:pt x="382" y="954"/>
                      </a:lnTo>
                      <a:lnTo>
                        <a:pt x="390" y="956"/>
                      </a:lnTo>
                      <a:lnTo>
                        <a:pt x="400" y="960"/>
                      </a:lnTo>
                      <a:lnTo>
                        <a:pt x="408" y="966"/>
                      </a:lnTo>
                      <a:lnTo>
                        <a:pt x="410" y="976"/>
                      </a:lnTo>
                      <a:lnTo>
                        <a:pt x="410" y="976"/>
                      </a:lnTo>
                      <a:lnTo>
                        <a:pt x="410" y="978"/>
                      </a:lnTo>
                      <a:lnTo>
                        <a:pt x="408" y="982"/>
                      </a:lnTo>
                      <a:lnTo>
                        <a:pt x="406" y="984"/>
                      </a:lnTo>
                      <a:lnTo>
                        <a:pt x="404" y="988"/>
                      </a:lnTo>
                      <a:lnTo>
                        <a:pt x="400" y="990"/>
                      </a:lnTo>
                      <a:lnTo>
                        <a:pt x="394" y="992"/>
                      </a:lnTo>
                      <a:lnTo>
                        <a:pt x="392" y="992"/>
                      </a:lnTo>
                      <a:lnTo>
                        <a:pt x="390" y="992"/>
                      </a:lnTo>
                      <a:lnTo>
                        <a:pt x="384" y="992"/>
                      </a:lnTo>
                      <a:lnTo>
                        <a:pt x="380" y="992"/>
                      </a:lnTo>
                      <a:lnTo>
                        <a:pt x="374" y="994"/>
                      </a:lnTo>
                      <a:lnTo>
                        <a:pt x="372" y="996"/>
                      </a:lnTo>
                      <a:lnTo>
                        <a:pt x="370" y="998"/>
                      </a:lnTo>
                      <a:lnTo>
                        <a:pt x="370" y="1000"/>
                      </a:lnTo>
                      <a:lnTo>
                        <a:pt x="368" y="1004"/>
                      </a:lnTo>
                      <a:lnTo>
                        <a:pt x="368" y="1008"/>
                      </a:lnTo>
                      <a:lnTo>
                        <a:pt x="378" y="1026"/>
                      </a:lnTo>
                      <a:lnTo>
                        <a:pt x="384" y="1028"/>
                      </a:lnTo>
                      <a:lnTo>
                        <a:pt x="386" y="1028"/>
                      </a:lnTo>
                      <a:lnTo>
                        <a:pt x="388" y="1030"/>
                      </a:lnTo>
                      <a:lnTo>
                        <a:pt x="390" y="1032"/>
                      </a:lnTo>
                      <a:lnTo>
                        <a:pt x="390" y="1036"/>
                      </a:lnTo>
                      <a:lnTo>
                        <a:pt x="390" y="1050"/>
                      </a:lnTo>
                      <a:lnTo>
                        <a:pt x="390" y="1050"/>
                      </a:lnTo>
                      <a:lnTo>
                        <a:pt x="392" y="1052"/>
                      </a:lnTo>
                      <a:lnTo>
                        <a:pt x="394" y="1054"/>
                      </a:lnTo>
                      <a:lnTo>
                        <a:pt x="396" y="1054"/>
                      </a:lnTo>
                      <a:lnTo>
                        <a:pt x="398" y="1052"/>
                      </a:lnTo>
                      <a:lnTo>
                        <a:pt x="400" y="1050"/>
                      </a:lnTo>
                      <a:lnTo>
                        <a:pt x="402" y="1050"/>
                      </a:lnTo>
                      <a:lnTo>
                        <a:pt x="404" y="1050"/>
                      </a:lnTo>
                      <a:lnTo>
                        <a:pt x="406" y="1052"/>
                      </a:lnTo>
                      <a:lnTo>
                        <a:pt x="408" y="1054"/>
                      </a:lnTo>
                      <a:lnTo>
                        <a:pt x="410" y="1058"/>
                      </a:lnTo>
                      <a:lnTo>
                        <a:pt x="412" y="1060"/>
                      </a:lnTo>
                      <a:lnTo>
                        <a:pt x="412" y="1062"/>
                      </a:lnTo>
                      <a:lnTo>
                        <a:pt x="410" y="1070"/>
                      </a:lnTo>
                      <a:lnTo>
                        <a:pt x="410" y="1070"/>
                      </a:lnTo>
                      <a:lnTo>
                        <a:pt x="406" y="1070"/>
                      </a:lnTo>
                      <a:lnTo>
                        <a:pt x="402" y="1070"/>
                      </a:lnTo>
                      <a:lnTo>
                        <a:pt x="402" y="1070"/>
                      </a:lnTo>
                      <a:lnTo>
                        <a:pt x="400" y="1070"/>
                      </a:lnTo>
                      <a:lnTo>
                        <a:pt x="398" y="1072"/>
                      </a:lnTo>
                      <a:lnTo>
                        <a:pt x="396" y="1072"/>
                      </a:lnTo>
                      <a:lnTo>
                        <a:pt x="394" y="1076"/>
                      </a:lnTo>
                      <a:lnTo>
                        <a:pt x="394" y="1078"/>
                      </a:lnTo>
                      <a:lnTo>
                        <a:pt x="396" y="1084"/>
                      </a:lnTo>
                      <a:lnTo>
                        <a:pt x="398" y="1086"/>
                      </a:lnTo>
                      <a:lnTo>
                        <a:pt x="400" y="1088"/>
                      </a:lnTo>
                      <a:lnTo>
                        <a:pt x="400" y="1088"/>
                      </a:lnTo>
                      <a:lnTo>
                        <a:pt x="402" y="1104"/>
                      </a:lnTo>
                      <a:lnTo>
                        <a:pt x="402" y="1104"/>
                      </a:lnTo>
                      <a:lnTo>
                        <a:pt x="404" y="1106"/>
                      </a:lnTo>
                      <a:lnTo>
                        <a:pt x="406" y="1108"/>
                      </a:lnTo>
                      <a:lnTo>
                        <a:pt x="408" y="1110"/>
                      </a:lnTo>
                      <a:lnTo>
                        <a:pt x="408" y="1114"/>
                      </a:lnTo>
                      <a:lnTo>
                        <a:pt x="408" y="1130"/>
                      </a:lnTo>
                      <a:lnTo>
                        <a:pt x="426" y="1120"/>
                      </a:lnTo>
                      <a:lnTo>
                        <a:pt x="442" y="1120"/>
                      </a:lnTo>
                      <a:lnTo>
                        <a:pt x="452" y="1122"/>
                      </a:lnTo>
                      <a:lnTo>
                        <a:pt x="454" y="1124"/>
                      </a:lnTo>
                      <a:lnTo>
                        <a:pt x="458" y="1124"/>
                      </a:lnTo>
                      <a:lnTo>
                        <a:pt x="462" y="1126"/>
                      </a:lnTo>
                      <a:lnTo>
                        <a:pt x="464" y="1126"/>
                      </a:lnTo>
                      <a:lnTo>
                        <a:pt x="466" y="1128"/>
                      </a:lnTo>
                      <a:lnTo>
                        <a:pt x="478" y="1130"/>
                      </a:lnTo>
                      <a:lnTo>
                        <a:pt x="488" y="1138"/>
                      </a:lnTo>
                      <a:lnTo>
                        <a:pt x="494" y="1146"/>
                      </a:lnTo>
                      <a:lnTo>
                        <a:pt x="496" y="1152"/>
                      </a:lnTo>
                      <a:lnTo>
                        <a:pt x="498" y="1156"/>
                      </a:lnTo>
                      <a:lnTo>
                        <a:pt x="498" y="1160"/>
                      </a:lnTo>
                      <a:lnTo>
                        <a:pt x="508" y="1160"/>
                      </a:lnTo>
                      <a:lnTo>
                        <a:pt x="516" y="1158"/>
                      </a:lnTo>
                      <a:lnTo>
                        <a:pt x="520" y="1150"/>
                      </a:lnTo>
                      <a:lnTo>
                        <a:pt x="522" y="1148"/>
                      </a:lnTo>
                      <a:lnTo>
                        <a:pt x="524" y="1148"/>
                      </a:lnTo>
                      <a:lnTo>
                        <a:pt x="530" y="1144"/>
                      </a:lnTo>
                      <a:lnTo>
                        <a:pt x="534" y="1142"/>
                      </a:lnTo>
                      <a:lnTo>
                        <a:pt x="540" y="1138"/>
                      </a:lnTo>
                      <a:lnTo>
                        <a:pt x="542" y="1132"/>
                      </a:lnTo>
                      <a:lnTo>
                        <a:pt x="546" y="1126"/>
                      </a:lnTo>
                      <a:lnTo>
                        <a:pt x="546" y="1126"/>
                      </a:lnTo>
                      <a:lnTo>
                        <a:pt x="550" y="1126"/>
                      </a:lnTo>
                      <a:lnTo>
                        <a:pt x="554" y="1128"/>
                      </a:lnTo>
                      <a:lnTo>
                        <a:pt x="556" y="1128"/>
                      </a:lnTo>
                      <a:lnTo>
                        <a:pt x="560" y="1128"/>
                      </a:lnTo>
                      <a:lnTo>
                        <a:pt x="566" y="1128"/>
                      </a:lnTo>
                      <a:lnTo>
                        <a:pt x="580" y="1130"/>
                      </a:lnTo>
                      <a:lnTo>
                        <a:pt x="594" y="1128"/>
                      </a:lnTo>
                      <a:lnTo>
                        <a:pt x="610" y="1118"/>
                      </a:lnTo>
                      <a:lnTo>
                        <a:pt x="618" y="1118"/>
                      </a:lnTo>
                      <a:lnTo>
                        <a:pt x="626" y="1126"/>
                      </a:lnTo>
                      <a:lnTo>
                        <a:pt x="628" y="1126"/>
                      </a:lnTo>
                      <a:lnTo>
                        <a:pt x="630" y="1128"/>
                      </a:lnTo>
                      <a:lnTo>
                        <a:pt x="632" y="1130"/>
                      </a:lnTo>
                      <a:lnTo>
                        <a:pt x="636" y="1134"/>
                      </a:lnTo>
                      <a:lnTo>
                        <a:pt x="640" y="1136"/>
                      </a:lnTo>
                      <a:lnTo>
                        <a:pt x="644" y="1138"/>
                      </a:lnTo>
                      <a:lnTo>
                        <a:pt x="650" y="1138"/>
                      </a:lnTo>
                      <a:lnTo>
                        <a:pt x="682" y="1138"/>
                      </a:lnTo>
                      <a:lnTo>
                        <a:pt x="680" y="1138"/>
                      </a:lnTo>
                      <a:lnTo>
                        <a:pt x="678" y="1136"/>
                      </a:lnTo>
                      <a:lnTo>
                        <a:pt x="676" y="1132"/>
                      </a:lnTo>
                      <a:lnTo>
                        <a:pt x="674" y="1128"/>
                      </a:lnTo>
                      <a:lnTo>
                        <a:pt x="672" y="1124"/>
                      </a:lnTo>
                      <a:lnTo>
                        <a:pt x="670" y="1118"/>
                      </a:lnTo>
                      <a:lnTo>
                        <a:pt x="672" y="1114"/>
                      </a:lnTo>
                      <a:lnTo>
                        <a:pt x="670" y="1114"/>
                      </a:lnTo>
                      <a:lnTo>
                        <a:pt x="670" y="1110"/>
                      </a:lnTo>
                      <a:lnTo>
                        <a:pt x="666" y="1108"/>
                      </a:lnTo>
                      <a:lnTo>
                        <a:pt x="664" y="1106"/>
                      </a:lnTo>
                      <a:lnTo>
                        <a:pt x="660" y="1104"/>
                      </a:lnTo>
                      <a:lnTo>
                        <a:pt x="658" y="1104"/>
                      </a:lnTo>
                      <a:lnTo>
                        <a:pt x="656" y="1102"/>
                      </a:lnTo>
                      <a:lnTo>
                        <a:pt x="654" y="1096"/>
                      </a:lnTo>
                      <a:lnTo>
                        <a:pt x="654" y="1096"/>
                      </a:lnTo>
                      <a:lnTo>
                        <a:pt x="654" y="1094"/>
                      </a:lnTo>
                      <a:lnTo>
                        <a:pt x="654" y="1090"/>
                      </a:lnTo>
                      <a:lnTo>
                        <a:pt x="654" y="1088"/>
                      </a:lnTo>
                      <a:lnTo>
                        <a:pt x="656" y="1084"/>
                      </a:lnTo>
                      <a:lnTo>
                        <a:pt x="658" y="1080"/>
                      </a:lnTo>
                      <a:lnTo>
                        <a:pt x="662" y="1078"/>
                      </a:lnTo>
                      <a:lnTo>
                        <a:pt x="666" y="1076"/>
                      </a:lnTo>
                      <a:lnTo>
                        <a:pt x="672" y="1076"/>
                      </a:lnTo>
                      <a:lnTo>
                        <a:pt x="682" y="1078"/>
                      </a:lnTo>
                      <a:lnTo>
                        <a:pt x="694" y="1070"/>
                      </a:lnTo>
                      <a:lnTo>
                        <a:pt x="694" y="1070"/>
                      </a:lnTo>
                      <a:lnTo>
                        <a:pt x="696" y="1068"/>
                      </a:lnTo>
                      <a:lnTo>
                        <a:pt x="700" y="1066"/>
                      </a:lnTo>
                      <a:lnTo>
                        <a:pt x="704" y="1064"/>
                      </a:lnTo>
                      <a:lnTo>
                        <a:pt x="708" y="1064"/>
                      </a:lnTo>
                      <a:lnTo>
                        <a:pt x="708" y="1064"/>
                      </a:lnTo>
                      <a:lnTo>
                        <a:pt x="712" y="1064"/>
                      </a:lnTo>
                      <a:lnTo>
                        <a:pt x="714" y="1064"/>
                      </a:lnTo>
                      <a:lnTo>
                        <a:pt x="720" y="1062"/>
                      </a:lnTo>
                      <a:lnTo>
                        <a:pt x="724" y="1060"/>
                      </a:lnTo>
                      <a:lnTo>
                        <a:pt x="728" y="1056"/>
                      </a:lnTo>
                      <a:lnTo>
                        <a:pt x="732" y="1050"/>
                      </a:lnTo>
                      <a:lnTo>
                        <a:pt x="736" y="1044"/>
                      </a:lnTo>
                      <a:lnTo>
                        <a:pt x="736" y="1042"/>
                      </a:lnTo>
                      <a:lnTo>
                        <a:pt x="736" y="1040"/>
                      </a:lnTo>
                      <a:lnTo>
                        <a:pt x="738" y="1038"/>
                      </a:lnTo>
                      <a:lnTo>
                        <a:pt x="738" y="1034"/>
                      </a:lnTo>
                      <a:lnTo>
                        <a:pt x="740" y="1032"/>
                      </a:lnTo>
                      <a:lnTo>
                        <a:pt x="738" y="1028"/>
                      </a:lnTo>
                      <a:lnTo>
                        <a:pt x="738" y="1026"/>
                      </a:lnTo>
                      <a:lnTo>
                        <a:pt x="734" y="1026"/>
                      </a:lnTo>
                      <a:lnTo>
                        <a:pt x="732" y="1022"/>
                      </a:lnTo>
                      <a:lnTo>
                        <a:pt x="730" y="1020"/>
                      </a:lnTo>
                      <a:lnTo>
                        <a:pt x="728" y="1016"/>
                      </a:lnTo>
                      <a:lnTo>
                        <a:pt x="728" y="1012"/>
                      </a:lnTo>
                      <a:lnTo>
                        <a:pt x="728" y="1010"/>
                      </a:lnTo>
                      <a:lnTo>
                        <a:pt x="734" y="1006"/>
                      </a:lnTo>
                      <a:lnTo>
                        <a:pt x="738" y="1006"/>
                      </a:lnTo>
                      <a:lnTo>
                        <a:pt x="740" y="1006"/>
                      </a:lnTo>
                      <a:lnTo>
                        <a:pt x="742" y="1004"/>
                      </a:lnTo>
                      <a:lnTo>
                        <a:pt x="742" y="1004"/>
                      </a:lnTo>
                      <a:lnTo>
                        <a:pt x="744" y="1002"/>
                      </a:lnTo>
                      <a:lnTo>
                        <a:pt x="744" y="1000"/>
                      </a:lnTo>
                      <a:lnTo>
                        <a:pt x="744" y="998"/>
                      </a:lnTo>
                      <a:lnTo>
                        <a:pt x="744" y="996"/>
                      </a:lnTo>
                      <a:lnTo>
                        <a:pt x="746" y="996"/>
                      </a:lnTo>
                      <a:lnTo>
                        <a:pt x="748" y="994"/>
                      </a:lnTo>
                      <a:lnTo>
                        <a:pt x="752" y="994"/>
                      </a:lnTo>
                      <a:lnTo>
                        <a:pt x="756" y="994"/>
                      </a:lnTo>
                      <a:lnTo>
                        <a:pt x="760" y="992"/>
                      </a:lnTo>
                      <a:lnTo>
                        <a:pt x="764" y="988"/>
                      </a:lnTo>
                      <a:lnTo>
                        <a:pt x="768" y="982"/>
                      </a:lnTo>
                      <a:lnTo>
                        <a:pt x="770" y="976"/>
                      </a:lnTo>
                      <a:lnTo>
                        <a:pt x="770" y="970"/>
                      </a:lnTo>
                      <a:lnTo>
                        <a:pt x="772" y="964"/>
                      </a:lnTo>
                      <a:lnTo>
                        <a:pt x="774" y="960"/>
                      </a:lnTo>
                      <a:lnTo>
                        <a:pt x="778" y="956"/>
                      </a:lnTo>
                      <a:lnTo>
                        <a:pt x="784" y="954"/>
                      </a:lnTo>
                      <a:lnTo>
                        <a:pt x="788" y="954"/>
                      </a:lnTo>
                      <a:lnTo>
                        <a:pt x="794" y="954"/>
                      </a:lnTo>
                      <a:lnTo>
                        <a:pt x="798" y="952"/>
                      </a:lnTo>
                      <a:lnTo>
                        <a:pt x="800" y="948"/>
                      </a:lnTo>
                      <a:lnTo>
                        <a:pt x="802" y="942"/>
                      </a:lnTo>
                      <a:lnTo>
                        <a:pt x="804" y="938"/>
                      </a:lnTo>
                      <a:lnTo>
                        <a:pt x="808" y="934"/>
                      </a:lnTo>
                      <a:lnTo>
                        <a:pt x="814" y="928"/>
                      </a:lnTo>
                      <a:lnTo>
                        <a:pt x="818" y="926"/>
                      </a:lnTo>
                      <a:lnTo>
                        <a:pt x="826" y="924"/>
                      </a:lnTo>
                      <a:lnTo>
                        <a:pt x="830" y="924"/>
                      </a:lnTo>
                      <a:lnTo>
                        <a:pt x="832" y="922"/>
                      </a:lnTo>
                      <a:lnTo>
                        <a:pt x="834" y="920"/>
                      </a:lnTo>
                      <a:lnTo>
                        <a:pt x="834" y="918"/>
                      </a:lnTo>
                      <a:lnTo>
                        <a:pt x="834" y="914"/>
                      </a:lnTo>
                      <a:lnTo>
                        <a:pt x="834" y="912"/>
                      </a:lnTo>
                      <a:lnTo>
                        <a:pt x="836" y="910"/>
                      </a:lnTo>
                      <a:lnTo>
                        <a:pt x="836" y="908"/>
                      </a:lnTo>
                      <a:lnTo>
                        <a:pt x="838" y="904"/>
                      </a:lnTo>
                      <a:lnTo>
                        <a:pt x="840" y="902"/>
                      </a:lnTo>
                      <a:lnTo>
                        <a:pt x="844" y="900"/>
                      </a:lnTo>
                      <a:lnTo>
                        <a:pt x="850" y="898"/>
                      </a:lnTo>
                      <a:lnTo>
                        <a:pt x="872" y="898"/>
                      </a:lnTo>
                      <a:lnTo>
                        <a:pt x="872" y="898"/>
                      </a:lnTo>
                      <a:lnTo>
                        <a:pt x="872" y="896"/>
                      </a:lnTo>
                      <a:lnTo>
                        <a:pt x="874" y="894"/>
                      </a:lnTo>
                      <a:lnTo>
                        <a:pt x="876" y="892"/>
                      </a:lnTo>
                      <a:lnTo>
                        <a:pt x="878" y="890"/>
                      </a:lnTo>
                      <a:lnTo>
                        <a:pt x="882" y="888"/>
                      </a:lnTo>
                      <a:lnTo>
                        <a:pt x="886" y="888"/>
                      </a:lnTo>
                      <a:lnTo>
                        <a:pt x="894" y="890"/>
                      </a:lnTo>
                      <a:lnTo>
                        <a:pt x="902" y="892"/>
                      </a:lnTo>
                      <a:lnTo>
                        <a:pt x="904" y="892"/>
                      </a:lnTo>
                      <a:lnTo>
                        <a:pt x="914" y="892"/>
                      </a:lnTo>
                      <a:lnTo>
                        <a:pt x="924" y="896"/>
                      </a:lnTo>
                      <a:lnTo>
                        <a:pt x="934" y="902"/>
                      </a:lnTo>
                      <a:lnTo>
                        <a:pt x="952" y="920"/>
                      </a:lnTo>
                      <a:lnTo>
                        <a:pt x="952" y="920"/>
                      </a:lnTo>
                      <a:lnTo>
                        <a:pt x="954" y="918"/>
                      </a:lnTo>
                      <a:lnTo>
                        <a:pt x="958" y="918"/>
                      </a:lnTo>
                      <a:lnTo>
                        <a:pt x="960" y="914"/>
                      </a:lnTo>
                      <a:lnTo>
                        <a:pt x="964" y="912"/>
                      </a:lnTo>
                      <a:lnTo>
                        <a:pt x="966" y="906"/>
                      </a:lnTo>
                      <a:lnTo>
                        <a:pt x="966" y="900"/>
                      </a:lnTo>
                      <a:lnTo>
                        <a:pt x="968" y="898"/>
                      </a:lnTo>
                      <a:lnTo>
                        <a:pt x="972" y="896"/>
                      </a:lnTo>
                      <a:lnTo>
                        <a:pt x="974" y="896"/>
                      </a:lnTo>
                      <a:lnTo>
                        <a:pt x="978" y="896"/>
                      </a:lnTo>
                      <a:lnTo>
                        <a:pt x="982" y="892"/>
                      </a:lnTo>
                      <a:lnTo>
                        <a:pt x="990" y="884"/>
                      </a:lnTo>
                      <a:lnTo>
                        <a:pt x="1000" y="878"/>
                      </a:lnTo>
                      <a:lnTo>
                        <a:pt x="1012" y="878"/>
                      </a:lnTo>
                      <a:lnTo>
                        <a:pt x="1024" y="882"/>
                      </a:lnTo>
                      <a:lnTo>
                        <a:pt x="1036" y="882"/>
                      </a:lnTo>
                      <a:lnTo>
                        <a:pt x="1046" y="880"/>
                      </a:lnTo>
                      <a:lnTo>
                        <a:pt x="1062" y="882"/>
                      </a:lnTo>
                      <a:lnTo>
                        <a:pt x="1080" y="890"/>
                      </a:lnTo>
                      <a:lnTo>
                        <a:pt x="1100" y="902"/>
                      </a:lnTo>
                      <a:lnTo>
                        <a:pt x="1102" y="902"/>
                      </a:lnTo>
                      <a:lnTo>
                        <a:pt x="1108" y="904"/>
                      </a:lnTo>
                      <a:lnTo>
                        <a:pt x="1120" y="904"/>
                      </a:lnTo>
                      <a:lnTo>
                        <a:pt x="1138" y="900"/>
                      </a:lnTo>
                      <a:lnTo>
                        <a:pt x="1150" y="896"/>
                      </a:lnTo>
                      <a:lnTo>
                        <a:pt x="1158" y="892"/>
                      </a:lnTo>
                      <a:lnTo>
                        <a:pt x="1164" y="888"/>
                      </a:lnTo>
                      <a:lnTo>
                        <a:pt x="1166" y="884"/>
                      </a:lnTo>
                      <a:lnTo>
                        <a:pt x="1168" y="882"/>
                      </a:lnTo>
                      <a:lnTo>
                        <a:pt x="1168" y="880"/>
                      </a:lnTo>
                      <a:lnTo>
                        <a:pt x="1168" y="880"/>
                      </a:lnTo>
                      <a:lnTo>
                        <a:pt x="1176" y="880"/>
                      </a:lnTo>
                      <a:lnTo>
                        <a:pt x="1188" y="884"/>
                      </a:lnTo>
                      <a:lnTo>
                        <a:pt x="1202" y="892"/>
                      </a:lnTo>
                      <a:lnTo>
                        <a:pt x="1224" y="900"/>
                      </a:lnTo>
                      <a:lnTo>
                        <a:pt x="1244" y="884"/>
                      </a:lnTo>
                      <a:lnTo>
                        <a:pt x="1244" y="880"/>
                      </a:lnTo>
                      <a:lnTo>
                        <a:pt x="1244" y="870"/>
                      </a:lnTo>
                      <a:lnTo>
                        <a:pt x="1244" y="858"/>
                      </a:lnTo>
                      <a:lnTo>
                        <a:pt x="1250" y="844"/>
                      </a:lnTo>
                      <a:lnTo>
                        <a:pt x="1256" y="832"/>
                      </a:lnTo>
                      <a:lnTo>
                        <a:pt x="1270" y="826"/>
                      </a:lnTo>
                      <a:lnTo>
                        <a:pt x="1288" y="824"/>
                      </a:lnTo>
                      <a:lnTo>
                        <a:pt x="1304" y="826"/>
                      </a:lnTo>
                      <a:lnTo>
                        <a:pt x="1312" y="832"/>
                      </a:lnTo>
                      <a:lnTo>
                        <a:pt x="1320" y="844"/>
                      </a:lnTo>
                      <a:lnTo>
                        <a:pt x="1320" y="844"/>
                      </a:lnTo>
                      <a:lnTo>
                        <a:pt x="1322" y="848"/>
                      </a:lnTo>
                      <a:lnTo>
                        <a:pt x="1324" y="852"/>
                      </a:lnTo>
                      <a:lnTo>
                        <a:pt x="1326" y="858"/>
                      </a:lnTo>
                      <a:lnTo>
                        <a:pt x="1328" y="866"/>
                      </a:lnTo>
                      <a:lnTo>
                        <a:pt x="1330" y="874"/>
                      </a:lnTo>
                      <a:lnTo>
                        <a:pt x="1332" y="876"/>
                      </a:lnTo>
                      <a:lnTo>
                        <a:pt x="1340" y="884"/>
                      </a:lnTo>
                      <a:lnTo>
                        <a:pt x="1348" y="894"/>
                      </a:lnTo>
                      <a:lnTo>
                        <a:pt x="1354" y="904"/>
                      </a:lnTo>
                      <a:lnTo>
                        <a:pt x="1358" y="916"/>
                      </a:lnTo>
                      <a:lnTo>
                        <a:pt x="1358" y="916"/>
                      </a:lnTo>
                      <a:lnTo>
                        <a:pt x="1360" y="914"/>
                      </a:lnTo>
                      <a:lnTo>
                        <a:pt x="1364" y="914"/>
                      </a:lnTo>
                      <a:lnTo>
                        <a:pt x="1368" y="914"/>
                      </a:lnTo>
                      <a:lnTo>
                        <a:pt x="1372" y="914"/>
                      </a:lnTo>
                      <a:lnTo>
                        <a:pt x="1376" y="914"/>
                      </a:lnTo>
                      <a:lnTo>
                        <a:pt x="1380" y="918"/>
                      </a:lnTo>
                      <a:lnTo>
                        <a:pt x="1384" y="922"/>
                      </a:lnTo>
                      <a:lnTo>
                        <a:pt x="1388" y="928"/>
                      </a:lnTo>
                      <a:lnTo>
                        <a:pt x="1388" y="928"/>
                      </a:lnTo>
                      <a:lnTo>
                        <a:pt x="1388" y="930"/>
                      </a:lnTo>
                      <a:lnTo>
                        <a:pt x="1388" y="932"/>
                      </a:lnTo>
                      <a:lnTo>
                        <a:pt x="1390" y="934"/>
                      </a:lnTo>
                      <a:lnTo>
                        <a:pt x="1392" y="936"/>
                      </a:lnTo>
                      <a:lnTo>
                        <a:pt x="1394" y="938"/>
                      </a:lnTo>
                      <a:lnTo>
                        <a:pt x="1398" y="938"/>
                      </a:lnTo>
                      <a:lnTo>
                        <a:pt x="1402" y="938"/>
                      </a:lnTo>
                      <a:lnTo>
                        <a:pt x="1408" y="936"/>
                      </a:lnTo>
                      <a:lnTo>
                        <a:pt x="1414" y="932"/>
                      </a:lnTo>
                      <a:lnTo>
                        <a:pt x="1414" y="930"/>
                      </a:lnTo>
                      <a:lnTo>
                        <a:pt x="1416" y="928"/>
                      </a:lnTo>
                      <a:lnTo>
                        <a:pt x="1418" y="924"/>
                      </a:lnTo>
                      <a:lnTo>
                        <a:pt x="1422" y="918"/>
                      </a:lnTo>
                      <a:lnTo>
                        <a:pt x="1428" y="914"/>
                      </a:lnTo>
                      <a:lnTo>
                        <a:pt x="1432" y="908"/>
                      </a:lnTo>
                      <a:lnTo>
                        <a:pt x="1438" y="904"/>
                      </a:lnTo>
                      <a:lnTo>
                        <a:pt x="1444" y="902"/>
                      </a:lnTo>
                      <a:lnTo>
                        <a:pt x="1444" y="902"/>
                      </a:lnTo>
                      <a:lnTo>
                        <a:pt x="1444" y="902"/>
                      </a:lnTo>
                      <a:lnTo>
                        <a:pt x="1444" y="904"/>
                      </a:lnTo>
                      <a:lnTo>
                        <a:pt x="1444" y="906"/>
                      </a:lnTo>
                      <a:lnTo>
                        <a:pt x="1444" y="908"/>
                      </a:lnTo>
                      <a:lnTo>
                        <a:pt x="1444" y="914"/>
                      </a:lnTo>
                      <a:lnTo>
                        <a:pt x="1442" y="920"/>
                      </a:lnTo>
                      <a:lnTo>
                        <a:pt x="1440" y="928"/>
                      </a:lnTo>
                      <a:lnTo>
                        <a:pt x="1438" y="932"/>
                      </a:lnTo>
                      <a:lnTo>
                        <a:pt x="1432" y="944"/>
                      </a:lnTo>
                      <a:lnTo>
                        <a:pt x="1426" y="956"/>
                      </a:lnTo>
                      <a:lnTo>
                        <a:pt x="1418" y="968"/>
                      </a:lnTo>
                      <a:lnTo>
                        <a:pt x="1400" y="988"/>
                      </a:lnTo>
                      <a:lnTo>
                        <a:pt x="1396" y="99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49" name="Freeform 197"/>
                <p:cNvSpPr>
                  <a:spLocks/>
                </p:cNvSpPr>
                <p:nvPr/>
              </p:nvSpPr>
              <p:spPr bwMode="gray">
                <a:xfrm>
                  <a:off x="2107" y="2818"/>
                  <a:ext cx="86" cy="116"/>
                </a:xfrm>
                <a:custGeom>
                  <a:avLst/>
                  <a:gdLst>
                    <a:gd name="T0" fmla="*/ 2 w 86"/>
                    <a:gd name="T1" fmla="*/ 26 h 116"/>
                    <a:gd name="T2" fmla="*/ 8 w 86"/>
                    <a:gd name="T3" fmla="*/ 28 h 116"/>
                    <a:gd name="T4" fmla="*/ 10 w 86"/>
                    <a:gd name="T5" fmla="*/ 32 h 116"/>
                    <a:gd name="T6" fmla="*/ 10 w 86"/>
                    <a:gd name="T7" fmla="*/ 36 h 116"/>
                    <a:gd name="T8" fmla="*/ 22 w 86"/>
                    <a:gd name="T9" fmla="*/ 40 h 116"/>
                    <a:gd name="T10" fmla="*/ 22 w 86"/>
                    <a:gd name="T11" fmla="*/ 48 h 116"/>
                    <a:gd name="T12" fmla="*/ 20 w 86"/>
                    <a:gd name="T13" fmla="*/ 58 h 116"/>
                    <a:gd name="T14" fmla="*/ 18 w 86"/>
                    <a:gd name="T15" fmla="*/ 60 h 116"/>
                    <a:gd name="T16" fmla="*/ 20 w 86"/>
                    <a:gd name="T17" fmla="*/ 62 h 116"/>
                    <a:gd name="T18" fmla="*/ 26 w 86"/>
                    <a:gd name="T19" fmla="*/ 60 h 116"/>
                    <a:gd name="T20" fmla="*/ 32 w 86"/>
                    <a:gd name="T21" fmla="*/ 56 h 116"/>
                    <a:gd name="T22" fmla="*/ 38 w 86"/>
                    <a:gd name="T23" fmla="*/ 56 h 116"/>
                    <a:gd name="T24" fmla="*/ 42 w 86"/>
                    <a:gd name="T25" fmla="*/ 58 h 116"/>
                    <a:gd name="T26" fmla="*/ 50 w 86"/>
                    <a:gd name="T27" fmla="*/ 66 h 116"/>
                    <a:gd name="T28" fmla="*/ 58 w 86"/>
                    <a:gd name="T29" fmla="*/ 78 h 116"/>
                    <a:gd name="T30" fmla="*/ 60 w 86"/>
                    <a:gd name="T31" fmla="*/ 86 h 116"/>
                    <a:gd name="T32" fmla="*/ 62 w 86"/>
                    <a:gd name="T33" fmla="*/ 94 h 116"/>
                    <a:gd name="T34" fmla="*/ 62 w 86"/>
                    <a:gd name="T35" fmla="*/ 104 h 116"/>
                    <a:gd name="T36" fmla="*/ 60 w 86"/>
                    <a:gd name="T37" fmla="*/ 110 h 116"/>
                    <a:gd name="T38" fmla="*/ 70 w 86"/>
                    <a:gd name="T39" fmla="*/ 114 h 116"/>
                    <a:gd name="T40" fmla="*/ 78 w 86"/>
                    <a:gd name="T41" fmla="*/ 114 h 116"/>
                    <a:gd name="T42" fmla="*/ 86 w 86"/>
                    <a:gd name="T43" fmla="*/ 114 h 116"/>
                    <a:gd name="T44" fmla="*/ 86 w 86"/>
                    <a:gd name="T45" fmla="*/ 100 h 116"/>
                    <a:gd name="T46" fmla="*/ 80 w 86"/>
                    <a:gd name="T47" fmla="*/ 78 h 116"/>
                    <a:gd name="T48" fmla="*/ 72 w 86"/>
                    <a:gd name="T49" fmla="*/ 70 h 116"/>
                    <a:gd name="T50" fmla="*/ 64 w 86"/>
                    <a:gd name="T51" fmla="*/ 62 h 116"/>
                    <a:gd name="T52" fmla="*/ 60 w 86"/>
                    <a:gd name="T53" fmla="*/ 58 h 116"/>
                    <a:gd name="T54" fmla="*/ 58 w 86"/>
                    <a:gd name="T55" fmla="*/ 56 h 116"/>
                    <a:gd name="T56" fmla="*/ 52 w 86"/>
                    <a:gd name="T57" fmla="*/ 50 h 116"/>
                    <a:gd name="T58" fmla="*/ 46 w 86"/>
                    <a:gd name="T59" fmla="*/ 44 h 116"/>
                    <a:gd name="T60" fmla="*/ 50 w 86"/>
                    <a:gd name="T61" fmla="*/ 38 h 116"/>
                    <a:gd name="T62" fmla="*/ 52 w 86"/>
                    <a:gd name="T63" fmla="*/ 36 h 116"/>
                    <a:gd name="T64" fmla="*/ 54 w 86"/>
                    <a:gd name="T65" fmla="*/ 30 h 116"/>
                    <a:gd name="T66" fmla="*/ 52 w 86"/>
                    <a:gd name="T67" fmla="*/ 24 h 116"/>
                    <a:gd name="T68" fmla="*/ 40 w 86"/>
                    <a:gd name="T69" fmla="*/ 16 h 116"/>
                    <a:gd name="T70" fmla="*/ 36 w 86"/>
                    <a:gd name="T71" fmla="*/ 4 h 116"/>
                    <a:gd name="T72" fmla="*/ 34 w 86"/>
                    <a:gd name="T73" fmla="*/ 0 h 116"/>
                    <a:gd name="T74" fmla="*/ 28 w 86"/>
                    <a:gd name="T75" fmla="*/ 0 h 116"/>
                    <a:gd name="T76" fmla="*/ 24 w 86"/>
                    <a:gd name="T77" fmla="*/ 4 h 116"/>
                    <a:gd name="T78" fmla="*/ 24 w 86"/>
                    <a:gd name="T79" fmla="*/ 10 h 116"/>
                    <a:gd name="T80" fmla="*/ 24 w 86"/>
                    <a:gd name="T81" fmla="*/ 18 h 116"/>
                    <a:gd name="T82" fmla="*/ 22 w 86"/>
                    <a:gd name="T83" fmla="*/ 20 h 116"/>
                    <a:gd name="T84" fmla="*/ 18 w 86"/>
                    <a:gd name="T85" fmla="*/ 20 h 116"/>
                    <a:gd name="T86" fmla="*/ 12 w 86"/>
                    <a:gd name="T87" fmla="*/ 22 h 116"/>
                    <a:gd name="T88" fmla="*/ 0 w 86"/>
                    <a:gd name="T89" fmla="*/ 2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86" h="116">
                      <a:moveTo>
                        <a:pt x="0" y="26"/>
                      </a:moveTo>
                      <a:lnTo>
                        <a:pt x="2" y="26"/>
                      </a:lnTo>
                      <a:lnTo>
                        <a:pt x="4" y="26"/>
                      </a:lnTo>
                      <a:lnTo>
                        <a:pt x="8" y="28"/>
                      </a:lnTo>
                      <a:lnTo>
                        <a:pt x="8" y="30"/>
                      </a:lnTo>
                      <a:lnTo>
                        <a:pt x="10" y="32"/>
                      </a:lnTo>
                      <a:lnTo>
                        <a:pt x="10" y="36"/>
                      </a:lnTo>
                      <a:lnTo>
                        <a:pt x="10" y="36"/>
                      </a:lnTo>
                      <a:lnTo>
                        <a:pt x="20" y="36"/>
                      </a:lnTo>
                      <a:lnTo>
                        <a:pt x="22" y="40"/>
                      </a:lnTo>
                      <a:lnTo>
                        <a:pt x="22" y="44"/>
                      </a:lnTo>
                      <a:lnTo>
                        <a:pt x="22" y="48"/>
                      </a:lnTo>
                      <a:lnTo>
                        <a:pt x="20" y="54"/>
                      </a:lnTo>
                      <a:lnTo>
                        <a:pt x="20" y="58"/>
                      </a:lnTo>
                      <a:lnTo>
                        <a:pt x="18" y="60"/>
                      </a:lnTo>
                      <a:lnTo>
                        <a:pt x="18" y="60"/>
                      </a:lnTo>
                      <a:lnTo>
                        <a:pt x="18" y="62"/>
                      </a:lnTo>
                      <a:lnTo>
                        <a:pt x="20" y="62"/>
                      </a:lnTo>
                      <a:lnTo>
                        <a:pt x="24" y="62"/>
                      </a:lnTo>
                      <a:lnTo>
                        <a:pt x="26" y="60"/>
                      </a:lnTo>
                      <a:lnTo>
                        <a:pt x="30" y="58"/>
                      </a:lnTo>
                      <a:lnTo>
                        <a:pt x="32" y="56"/>
                      </a:lnTo>
                      <a:lnTo>
                        <a:pt x="34" y="56"/>
                      </a:lnTo>
                      <a:lnTo>
                        <a:pt x="38" y="56"/>
                      </a:lnTo>
                      <a:lnTo>
                        <a:pt x="40" y="58"/>
                      </a:lnTo>
                      <a:lnTo>
                        <a:pt x="42" y="58"/>
                      </a:lnTo>
                      <a:lnTo>
                        <a:pt x="44" y="60"/>
                      </a:lnTo>
                      <a:lnTo>
                        <a:pt x="50" y="66"/>
                      </a:lnTo>
                      <a:lnTo>
                        <a:pt x="54" y="72"/>
                      </a:lnTo>
                      <a:lnTo>
                        <a:pt x="58" y="78"/>
                      </a:lnTo>
                      <a:lnTo>
                        <a:pt x="60" y="84"/>
                      </a:lnTo>
                      <a:lnTo>
                        <a:pt x="60" y="86"/>
                      </a:lnTo>
                      <a:lnTo>
                        <a:pt x="60" y="88"/>
                      </a:lnTo>
                      <a:lnTo>
                        <a:pt x="62" y="94"/>
                      </a:lnTo>
                      <a:lnTo>
                        <a:pt x="62" y="100"/>
                      </a:lnTo>
                      <a:lnTo>
                        <a:pt x="62" y="104"/>
                      </a:lnTo>
                      <a:lnTo>
                        <a:pt x="62" y="108"/>
                      </a:lnTo>
                      <a:lnTo>
                        <a:pt x="60" y="110"/>
                      </a:lnTo>
                      <a:lnTo>
                        <a:pt x="68" y="116"/>
                      </a:lnTo>
                      <a:lnTo>
                        <a:pt x="70" y="114"/>
                      </a:lnTo>
                      <a:lnTo>
                        <a:pt x="72" y="114"/>
                      </a:lnTo>
                      <a:lnTo>
                        <a:pt x="78" y="114"/>
                      </a:lnTo>
                      <a:lnTo>
                        <a:pt x="82" y="114"/>
                      </a:lnTo>
                      <a:lnTo>
                        <a:pt x="86" y="114"/>
                      </a:lnTo>
                      <a:lnTo>
                        <a:pt x="86" y="110"/>
                      </a:lnTo>
                      <a:lnTo>
                        <a:pt x="86" y="100"/>
                      </a:lnTo>
                      <a:lnTo>
                        <a:pt x="84" y="88"/>
                      </a:lnTo>
                      <a:lnTo>
                        <a:pt x="80" y="78"/>
                      </a:lnTo>
                      <a:lnTo>
                        <a:pt x="76" y="74"/>
                      </a:lnTo>
                      <a:lnTo>
                        <a:pt x="72" y="70"/>
                      </a:lnTo>
                      <a:lnTo>
                        <a:pt x="68" y="66"/>
                      </a:lnTo>
                      <a:lnTo>
                        <a:pt x="64" y="62"/>
                      </a:lnTo>
                      <a:lnTo>
                        <a:pt x="62" y="60"/>
                      </a:lnTo>
                      <a:lnTo>
                        <a:pt x="60" y="58"/>
                      </a:lnTo>
                      <a:lnTo>
                        <a:pt x="60" y="58"/>
                      </a:lnTo>
                      <a:lnTo>
                        <a:pt x="58" y="56"/>
                      </a:lnTo>
                      <a:lnTo>
                        <a:pt x="54" y="54"/>
                      </a:lnTo>
                      <a:lnTo>
                        <a:pt x="52" y="50"/>
                      </a:lnTo>
                      <a:lnTo>
                        <a:pt x="48" y="48"/>
                      </a:lnTo>
                      <a:lnTo>
                        <a:pt x="46" y="44"/>
                      </a:lnTo>
                      <a:lnTo>
                        <a:pt x="48" y="40"/>
                      </a:lnTo>
                      <a:lnTo>
                        <a:pt x="50" y="38"/>
                      </a:lnTo>
                      <a:lnTo>
                        <a:pt x="50" y="38"/>
                      </a:lnTo>
                      <a:lnTo>
                        <a:pt x="52" y="36"/>
                      </a:lnTo>
                      <a:lnTo>
                        <a:pt x="52" y="34"/>
                      </a:lnTo>
                      <a:lnTo>
                        <a:pt x="54" y="30"/>
                      </a:lnTo>
                      <a:lnTo>
                        <a:pt x="54" y="26"/>
                      </a:lnTo>
                      <a:lnTo>
                        <a:pt x="52" y="24"/>
                      </a:lnTo>
                      <a:lnTo>
                        <a:pt x="50" y="20"/>
                      </a:lnTo>
                      <a:lnTo>
                        <a:pt x="40" y="16"/>
                      </a:lnTo>
                      <a:lnTo>
                        <a:pt x="38" y="4"/>
                      </a:lnTo>
                      <a:lnTo>
                        <a:pt x="36" y="4"/>
                      </a:lnTo>
                      <a:lnTo>
                        <a:pt x="36" y="2"/>
                      </a:lnTo>
                      <a:lnTo>
                        <a:pt x="34" y="0"/>
                      </a:lnTo>
                      <a:lnTo>
                        <a:pt x="30" y="0"/>
                      </a:lnTo>
                      <a:lnTo>
                        <a:pt x="28" y="0"/>
                      </a:lnTo>
                      <a:lnTo>
                        <a:pt x="24" y="2"/>
                      </a:lnTo>
                      <a:lnTo>
                        <a:pt x="24" y="4"/>
                      </a:lnTo>
                      <a:lnTo>
                        <a:pt x="24" y="6"/>
                      </a:lnTo>
                      <a:lnTo>
                        <a:pt x="24" y="10"/>
                      </a:lnTo>
                      <a:lnTo>
                        <a:pt x="24" y="14"/>
                      </a:lnTo>
                      <a:lnTo>
                        <a:pt x="24" y="18"/>
                      </a:lnTo>
                      <a:lnTo>
                        <a:pt x="24" y="20"/>
                      </a:lnTo>
                      <a:lnTo>
                        <a:pt x="22" y="20"/>
                      </a:lnTo>
                      <a:lnTo>
                        <a:pt x="20" y="20"/>
                      </a:lnTo>
                      <a:lnTo>
                        <a:pt x="18" y="20"/>
                      </a:lnTo>
                      <a:lnTo>
                        <a:pt x="14" y="22"/>
                      </a:lnTo>
                      <a:lnTo>
                        <a:pt x="12" y="22"/>
                      </a:lnTo>
                      <a:lnTo>
                        <a:pt x="12" y="22"/>
                      </a:lnTo>
                      <a:lnTo>
                        <a:pt x="0" y="2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0" name="Freeform 198"/>
                <p:cNvSpPr>
                  <a:spLocks/>
                </p:cNvSpPr>
                <p:nvPr/>
              </p:nvSpPr>
              <p:spPr bwMode="gray">
                <a:xfrm>
                  <a:off x="1621" y="2626"/>
                  <a:ext cx="200" cy="174"/>
                </a:xfrm>
                <a:custGeom>
                  <a:avLst/>
                  <a:gdLst>
                    <a:gd name="T0" fmla="*/ 150 w 200"/>
                    <a:gd name="T1" fmla="*/ 2 h 174"/>
                    <a:gd name="T2" fmla="*/ 142 w 200"/>
                    <a:gd name="T3" fmla="*/ 10 h 174"/>
                    <a:gd name="T4" fmla="*/ 122 w 200"/>
                    <a:gd name="T5" fmla="*/ 28 h 174"/>
                    <a:gd name="T6" fmla="*/ 118 w 200"/>
                    <a:gd name="T7" fmla="*/ 30 h 174"/>
                    <a:gd name="T8" fmla="*/ 110 w 200"/>
                    <a:gd name="T9" fmla="*/ 36 h 174"/>
                    <a:gd name="T10" fmla="*/ 92 w 200"/>
                    <a:gd name="T11" fmla="*/ 66 h 174"/>
                    <a:gd name="T12" fmla="*/ 82 w 200"/>
                    <a:gd name="T13" fmla="*/ 66 h 174"/>
                    <a:gd name="T14" fmla="*/ 66 w 200"/>
                    <a:gd name="T15" fmla="*/ 70 h 174"/>
                    <a:gd name="T16" fmla="*/ 56 w 200"/>
                    <a:gd name="T17" fmla="*/ 82 h 174"/>
                    <a:gd name="T18" fmla="*/ 46 w 200"/>
                    <a:gd name="T19" fmla="*/ 90 h 174"/>
                    <a:gd name="T20" fmla="*/ 40 w 200"/>
                    <a:gd name="T21" fmla="*/ 94 h 174"/>
                    <a:gd name="T22" fmla="*/ 8 w 200"/>
                    <a:gd name="T23" fmla="*/ 98 h 174"/>
                    <a:gd name="T24" fmla="*/ 14 w 200"/>
                    <a:gd name="T25" fmla="*/ 120 h 174"/>
                    <a:gd name="T26" fmla="*/ 12 w 200"/>
                    <a:gd name="T27" fmla="*/ 132 h 174"/>
                    <a:gd name="T28" fmla="*/ 4 w 200"/>
                    <a:gd name="T29" fmla="*/ 144 h 174"/>
                    <a:gd name="T30" fmla="*/ 4 w 200"/>
                    <a:gd name="T31" fmla="*/ 154 h 174"/>
                    <a:gd name="T32" fmla="*/ 8 w 200"/>
                    <a:gd name="T33" fmla="*/ 162 h 174"/>
                    <a:gd name="T34" fmla="*/ 18 w 200"/>
                    <a:gd name="T35" fmla="*/ 158 h 174"/>
                    <a:gd name="T36" fmla="*/ 30 w 200"/>
                    <a:gd name="T37" fmla="*/ 156 h 174"/>
                    <a:gd name="T38" fmla="*/ 44 w 200"/>
                    <a:gd name="T39" fmla="*/ 158 h 174"/>
                    <a:gd name="T40" fmla="*/ 48 w 200"/>
                    <a:gd name="T41" fmla="*/ 158 h 174"/>
                    <a:gd name="T42" fmla="*/ 60 w 200"/>
                    <a:gd name="T43" fmla="*/ 160 h 174"/>
                    <a:gd name="T44" fmla="*/ 76 w 200"/>
                    <a:gd name="T45" fmla="*/ 174 h 174"/>
                    <a:gd name="T46" fmla="*/ 94 w 200"/>
                    <a:gd name="T47" fmla="*/ 156 h 174"/>
                    <a:gd name="T48" fmla="*/ 114 w 200"/>
                    <a:gd name="T49" fmla="*/ 154 h 174"/>
                    <a:gd name="T50" fmla="*/ 114 w 200"/>
                    <a:gd name="T51" fmla="*/ 130 h 174"/>
                    <a:gd name="T52" fmla="*/ 116 w 200"/>
                    <a:gd name="T53" fmla="*/ 112 h 174"/>
                    <a:gd name="T54" fmla="*/ 152 w 200"/>
                    <a:gd name="T55" fmla="*/ 82 h 174"/>
                    <a:gd name="T56" fmla="*/ 156 w 200"/>
                    <a:gd name="T57" fmla="*/ 76 h 174"/>
                    <a:gd name="T58" fmla="*/ 164 w 200"/>
                    <a:gd name="T59" fmla="*/ 66 h 174"/>
                    <a:gd name="T60" fmla="*/ 172 w 200"/>
                    <a:gd name="T61" fmla="*/ 60 h 174"/>
                    <a:gd name="T62" fmla="*/ 172 w 200"/>
                    <a:gd name="T63" fmla="*/ 52 h 174"/>
                    <a:gd name="T64" fmla="*/ 178 w 200"/>
                    <a:gd name="T65" fmla="*/ 46 h 174"/>
                    <a:gd name="T66" fmla="*/ 188 w 200"/>
                    <a:gd name="T67" fmla="*/ 44 h 174"/>
                    <a:gd name="T68" fmla="*/ 200 w 200"/>
                    <a:gd name="T69" fmla="*/ 46 h 174"/>
                    <a:gd name="T70" fmla="*/ 198 w 200"/>
                    <a:gd name="T71" fmla="*/ 42 h 174"/>
                    <a:gd name="T72" fmla="*/ 192 w 200"/>
                    <a:gd name="T73" fmla="*/ 38 h 174"/>
                    <a:gd name="T74" fmla="*/ 184 w 200"/>
                    <a:gd name="T75" fmla="*/ 36 h 174"/>
                    <a:gd name="T76" fmla="*/ 180 w 200"/>
                    <a:gd name="T77" fmla="*/ 32 h 174"/>
                    <a:gd name="T78" fmla="*/ 172 w 200"/>
                    <a:gd name="T79" fmla="*/ 26 h 174"/>
                    <a:gd name="T80" fmla="*/ 160 w 200"/>
                    <a:gd name="T81" fmla="*/ 28 h 174"/>
                    <a:gd name="T82" fmla="*/ 156 w 200"/>
                    <a:gd name="T83" fmla="*/ 18 h 174"/>
                    <a:gd name="T84" fmla="*/ 154 w 200"/>
                    <a:gd name="T85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00" h="174">
                      <a:moveTo>
                        <a:pt x="154" y="0"/>
                      </a:moveTo>
                      <a:lnTo>
                        <a:pt x="154" y="2"/>
                      </a:lnTo>
                      <a:lnTo>
                        <a:pt x="150" y="2"/>
                      </a:lnTo>
                      <a:lnTo>
                        <a:pt x="148" y="4"/>
                      </a:lnTo>
                      <a:lnTo>
                        <a:pt x="144" y="8"/>
                      </a:lnTo>
                      <a:lnTo>
                        <a:pt x="142" y="10"/>
                      </a:lnTo>
                      <a:lnTo>
                        <a:pt x="142" y="14"/>
                      </a:lnTo>
                      <a:lnTo>
                        <a:pt x="126" y="18"/>
                      </a:lnTo>
                      <a:lnTo>
                        <a:pt x="122" y="28"/>
                      </a:lnTo>
                      <a:lnTo>
                        <a:pt x="122" y="28"/>
                      </a:lnTo>
                      <a:lnTo>
                        <a:pt x="120" y="28"/>
                      </a:lnTo>
                      <a:lnTo>
                        <a:pt x="118" y="30"/>
                      </a:lnTo>
                      <a:lnTo>
                        <a:pt x="116" y="30"/>
                      </a:lnTo>
                      <a:lnTo>
                        <a:pt x="112" y="32"/>
                      </a:lnTo>
                      <a:lnTo>
                        <a:pt x="110" y="36"/>
                      </a:lnTo>
                      <a:lnTo>
                        <a:pt x="110" y="40"/>
                      </a:lnTo>
                      <a:lnTo>
                        <a:pt x="110" y="46"/>
                      </a:lnTo>
                      <a:lnTo>
                        <a:pt x="92" y="66"/>
                      </a:lnTo>
                      <a:lnTo>
                        <a:pt x="90" y="66"/>
                      </a:lnTo>
                      <a:lnTo>
                        <a:pt x="86" y="66"/>
                      </a:lnTo>
                      <a:lnTo>
                        <a:pt x="82" y="66"/>
                      </a:lnTo>
                      <a:lnTo>
                        <a:pt x="76" y="66"/>
                      </a:lnTo>
                      <a:lnTo>
                        <a:pt x="72" y="68"/>
                      </a:lnTo>
                      <a:lnTo>
                        <a:pt x="66" y="70"/>
                      </a:lnTo>
                      <a:lnTo>
                        <a:pt x="62" y="74"/>
                      </a:lnTo>
                      <a:lnTo>
                        <a:pt x="60" y="78"/>
                      </a:lnTo>
                      <a:lnTo>
                        <a:pt x="56" y="82"/>
                      </a:lnTo>
                      <a:lnTo>
                        <a:pt x="52" y="86"/>
                      </a:lnTo>
                      <a:lnTo>
                        <a:pt x="48" y="88"/>
                      </a:lnTo>
                      <a:lnTo>
                        <a:pt x="46" y="90"/>
                      </a:lnTo>
                      <a:lnTo>
                        <a:pt x="44" y="92"/>
                      </a:lnTo>
                      <a:lnTo>
                        <a:pt x="42" y="92"/>
                      </a:lnTo>
                      <a:lnTo>
                        <a:pt x="40" y="94"/>
                      </a:lnTo>
                      <a:lnTo>
                        <a:pt x="32" y="96"/>
                      </a:lnTo>
                      <a:lnTo>
                        <a:pt x="20" y="98"/>
                      </a:lnTo>
                      <a:lnTo>
                        <a:pt x="8" y="98"/>
                      </a:lnTo>
                      <a:lnTo>
                        <a:pt x="0" y="96"/>
                      </a:lnTo>
                      <a:lnTo>
                        <a:pt x="12" y="116"/>
                      </a:lnTo>
                      <a:lnTo>
                        <a:pt x="14" y="120"/>
                      </a:lnTo>
                      <a:lnTo>
                        <a:pt x="14" y="130"/>
                      </a:lnTo>
                      <a:lnTo>
                        <a:pt x="14" y="130"/>
                      </a:lnTo>
                      <a:lnTo>
                        <a:pt x="12" y="132"/>
                      </a:lnTo>
                      <a:lnTo>
                        <a:pt x="8" y="134"/>
                      </a:lnTo>
                      <a:lnTo>
                        <a:pt x="6" y="138"/>
                      </a:lnTo>
                      <a:lnTo>
                        <a:pt x="4" y="144"/>
                      </a:lnTo>
                      <a:lnTo>
                        <a:pt x="4" y="146"/>
                      </a:lnTo>
                      <a:lnTo>
                        <a:pt x="4" y="150"/>
                      </a:lnTo>
                      <a:lnTo>
                        <a:pt x="4" y="154"/>
                      </a:lnTo>
                      <a:lnTo>
                        <a:pt x="6" y="158"/>
                      </a:lnTo>
                      <a:lnTo>
                        <a:pt x="8" y="162"/>
                      </a:lnTo>
                      <a:lnTo>
                        <a:pt x="8" y="162"/>
                      </a:lnTo>
                      <a:lnTo>
                        <a:pt x="10" y="160"/>
                      </a:lnTo>
                      <a:lnTo>
                        <a:pt x="14" y="160"/>
                      </a:lnTo>
                      <a:lnTo>
                        <a:pt x="18" y="158"/>
                      </a:lnTo>
                      <a:lnTo>
                        <a:pt x="22" y="158"/>
                      </a:lnTo>
                      <a:lnTo>
                        <a:pt x="24" y="156"/>
                      </a:lnTo>
                      <a:lnTo>
                        <a:pt x="30" y="156"/>
                      </a:lnTo>
                      <a:lnTo>
                        <a:pt x="34" y="158"/>
                      </a:lnTo>
                      <a:lnTo>
                        <a:pt x="40" y="158"/>
                      </a:lnTo>
                      <a:lnTo>
                        <a:pt x="44" y="158"/>
                      </a:lnTo>
                      <a:lnTo>
                        <a:pt x="44" y="158"/>
                      </a:lnTo>
                      <a:lnTo>
                        <a:pt x="46" y="158"/>
                      </a:lnTo>
                      <a:lnTo>
                        <a:pt x="48" y="158"/>
                      </a:lnTo>
                      <a:lnTo>
                        <a:pt x="52" y="158"/>
                      </a:lnTo>
                      <a:lnTo>
                        <a:pt x="56" y="160"/>
                      </a:lnTo>
                      <a:lnTo>
                        <a:pt x="60" y="160"/>
                      </a:lnTo>
                      <a:lnTo>
                        <a:pt x="64" y="162"/>
                      </a:lnTo>
                      <a:lnTo>
                        <a:pt x="66" y="166"/>
                      </a:lnTo>
                      <a:lnTo>
                        <a:pt x="76" y="174"/>
                      </a:lnTo>
                      <a:lnTo>
                        <a:pt x="92" y="156"/>
                      </a:lnTo>
                      <a:lnTo>
                        <a:pt x="92" y="156"/>
                      </a:lnTo>
                      <a:lnTo>
                        <a:pt x="94" y="156"/>
                      </a:lnTo>
                      <a:lnTo>
                        <a:pt x="96" y="154"/>
                      </a:lnTo>
                      <a:lnTo>
                        <a:pt x="100" y="154"/>
                      </a:lnTo>
                      <a:lnTo>
                        <a:pt x="114" y="154"/>
                      </a:lnTo>
                      <a:lnTo>
                        <a:pt x="120" y="154"/>
                      </a:lnTo>
                      <a:lnTo>
                        <a:pt x="122" y="134"/>
                      </a:lnTo>
                      <a:lnTo>
                        <a:pt x="114" y="130"/>
                      </a:lnTo>
                      <a:lnTo>
                        <a:pt x="114" y="128"/>
                      </a:lnTo>
                      <a:lnTo>
                        <a:pt x="114" y="122"/>
                      </a:lnTo>
                      <a:lnTo>
                        <a:pt x="116" y="112"/>
                      </a:lnTo>
                      <a:lnTo>
                        <a:pt x="120" y="102"/>
                      </a:lnTo>
                      <a:lnTo>
                        <a:pt x="132" y="92"/>
                      </a:lnTo>
                      <a:lnTo>
                        <a:pt x="152" y="82"/>
                      </a:lnTo>
                      <a:lnTo>
                        <a:pt x="152" y="82"/>
                      </a:lnTo>
                      <a:lnTo>
                        <a:pt x="154" y="80"/>
                      </a:lnTo>
                      <a:lnTo>
                        <a:pt x="156" y="76"/>
                      </a:lnTo>
                      <a:lnTo>
                        <a:pt x="160" y="72"/>
                      </a:lnTo>
                      <a:lnTo>
                        <a:pt x="162" y="70"/>
                      </a:lnTo>
                      <a:lnTo>
                        <a:pt x="164" y="66"/>
                      </a:lnTo>
                      <a:lnTo>
                        <a:pt x="164" y="62"/>
                      </a:lnTo>
                      <a:lnTo>
                        <a:pt x="172" y="62"/>
                      </a:lnTo>
                      <a:lnTo>
                        <a:pt x="172" y="60"/>
                      </a:lnTo>
                      <a:lnTo>
                        <a:pt x="170" y="58"/>
                      </a:lnTo>
                      <a:lnTo>
                        <a:pt x="170" y="56"/>
                      </a:lnTo>
                      <a:lnTo>
                        <a:pt x="172" y="52"/>
                      </a:lnTo>
                      <a:lnTo>
                        <a:pt x="174" y="50"/>
                      </a:lnTo>
                      <a:lnTo>
                        <a:pt x="176" y="46"/>
                      </a:lnTo>
                      <a:lnTo>
                        <a:pt x="178" y="46"/>
                      </a:lnTo>
                      <a:lnTo>
                        <a:pt x="180" y="46"/>
                      </a:lnTo>
                      <a:lnTo>
                        <a:pt x="184" y="44"/>
                      </a:lnTo>
                      <a:lnTo>
                        <a:pt x="188" y="44"/>
                      </a:lnTo>
                      <a:lnTo>
                        <a:pt x="192" y="44"/>
                      </a:lnTo>
                      <a:lnTo>
                        <a:pt x="196" y="46"/>
                      </a:lnTo>
                      <a:lnTo>
                        <a:pt x="200" y="46"/>
                      </a:lnTo>
                      <a:lnTo>
                        <a:pt x="200" y="46"/>
                      </a:lnTo>
                      <a:lnTo>
                        <a:pt x="200" y="44"/>
                      </a:lnTo>
                      <a:lnTo>
                        <a:pt x="198" y="42"/>
                      </a:lnTo>
                      <a:lnTo>
                        <a:pt x="196" y="40"/>
                      </a:lnTo>
                      <a:lnTo>
                        <a:pt x="192" y="38"/>
                      </a:lnTo>
                      <a:lnTo>
                        <a:pt x="192" y="38"/>
                      </a:lnTo>
                      <a:lnTo>
                        <a:pt x="190" y="38"/>
                      </a:lnTo>
                      <a:lnTo>
                        <a:pt x="186" y="36"/>
                      </a:lnTo>
                      <a:lnTo>
                        <a:pt x="184" y="36"/>
                      </a:lnTo>
                      <a:lnTo>
                        <a:pt x="182" y="34"/>
                      </a:lnTo>
                      <a:lnTo>
                        <a:pt x="182" y="32"/>
                      </a:lnTo>
                      <a:lnTo>
                        <a:pt x="180" y="32"/>
                      </a:lnTo>
                      <a:lnTo>
                        <a:pt x="178" y="30"/>
                      </a:lnTo>
                      <a:lnTo>
                        <a:pt x="176" y="28"/>
                      </a:lnTo>
                      <a:lnTo>
                        <a:pt x="172" y="26"/>
                      </a:lnTo>
                      <a:lnTo>
                        <a:pt x="166" y="26"/>
                      </a:lnTo>
                      <a:lnTo>
                        <a:pt x="160" y="28"/>
                      </a:lnTo>
                      <a:lnTo>
                        <a:pt x="160" y="28"/>
                      </a:lnTo>
                      <a:lnTo>
                        <a:pt x="158" y="26"/>
                      </a:lnTo>
                      <a:lnTo>
                        <a:pt x="156" y="22"/>
                      </a:lnTo>
                      <a:lnTo>
                        <a:pt x="156" y="18"/>
                      </a:lnTo>
                      <a:lnTo>
                        <a:pt x="156" y="14"/>
                      </a:lnTo>
                      <a:lnTo>
                        <a:pt x="172" y="0"/>
                      </a:lnTo>
                      <a:lnTo>
                        <a:pt x="154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1" name="Freeform 199"/>
                <p:cNvSpPr>
                  <a:spLocks/>
                </p:cNvSpPr>
                <p:nvPr/>
              </p:nvSpPr>
              <p:spPr bwMode="gray">
                <a:xfrm>
                  <a:off x="2099" y="3038"/>
                  <a:ext cx="68" cy="66"/>
                </a:xfrm>
                <a:custGeom>
                  <a:avLst/>
                  <a:gdLst>
                    <a:gd name="T0" fmla="*/ 0 w 68"/>
                    <a:gd name="T1" fmla="*/ 0 h 66"/>
                    <a:gd name="T2" fmla="*/ 16 w 68"/>
                    <a:gd name="T3" fmla="*/ 26 h 66"/>
                    <a:gd name="T4" fmla="*/ 18 w 68"/>
                    <a:gd name="T5" fmla="*/ 28 h 66"/>
                    <a:gd name="T6" fmla="*/ 28 w 68"/>
                    <a:gd name="T7" fmla="*/ 36 h 66"/>
                    <a:gd name="T8" fmla="*/ 38 w 68"/>
                    <a:gd name="T9" fmla="*/ 44 h 66"/>
                    <a:gd name="T10" fmla="*/ 50 w 68"/>
                    <a:gd name="T11" fmla="*/ 54 h 66"/>
                    <a:gd name="T12" fmla="*/ 60 w 68"/>
                    <a:gd name="T13" fmla="*/ 62 h 66"/>
                    <a:gd name="T14" fmla="*/ 66 w 68"/>
                    <a:gd name="T15" fmla="*/ 66 h 66"/>
                    <a:gd name="T16" fmla="*/ 68 w 68"/>
                    <a:gd name="T17" fmla="*/ 66 h 66"/>
                    <a:gd name="T18" fmla="*/ 68 w 68"/>
                    <a:gd name="T19" fmla="*/ 62 h 66"/>
                    <a:gd name="T20" fmla="*/ 68 w 68"/>
                    <a:gd name="T21" fmla="*/ 60 h 66"/>
                    <a:gd name="T22" fmla="*/ 68 w 68"/>
                    <a:gd name="T23" fmla="*/ 58 h 66"/>
                    <a:gd name="T24" fmla="*/ 66 w 68"/>
                    <a:gd name="T25" fmla="*/ 56 h 66"/>
                    <a:gd name="T26" fmla="*/ 66 w 68"/>
                    <a:gd name="T27" fmla="*/ 54 h 66"/>
                    <a:gd name="T28" fmla="*/ 58 w 68"/>
                    <a:gd name="T29" fmla="*/ 42 h 66"/>
                    <a:gd name="T30" fmla="*/ 58 w 68"/>
                    <a:gd name="T31" fmla="*/ 40 h 66"/>
                    <a:gd name="T32" fmla="*/ 58 w 68"/>
                    <a:gd name="T33" fmla="*/ 36 h 66"/>
                    <a:gd name="T34" fmla="*/ 56 w 68"/>
                    <a:gd name="T35" fmla="*/ 32 h 66"/>
                    <a:gd name="T36" fmla="*/ 56 w 68"/>
                    <a:gd name="T37" fmla="*/ 26 h 66"/>
                    <a:gd name="T38" fmla="*/ 54 w 68"/>
                    <a:gd name="T39" fmla="*/ 24 h 66"/>
                    <a:gd name="T40" fmla="*/ 46 w 68"/>
                    <a:gd name="T41" fmla="*/ 12 h 66"/>
                    <a:gd name="T42" fmla="*/ 38 w 68"/>
                    <a:gd name="T43" fmla="*/ 14 h 66"/>
                    <a:gd name="T44" fmla="*/ 30 w 68"/>
                    <a:gd name="T45" fmla="*/ 4 h 66"/>
                    <a:gd name="T46" fmla="*/ 12 w 68"/>
                    <a:gd name="T47" fmla="*/ 6 h 66"/>
                    <a:gd name="T48" fmla="*/ 0 w 68"/>
                    <a:gd name="T49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66">
                      <a:moveTo>
                        <a:pt x="0" y="0"/>
                      </a:moveTo>
                      <a:lnTo>
                        <a:pt x="16" y="26"/>
                      </a:lnTo>
                      <a:lnTo>
                        <a:pt x="18" y="28"/>
                      </a:lnTo>
                      <a:lnTo>
                        <a:pt x="28" y="36"/>
                      </a:lnTo>
                      <a:lnTo>
                        <a:pt x="38" y="44"/>
                      </a:lnTo>
                      <a:lnTo>
                        <a:pt x="50" y="54"/>
                      </a:lnTo>
                      <a:lnTo>
                        <a:pt x="60" y="62"/>
                      </a:lnTo>
                      <a:lnTo>
                        <a:pt x="66" y="66"/>
                      </a:lnTo>
                      <a:lnTo>
                        <a:pt x="68" y="66"/>
                      </a:lnTo>
                      <a:lnTo>
                        <a:pt x="68" y="62"/>
                      </a:lnTo>
                      <a:lnTo>
                        <a:pt x="68" y="60"/>
                      </a:lnTo>
                      <a:lnTo>
                        <a:pt x="68" y="58"/>
                      </a:lnTo>
                      <a:lnTo>
                        <a:pt x="66" y="56"/>
                      </a:lnTo>
                      <a:lnTo>
                        <a:pt x="66" y="54"/>
                      </a:lnTo>
                      <a:lnTo>
                        <a:pt x="58" y="42"/>
                      </a:lnTo>
                      <a:lnTo>
                        <a:pt x="58" y="40"/>
                      </a:lnTo>
                      <a:lnTo>
                        <a:pt x="58" y="36"/>
                      </a:lnTo>
                      <a:lnTo>
                        <a:pt x="56" y="32"/>
                      </a:lnTo>
                      <a:lnTo>
                        <a:pt x="56" y="26"/>
                      </a:lnTo>
                      <a:lnTo>
                        <a:pt x="54" y="24"/>
                      </a:lnTo>
                      <a:lnTo>
                        <a:pt x="46" y="12"/>
                      </a:lnTo>
                      <a:lnTo>
                        <a:pt x="38" y="14"/>
                      </a:lnTo>
                      <a:lnTo>
                        <a:pt x="30" y="4"/>
                      </a:lnTo>
                      <a:lnTo>
                        <a:pt x="12" y="6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2" name="Freeform 200"/>
                <p:cNvSpPr>
                  <a:spLocks/>
                </p:cNvSpPr>
                <p:nvPr/>
              </p:nvSpPr>
              <p:spPr bwMode="gray">
                <a:xfrm>
                  <a:off x="1961" y="2784"/>
                  <a:ext cx="54" cy="56"/>
                </a:xfrm>
                <a:custGeom>
                  <a:avLst/>
                  <a:gdLst>
                    <a:gd name="T0" fmla="*/ 54 w 54"/>
                    <a:gd name="T1" fmla="*/ 56 h 56"/>
                    <a:gd name="T2" fmla="*/ 48 w 54"/>
                    <a:gd name="T3" fmla="*/ 44 h 56"/>
                    <a:gd name="T4" fmla="*/ 48 w 54"/>
                    <a:gd name="T5" fmla="*/ 44 h 56"/>
                    <a:gd name="T6" fmla="*/ 48 w 54"/>
                    <a:gd name="T7" fmla="*/ 42 h 56"/>
                    <a:gd name="T8" fmla="*/ 44 w 54"/>
                    <a:gd name="T9" fmla="*/ 40 h 56"/>
                    <a:gd name="T10" fmla="*/ 40 w 54"/>
                    <a:gd name="T11" fmla="*/ 38 h 56"/>
                    <a:gd name="T12" fmla="*/ 40 w 54"/>
                    <a:gd name="T13" fmla="*/ 38 h 56"/>
                    <a:gd name="T14" fmla="*/ 38 w 54"/>
                    <a:gd name="T15" fmla="*/ 36 h 56"/>
                    <a:gd name="T16" fmla="*/ 34 w 54"/>
                    <a:gd name="T17" fmla="*/ 36 h 56"/>
                    <a:gd name="T18" fmla="*/ 28 w 54"/>
                    <a:gd name="T19" fmla="*/ 36 h 56"/>
                    <a:gd name="T20" fmla="*/ 24 w 54"/>
                    <a:gd name="T21" fmla="*/ 38 h 56"/>
                    <a:gd name="T22" fmla="*/ 20 w 54"/>
                    <a:gd name="T23" fmla="*/ 40 h 56"/>
                    <a:gd name="T24" fmla="*/ 20 w 54"/>
                    <a:gd name="T25" fmla="*/ 42 h 56"/>
                    <a:gd name="T26" fmla="*/ 18 w 54"/>
                    <a:gd name="T27" fmla="*/ 42 h 56"/>
                    <a:gd name="T28" fmla="*/ 18 w 54"/>
                    <a:gd name="T29" fmla="*/ 44 h 56"/>
                    <a:gd name="T30" fmla="*/ 16 w 54"/>
                    <a:gd name="T31" fmla="*/ 44 h 56"/>
                    <a:gd name="T32" fmla="*/ 12 w 54"/>
                    <a:gd name="T33" fmla="*/ 46 h 56"/>
                    <a:gd name="T34" fmla="*/ 6 w 54"/>
                    <a:gd name="T35" fmla="*/ 46 h 56"/>
                    <a:gd name="T36" fmla="*/ 6 w 54"/>
                    <a:gd name="T37" fmla="*/ 32 h 56"/>
                    <a:gd name="T38" fmla="*/ 6 w 54"/>
                    <a:gd name="T39" fmla="*/ 32 h 56"/>
                    <a:gd name="T40" fmla="*/ 6 w 54"/>
                    <a:gd name="T41" fmla="*/ 30 h 56"/>
                    <a:gd name="T42" fmla="*/ 4 w 54"/>
                    <a:gd name="T43" fmla="*/ 26 h 56"/>
                    <a:gd name="T44" fmla="*/ 2 w 54"/>
                    <a:gd name="T45" fmla="*/ 26 h 56"/>
                    <a:gd name="T46" fmla="*/ 2 w 54"/>
                    <a:gd name="T47" fmla="*/ 24 h 56"/>
                    <a:gd name="T48" fmla="*/ 0 w 54"/>
                    <a:gd name="T49" fmla="*/ 22 h 56"/>
                    <a:gd name="T50" fmla="*/ 0 w 54"/>
                    <a:gd name="T51" fmla="*/ 18 h 56"/>
                    <a:gd name="T52" fmla="*/ 0 w 54"/>
                    <a:gd name="T53" fmla="*/ 14 h 56"/>
                    <a:gd name="T54" fmla="*/ 2 w 54"/>
                    <a:gd name="T55" fmla="*/ 12 h 56"/>
                    <a:gd name="T56" fmla="*/ 2 w 54"/>
                    <a:gd name="T57" fmla="*/ 10 h 56"/>
                    <a:gd name="T58" fmla="*/ 2 w 54"/>
                    <a:gd name="T59" fmla="*/ 8 h 56"/>
                    <a:gd name="T60" fmla="*/ 4 w 54"/>
                    <a:gd name="T61" fmla="*/ 4 h 56"/>
                    <a:gd name="T62" fmla="*/ 4 w 54"/>
                    <a:gd name="T63" fmla="*/ 2 h 56"/>
                    <a:gd name="T64" fmla="*/ 6 w 54"/>
                    <a:gd name="T65" fmla="*/ 0 h 56"/>
                    <a:gd name="T66" fmla="*/ 10 w 54"/>
                    <a:gd name="T67" fmla="*/ 0 h 56"/>
                    <a:gd name="T68" fmla="*/ 18 w 54"/>
                    <a:gd name="T69" fmla="*/ 0 h 56"/>
                    <a:gd name="T70" fmla="*/ 24 w 54"/>
                    <a:gd name="T71" fmla="*/ 0 h 56"/>
                    <a:gd name="T72" fmla="*/ 24 w 54"/>
                    <a:gd name="T73" fmla="*/ 0 h 56"/>
                    <a:gd name="T74" fmla="*/ 26 w 54"/>
                    <a:gd name="T75" fmla="*/ 0 h 56"/>
                    <a:gd name="T76" fmla="*/ 26 w 54"/>
                    <a:gd name="T77" fmla="*/ 0 h 56"/>
                    <a:gd name="T78" fmla="*/ 28 w 54"/>
                    <a:gd name="T79" fmla="*/ 2 h 56"/>
                    <a:gd name="T80" fmla="*/ 30 w 54"/>
                    <a:gd name="T81" fmla="*/ 6 h 56"/>
                    <a:gd name="T82" fmla="*/ 30 w 54"/>
                    <a:gd name="T83" fmla="*/ 14 h 56"/>
                    <a:gd name="T84" fmla="*/ 34 w 54"/>
                    <a:gd name="T85" fmla="*/ 28 h 56"/>
                    <a:gd name="T86" fmla="*/ 36 w 54"/>
                    <a:gd name="T87" fmla="*/ 26 h 56"/>
                    <a:gd name="T88" fmla="*/ 36 w 54"/>
                    <a:gd name="T89" fmla="*/ 26 h 56"/>
                    <a:gd name="T90" fmla="*/ 38 w 54"/>
                    <a:gd name="T91" fmla="*/ 24 h 56"/>
                    <a:gd name="T92" fmla="*/ 40 w 54"/>
                    <a:gd name="T93" fmla="*/ 20 h 56"/>
                    <a:gd name="T94" fmla="*/ 40 w 54"/>
                    <a:gd name="T95" fmla="*/ 18 h 56"/>
                    <a:gd name="T96" fmla="*/ 42 w 54"/>
                    <a:gd name="T97" fmla="*/ 14 h 56"/>
                    <a:gd name="T98" fmla="*/ 44 w 54"/>
                    <a:gd name="T99" fmla="*/ 12 h 56"/>
                    <a:gd name="T100" fmla="*/ 44 w 54"/>
                    <a:gd name="T101" fmla="*/ 12 h 56"/>
                    <a:gd name="T102" fmla="*/ 46 w 54"/>
                    <a:gd name="T103" fmla="*/ 12 h 56"/>
                    <a:gd name="T104" fmla="*/ 48 w 54"/>
                    <a:gd name="T105" fmla="*/ 14 h 56"/>
                    <a:gd name="T106" fmla="*/ 48 w 54"/>
                    <a:gd name="T107" fmla="*/ 18 h 56"/>
                    <a:gd name="T108" fmla="*/ 52 w 54"/>
                    <a:gd name="T109" fmla="*/ 34 h 56"/>
                    <a:gd name="T110" fmla="*/ 54 w 54"/>
                    <a:gd name="T111" fmla="*/ 46 h 56"/>
                    <a:gd name="T112" fmla="*/ 54 w 54"/>
                    <a:gd name="T113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54" h="56">
                      <a:moveTo>
                        <a:pt x="54" y="56"/>
                      </a:moveTo>
                      <a:lnTo>
                        <a:pt x="48" y="44"/>
                      </a:lnTo>
                      <a:lnTo>
                        <a:pt x="48" y="44"/>
                      </a:lnTo>
                      <a:lnTo>
                        <a:pt x="48" y="42"/>
                      </a:lnTo>
                      <a:lnTo>
                        <a:pt x="44" y="40"/>
                      </a:lnTo>
                      <a:lnTo>
                        <a:pt x="40" y="38"/>
                      </a:lnTo>
                      <a:lnTo>
                        <a:pt x="40" y="38"/>
                      </a:lnTo>
                      <a:lnTo>
                        <a:pt x="38" y="36"/>
                      </a:lnTo>
                      <a:lnTo>
                        <a:pt x="34" y="36"/>
                      </a:lnTo>
                      <a:lnTo>
                        <a:pt x="28" y="36"/>
                      </a:lnTo>
                      <a:lnTo>
                        <a:pt x="24" y="38"/>
                      </a:lnTo>
                      <a:lnTo>
                        <a:pt x="20" y="40"/>
                      </a:lnTo>
                      <a:lnTo>
                        <a:pt x="20" y="42"/>
                      </a:lnTo>
                      <a:lnTo>
                        <a:pt x="18" y="42"/>
                      </a:lnTo>
                      <a:lnTo>
                        <a:pt x="18" y="44"/>
                      </a:lnTo>
                      <a:lnTo>
                        <a:pt x="16" y="44"/>
                      </a:lnTo>
                      <a:lnTo>
                        <a:pt x="12" y="46"/>
                      </a:lnTo>
                      <a:lnTo>
                        <a:pt x="6" y="46"/>
                      </a:lnTo>
                      <a:lnTo>
                        <a:pt x="6" y="32"/>
                      </a:lnTo>
                      <a:lnTo>
                        <a:pt x="6" y="32"/>
                      </a:lnTo>
                      <a:lnTo>
                        <a:pt x="6" y="30"/>
                      </a:lnTo>
                      <a:lnTo>
                        <a:pt x="4" y="26"/>
                      </a:lnTo>
                      <a:lnTo>
                        <a:pt x="2" y="26"/>
                      </a:lnTo>
                      <a:lnTo>
                        <a:pt x="2" y="24"/>
                      </a:lnTo>
                      <a:lnTo>
                        <a:pt x="0" y="22"/>
                      </a:lnTo>
                      <a:lnTo>
                        <a:pt x="0" y="18"/>
                      </a:lnTo>
                      <a:lnTo>
                        <a:pt x="0" y="14"/>
                      </a:lnTo>
                      <a:lnTo>
                        <a:pt x="2" y="12"/>
                      </a:lnTo>
                      <a:lnTo>
                        <a:pt x="2" y="10"/>
                      </a:lnTo>
                      <a:lnTo>
                        <a:pt x="2" y="8"/>
                      </a:lnTo>
                      <a:lnTo>
                        <a:pt x="4" y="4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8" y="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8" y="2"/>
                      </a:lnTo>
                      <a:lnTo>
                        <a:pt x="30" y="6"/>
                      </a:lnTo>
                      <a:lnTo>
                        <a:pt x="30" y="14"/>
                      </a:lnTo>
                      <a:lnTo>
                        <a:pt x="34" y="28"/>
                      </a:lnTo>
                      <a:lnTo>
                        <a:pt x="36" y="26"/>
                      </a:lnTo>
                      <a:lnTo>
                        <a:pt x="36" y="26"/>
                      </a:lnTo>
                      <a:lnTo>
                        <a:pt x="38" y="24"/>
                      </a:lnTo>
                      <a:lnTo>
                        <a:pt x="40" y="20"/>
                      </a:lnTo>
                      <a:lnTo>
                        <a:pt x="40" y="18"/>
                      </a:lnTo>
                      <a:lnTo>
                        <a:pt x="42" y="14"/>
                      </a:lnTo>
                      <a:lnTo>
                        <a:pt x="44" y="12"/>
                      </a:lnTo>
                      <a:lnTo>
                        <a:pt x="44" y="12"/>
                      </a:lnTo>
                      <a:lnTo>
                        <a:pt x="46" y="12"/>
                      </a:lnTo>
                      <a:lnTo>
                        <a:pt x="48" y="14"/>
                      </a:lnTo>
                      <a:lnTo>
                        <a:pt x="48" y="18"/>
                      </a:lnTo>
                      <a:lnTo>
                        <a:pt x="52" y="34"/>
                      </a:lnTo>
                      <a:lnTo>
                        <a:pt x="54" y="46"/>
                      </a:lnTo>
                      <a:lnTo>
                        <a:pt x="54" y="5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3" name="Freeform 201"/>
                <p:cNvSpPr>
                  <a:spLocks/>
                </p:cNvSpPr>
                <p:nvPr/>
              </p:nvSpPr>
              <p:spPr bwMode="gray">
                <a:xfrm>
                  <a:off x="2011" y="2746"/>
                  <a:ext cx="100" cy="272"/>
                </a:xfrm>
                <a:custGeom>
                  <a:avLst/>
                  <a:gdLst>
                    <a:gd name="T0" fmla="*/ 40 w 100"/>
                    <a:gd name="T1" fmla="*/ 170 h 272"/>
                    <a:gd name="T2" fmla="*/ 26 w 100"/>
                    <a:gd name="T3" fmla="*/ 166 h 272"/>
                    <a:gd name="T4" fmla="*/ 26 w 100"/>
                    <a:gd name="T5" fmla="*/ 156 h 272"/>
                    <a:gd name="T6" fmla="*/ 26 w 100"/>
                    <a:gd name="T7" fmla="*/ 142 h 272"/>
                    <a:gd name="T8" fmla="*/ 24 w 100"/>
                    <a:gd name="T9" fmla="*/ 136 h 272"/>
                    <a:gd name="T10" fmla="*/ 20 w 100"/>
                    <a:gd name="T11" fmla="*/ 130 h 272"/>
                    <a:gd name="T12" fmla="*/ 16 w 100"/>
                    <a:gd name="T13" fmla="*/ 120 h 272"/>
                    <a:gd name="T14" fmla="*/ 10 w 100"/>
                    <a:gd name="T15" fmla="*/ 112 h 272"/>
                    <a:gd name="T16" fmla="*/ 8 w 100"/>
                    <a:gd name="T17" fmla="*/ 108 h 272"/>
                    <a:gd name="T18" fmla="*/ 4 w 100"/>
                    <a:gd name="T19" fmla="*/ 102 h 272"/>
                    <a:gd name="T20" fmla="*/ 2 w 100"/>
                    <a:gd name="T21" fmla="*/ 94 h 272"/>
                    <a:gd name="T22" fmla="*/ 2 w 100"/>
                    <a:gd name="T23" fmla="*/ 90 h 272"/>
                    <a:gd name="T24" fmla="*/ 4 w 100"/>
                    <a:gd name="T25" fmla="*/ 82 h 272"/>
                    <a:gd name="T26" fmla="*/ 2 w 100"/>
                    <a:gd name="T27" fmla="*/ 78 h 272"/>
                    <a:gd name="T28" fmla="*/ 0 w 100"/>
                    <a:gd name="T29" fmla="*/ 74 h 272"/>
                    <a:gd name="T30" fmla="*/ 2 w 100"/>
                    <a:gd name="T31" fmla="*/ 70 h 272"/>
                    <a:gd name="T32" fmla="*/ 4 w 100"/>
                    <a:gd name="T33" fmla="*/ 72 h 272"/>
                    <a:gd name="T34" fmla="*/ 6 w 100"/>
                    <a:gd name="T35" fmla="*/ 72 h 272"/>
                    <a:gd name="T36" fmla="*/ 8 w 100"/>
                    <a:gd name="T37" fmla="*/ 74 h 272"/>
                    <a:gd name="T38" fmla="*/ 10 w 100"/>
                    <a:gd name="T39" fmla="*/ 70 h 272"/>
                    <a:gd name="T40" fmla="*/ 6 w 100"/>
                    <a:gd name="T41" fmla="*/ 56 h 272"/>
                    <a:gd name="T42" fmla="*/ 8 w 100"/>
                    <a:gd name="T43" fmla="*/ 56 h 272"/>
                    <a:gd name="T44" fmla="*/ 10 w 100"/>
                    <a:gd name="T45" fmla="*/ 58 h 272"/>
                    <a:gd name="T46" fmla="*/ 16 w 100"/>
                    <a:gd name="T47" fmla="*/ 60 h 272"/>
                    <a:gd name="T48" fmla="*/ 22 w 100"/>
                    <a:gd name="T49" fmla="*/ 58 h 272"/>
                    <a:gd name="T50" fmla="*/ 22 w 100"/>
                    <a:gd name="T51" fmla="*/ 56 h 272"/>
                    <a:gd name="T52" fmla="*/ 26 w 100"/>
                    <a:gd name="T53" fmla="*/ 54 h 272"/>
                    <a:gd name="T54" fmla="*/ 28 w 100"/>
                    <a:gd name="T55" fmla="*/ 48 h 272"/>
                    <a:gd name="T56" fmla="*/ 32 w 100"/>
                    <a:gd name="T57" fmla="*/ 40 h 272"/>
                    <a:gd name="T58" fmla="*/ 36 w 100"/>
                    <a:gd name="T59" fmla="*/ 34 h 272"/>
                    <a:gd name="T60" fmla="*/ 36 w 100"/>
                    <a:gd name="T61" fmla="*/ 30 h 272"/>
                    <a:gd name="T62" fmla="*/ 40 w 100"/>
                    <a:gd name="T63" fmla="*/ 26 h 272"/>
                    <a:gd name="T64" fmla="*/ 66 w 100"/>
                    <a:gd name="T65" fmla="*/ 0 h 272"/>
                    <a:gd name="T66" fmla="*/ 74 w 100"/>
                    <a:gd name="T67" fmla="*/ 8 h 272"/>
                    <a:gd name="T68" fmla="*/ 84 w 100"/>
                    <a:gd name="T69" fmla="*/ 34 h 272"/>
                    <a:gd name="T70" fmla="*/ 82 w 100"/>
                    <a:gd name="T71" fmla="*/ 36 h 272"/>
                    <a:gd name="T72" fmla="*/ 76 w 100"/>
                    <a:gd name="T73" fmla="*/ 52 h 272"/>
                    <a:gd name="T74" fmla="*/ 72 w 100"/>
                    <a:gd name="T75" fmla="*/ 72 h 272"/>
                    <a:gd name="T76" fmla="*/ 76 w 100"/>
                    <a:gd name="T77" fmla="*/ 76 h 272"/>
                    <a:gd name="T78" fmla="*/ 80 w 100"/>
                    <a:gd name="T79" fmla="*/ 80 h 272"/>
                    <a:gd name="T80" fmla="*/ 90 w 100"/>
                    <a:gd name="T81" fmla="*/ 78 h 272"/>
                    <a:gd name="T82" fmla="*/ 96 w 100"/>
                    <a:gd name="T83" fmla="*/ 98 h 272"/>
                    <a:gd name="T84" fmla="*/ 90 w 100"/>
                    <a:gd name="T85" fmla="*/ 102 h 272"/>
                    <a:gd name="T86" fmla="*/ 82 w 100"/>
                    <a:gd name="T87" fmla="*/ 112 h 272"/>
                    <a:gd name="T88" fmla="*/ 84 w 100"/>
                    <a:gd name="T89" fmla="*/ 138 h 272"/>
                    <a:gd name="T90" fmla="*/ 82 w 100"/>
                    <a:gd name="T91" fmla="*/ 138 h 272"/>
                    <a:gd name="T92" fmla="*/ 80 w 100"/>
                    <a:gd name="T93" fmla="*/ 142 h 272"/>
                    <a:gd name="T94" fmla="*/ 80 w 100"/>
                    <a:gd name="T95" fmla="*/ 150 h 272"/>
                    <a:gd name="T96" fmla="*/ 80 w 100"/>
                    <a:gd name="T97" fmla="*/ 158 h 272"/>
                    <a:gd name="T98" fmla="*/ 80 w 100"/>
                    <a:gd name="T99" fmla="*/ 168 h 272"/>
                    <a:gd name="T100" fmla="*/ 84 w 100"/>
                    <a:gd name="T101" fmla="*/ 182 h 272"/>
                    <a:gd name="T102" fmla="*/ 84 w 100"/>
                    <a:gd name="T103" fmla="*/ 210 h 272"/>
                    <a:gd name="T104" fmla="*/ 84 w 100"/>
                    <a:gd name="T105" fmla="*/ 224 h 272"/>
                    <a:gd name="T106" fmla="*/ 82 w 100"/>
                    <a:gd name="T107" fmla="*/ 244 h 272"/>
                    <a:gd name="T108" fmla="*/ 76 w 100"/>
                    <a:gd name="T109" fmla="*/ 272 h 272"/>
                    <a:gd name="T110" fmla="*/ 72 w 100"/>
                    <a:gd name="T111" fmla="*/ 262 h 272"/>
                    <a:gd name="T112" fmla="*/ 74 w 100"/>
                    <a:gd name="T113" fmla="*/ 226 h 272"/>
                    <a:gd name="T114" fmla="*/ 74 w 100"/>
                    <a:gd name="T115" fmla="*/ 206 h 272"/>
                    <a:gd name="T116" fmla="*/ 70 w 100"/>
                    <a:gd name="T117" fmla="*/ 168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00" h="272">
                      <a:moveTo>
                        <a:pt x="62" y="154"/>
                      </a:moveTo>
                      <a:lnTo>
                        <a:pt x="40" y="170"/>
                      </a:lnTo>
                      <a:lnTo>
                        <a:pt x="26" y="168"/>
                      </a:lnTo>
                      <a:lnTo>
                        <a:pt x="26" y="166"/>
                      </a:lnTo>
                      <a:lnTo>
                        <a:pt x="26" y="162"/>
                      </a:lnTo>
                      <a:lnTo>
                        <a:pt x="26" y="156"/>
                      </a:lnTo>
                      <a:lnTo>
                        <a:pt x="26" y="148"/>
                      </a:lnTo>
                      <a:lnTo>
                        <a:pt x="26" y="142"/>
                      </a:lnTo>
                      <a:lnTo>
                        <a:pt x="24" y="138"/>
                      </a:lnTo>
                      <a:lnTo>
                        <a:pt x="24" y="136"/>
                      </a:lnTo>
                      <a:lnTo>
                        <a:pt x="22" y="134"/>
                      </a:lnTo>
                      <a:lnTo>
                        <a:pt x="20" y="130"/>
                      </a:lnTo>
                      <a:lnTo>
                        <a:pt x="18" y="126"/>
                      </a:lnTo>
                      <a:lnTo>
                        <a:pt x="16" y="120"/>
                      </a:lnTo>
                      <a:lnTo>
                        <a:pt x="12" y="116"/>
                      </a:lnTo>
                      <a:lnTo>
                        <a:pt x="10" y="112"/>
                      </a:lnTo>
                      <a:lnTo>
                        <a:pt x="10" y="108"/>
                      </a:lnTo>
                      <a:lnTo>
                        <a:pt x="8" y="108"/>
                      </a:lnTo>
                      <a:lnTo>
                        <a:pt x="6" y="106"/>
                      </a:lnTo>
                      <a:lnTo>
                        <a:pt x="4" y="102"/>
                      </a:lnTo>
                      <a:lnTo>
                        <a:pt x="4" y="98"/>
                      </a:lnTo>
                      <a:lnTo>
                        <a:pt x="2" y="94"/>
                      </a:lnTo>
                      <a:lnTo>
                        <a:pt x="2" y="92"/>
                      </a:lnTo>
                      <a:lnTo>
                        <a:pt x="2" y="90"/>
                      </a:lnTo>
                      <a:lnTo>
                        <a:pt x="4" y="86"/>
                      </a:lnTo>
                      <a:lnTo>
                        <a:pt x="4" y="82"/>
                      </a:lnTo>
                      <a:lnTo>
                        <a:pt x="2" y="78"/>
                      </a:lnTo>
                      <a:lnTo>
                        <a:pt x="2" y="78"/>
                      </a:lnTo>
                      <a:lnTo>
                        <a:pt x="2" y="76"/>
                      </a:lnTo>
                      <a:lnTo>
                        <a:pt x="0" y="74"/>
                      </a:lnTo>
                      <a:lnTo>
                        <a:pt x="0" y="72"/>
                      </a:lnTo>
                      <a:lnTo>
                        <a:pt x="2" y="70"/>
                      </a:lnTo>
                      <a:lnTo>
                        <a:pt x="2" y="70"/>
                      </a:lnTo>
                      <a:lnTo>
                        <a:pt x="4" y="72"/>
                      </a:lnTo>
                      <a:lnTo>
                        <a:pt x="6" y="72"/>
                      </a:lnTo>
                      <a:lnTo>
                        <a:pt x="6" y="72"/>
                      </a:lnTo>
                      <a:lnTo>
                        <a:pt x="8" y="74"/>
                      </a:lnTo>
                      <a:lnTo>
                        <a:pt x="8" y="74"/>
                      </a:lnTo>
                      <a:lnTo>
                        <a:pt x="10" y="72"/>
                      </a:lnTo>
                      <a:lnTo>
                        <a:pt x="10" y="70"/>
                      </a:lnTo>
                      <a:lnTo>
                        <a:pt x="8" y="56"/>
                      </a:lnTo>
                      <a:lnTo>
                        <a:pt x="6" y="56"/>
                      </a:lnTo>
                      <a:lnTo>
                        <a:pt x="6" y="56"/>
                      </a:lnTo>
                      <a:lnTo>
                        <a:pt x="8" y="56"/>
                      </a:lnTo>
                      <a:lnTo>
                        <a:pt x="8" y="56"/>
                      </a:lnTo>
                      <a:lnTo>
                        <a:pt x="10" y="58"/>
                      </a:lnTo>
                      <a:lnTo>
                        <a:pt x="14" y="60"/>
                      </a:lnTo>
                      <a:lnTo>
                        <a:pt x="16" y="60"/>
                      </a:lnTo>
                      <a:lnTo>
                        <a:pt x="16" y="60"/>
                      </a:lnTo>
                      <a:lnTo>
                        <a:pt x="22" y="58"/>
                      </a:lnTo>
                      <a:lnTo>
                        <a:pt x="22" y="56"/>
                      </a:lnTo>
                      <a:lnTo>
                        <a:pt x="22" y="56"/>
                      </a:lnTo>
                      <a:lnTo>
                        <a:pt x="24" y="54"/>
                      </a:lnTo>
                      <a:lnTo>
                        <a:pt x="26" y="54"/>
                      </a:lnTo>
                      <a:lnTo>
                        <a:pt x="28" y="50"/>
                      </a:lnTo>
                      <a:lnTo>
                        <a:pt x="28" y="48"/>
                      </a:lnTo>
                      <a:lnTo>
                        <a:pt x="30" y="46"/>
                      </a:lnTo>
                      <a:lnTo>
                        <a:pt x="32" y="40"/>
                      </a:lnTo>
                      <a:lnTo>
                        <a:pt x="34" y="36"/>
                      </a:lnTo>
                      <a:lnTo>
                        <a:pt x="36" y="34"/>
                      </a:lnTo>
                      <a:lnTo>
                        <a:pt x="36" y="32"/>
                      </a:lnTo>
                      <a:lnTo>
                        <a:pt x="36" y="30"/>
                      </a:lnTo>
                      <a:lnTo>
                        <a:pt x="38" y="28"/>
                      </a:lnTo>
                      <a:lnTo>
                        <a:pt x="40" y="26"/>
                      </a:lnTo>
                      <a:lnTo>
                        <a:pt x="54" y="24"/>
                      </a:lnTo>
                      <a:lnTo>
                        <a:pt x="66" y="0"/>
                      </a:lnTo>
                      <a:lnTo>
                        <a:pt x="68" y="2"/>
                      </a:lnTo>
                      <a:lnTo>
                        <a:pt x="74" y="8"/>
                      </a:lnTo>
                      <a:lnTo>
                        <a:pt x="80" y="20"/>
                      </a:lnTo>
                      <a:lnTo>
                        <a:pt x="84" y="34"/>
                      </a:lnTo>
                      <a:lnTo>
                        <a:pt x="84" y="34"/>
                      </a:lnTo>
                      <a:lnTo>
                        <a:pt x="82" y="36"/>
                      </a:lnTo>
                      <a:lnTo>
                        <a:pt x="78" y="40"/>
                      </a:lnTo>
                      <a:lnTo>
                        <a:pt x="76" y="52"/>
                      </a:lnTo>
                      <a:lnTo>
                        <a:pt x="72" y="70"/>
                      </a:lnTo>
                      <a:lnTo>
                        <a:pt x="72" y="72"/>
                      </a:lnTo>
                      <a:lnTo>
                        <a:pt x="74" y="74"/>
                      </a:lnTo>
                      <a:lnTo>
                        <a:pt x="76" y="76"/>
                      </a:lnTo>
                      <a:lnTo>
                        <a:pt x="78" y="78"/>
                      </a:lnTo>
                      <a:lnTo>
                        <a:pt x="80" y="80"/>
                      </a:lnTo>
                      <a:lnTo>
                        <a:pt x="84" y="80"/>
                      </a:lnTo>
                      <a:lnTo>
                        <a:pt x="90" y="78"/>
                      </a:lnTo>
                      <a:lnTo>
                        <a:pt x="100" y="84"/>
                      </a:lnTo>
                      <a:lnTo>
                        <a:pt x="96" y="98"/>
                      </a:lnTo>
                      <a:lnTo>
                        <a:pt x="94" y="100"/>
                      </a:lnTo>
                      <a:lnTo>
                        <a:pt x="90" y="102"/>
                      </a:lnTo>
                      <a:lnTo>
                        <a:pt x="86" y="104"/>
                      </a:lnTo>
                      <a:lnTo>
                        <a:pt x="82" y="112"/>
                      </a:lnTo>
                      <a:lnTo>
                        <a:pt x="80" y="122"/>
                      </a:lnTo>
                      <a:lnTo>
                        <a:pt x="84" y="138"/>
                      </a:lnTo>
                      <a:lnTo>
                        <a:pt x="82" y="138"/>
                      </a:lnTo>
                      <a:lnTo>
                        <a:pt x="82" y="138"/>
                      </a:lnTo>
                      <a:lnTo>
                        <a:pt x="80" y="140"/>
                      </a:lnTo>
                      <a:lnTo>
                        <a:pt x="80" y="142"/>
                      </a:lnTo>
                      <a:lnTo>
                        <a:pt x="78" y="146"/>
                      </a:lnTo>
                      <a:lnTo>
                        <a:pt x="80" y="150"/>
                      </a:lnTo>
                      <a:lnTo>
                        <a:pt x="80" y="156"/>
                      </a:lnTo>
                      <a:lnTo>
                        <a:pt x="80" y="158"/>
                      </a:lnTo>
                      <a:lnTo>
                        <a:pt x="80" y="162"/>
                      </a:lnTo>
                      <a:lnTo>
                        <a:pt x="80" y="168"/>
                      </a:lnTo>
                      <a:lnTo>
                        <a:pt x="82" y="174"/>
                      </a:lnTo>
                      <a:lnTo>
                        <a:pt x="84" y="182"/>
                      </a:lnTo>
                      <a:lnTo>
                        <a:pt x="88" y="188"/>
                      </a:lnTo>
                      <a:lnTo>
                        <a:pt x="84" y="210"/>
                      </a:lnTo>
                      <a:lnTo>
                        <a:pt x="84" y="218"/>
                      </a:lnTo>
                      <a:lnTo>
                        <a:pt x="84" y="224"/>
                      </a:lnTo>
                      <a:lnTo>
                        <a:pt x="84" y="230"/>
                      </a:lnTo>
                      <a:lnTo>
                        <a:pt x="82" y="244"/>
                      </a:lnTo>
                      <a:lnTo>
                        <a:pt x="80" y="260"/>
                      </a:lnTo>
                      <a:lnTo>
                        <a:pt x="76" y="272"/>
                      </a:lnTo>
                      <a:lnTo>
                        <a:pt x="74" y="270"/>
                      </a:lnTo>
                      <a:lnTo>
                        <a:pt x="72" y="262"/>
                      </a:lnTo>
                      <a:lnTo>
                        <a:pt x="72" y="248"/>
                      </a:lnTo>
                      <a:lnTo>
                        <a:pt x="74" y="226"/>
                      </a:lnTo>
                      <a:lnTo>
                        <a:pt x="74" y="220"/>
                      </a:lnTo>
                      <a:lnTo>
                        <a:pt x="74" y="206"/>
                      </a:lnTo>
                      <a:lnTo>
                        <a:pt x="74" y="188"/>
                      </a:lnTo>
                      <a:lnTo>
                        <a:pt x="70" y="168"/>
                      </a:lnTo>
                      <a:lnTo>
                        <a:pt x="62" y="15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4" name="Freeform 202"/>
                <p:cNvSpPr>
                  <a:spLocks/>
                </p:cNvSpPr>
                <p:nvPr/>
              </p:nvSpPr>
              <p:spPr bwMode="gray">
                <a:xfrm>
                  <a:off x="2137" y="2808"/>
                  <a:ext cx="90" cy="168"/>
                </a:xfrm>
                <a:custGeom>
                  <a:avLst/>
                  <a:gdLst>
                    <a:gd name="T0" fmla="*/ 58 w 90"/>
                    <a:gd name="T1" fmla="*/ 124 h 168"/>
                    <a:gd name="T2" fmla="*/ 62 w 90"/>
                    <a:gd name="T3" fmla="*/ 128 h 168"/>
                    <a:gd name="T4" fmla="*/ 64 w 90"/>
                    <a:gd name="T5" fmla="*/ 132 h 168"/>
                    <a:gd name="T6" fmla="*/ 50 w 90"/>
                    <a:gd name="T7" fmla="*/ 154 h 168"/>
                    <a:gd name="T8" fmla="*/ 42 w 90"/>
                    <a:gd name="T9" fmla="*/ 158 h 168"/>
                    <a:gd name="T10" fmla="*/ 46 w 90"/>
                    <a:gd name="T11" fmla="*/ 166 h 168"/>
                    <a:gd name="T12" fmla="*/ 64 w 90"/>
                    <a:gd name="T13" fmla="*/ 164 h 168"/>
                    <a:gd name="T14" fmla="*/ 78 w 90"/>
                    <a:gd name="T15" fmla="*/ 150 h 168"/>
                    <a:gd name="T16" fmla="*/ 88 w 90"/>
                    <a:gd name="T17" fmla="*/ 134 h 168"/>
                    <a:gd name="T18" fmla="*/ 90 w 90"/>
                    <a:gd name="T19" fmla="*/ 126 h 168"/>
                    <a:gd name="T20" fmla="*/ 84 w 90"/>
                    <a:gd name="T21" fmla="*/ 102 h 168"/>
                    <a:gd name="T22" fmla="*/ 84 w 90"/>
                    <a:gd name="T23" fmla="*/ 98 h 168"/>
                    <a:gd name="T24" fmla="*/ 82 w 90"/>
                    <a:gd name="T25" fmla="*/ 90 h 168"/>
                    <a:gd name="T26" fmla="*/ 76 w 90"/>
                    <a:gd name="T27" fmla="*/ 82 h 168"/>
                    <a:gd name="T28" fmla="*/ 60 w 90"/>
                    <a:gd name="T29" fmla="*/ 74 h 168"/>
                    <a:gd name="T30" fmla="*/ 46 w 90"/>
                    <a:gd name="T31" fmla="*/ 46 h 168"/>
                    <a:gd name="T32" fmla="*/ 48 w 90"/>
                    <a:gd name="T33" fmla="*/ 42 h 168"/>
                    <a:gd name="T34" fmla="*/ 52 w 90"/>
                    <a:gd name="T35" fmla="*/ 36 h 168"/>
                    <a:gd name="T36" fmla="*/ 60 w 90"/>
                    <a:gd name="T37" fmla="*/ 32 h 168"/>
                    <a:gd name="T38" fmla="*/ 64 w 90"/>
                    <a:gd name="T39" fmla="*/ 30 h 168"/>
                    <a:gd name="T40" fmla="*/ 72 w 90"/>
                    <a:gd name="T41" fmla="*/ 26 h 168"/>
                    <a:gd name="T42" fmla="*/ 70 w 90"/>
                    <a:gd name="T43" fmla="*/ 22 h 168"/>
                    <a:gd name="T44" fmla="*/ 68 w 90"/>
                    <a:gd name="T45" fmla="*/ 16 h 168"/>
                    <a:gd name="T46" fmla="*/ 64 w 90"/>
                    <a:gd name="T47" fmla="*/ 12 h 168"/>
                    <a:gd name="T48" fmla="*/ 60 w 90"/>
                    <a:gd name="T49" fmla="*/ 6 h 168"/>
                    <a:gd name="T50" fmla="*/ 50 w 90"/>
                    <a:gd name="T51" fmla="*/ 2 h 168"/>
                    <a:gd name="T52" fmla="*/ 48 w 90"/>
                    <a:gd name="T53" fmla="*/ 4 h 168"/>
                    <a:gd name="T54" fmla="*/ 40 w 90"/>
                    <a:gd name="T55" fmla="*/ 4 h 168"/>
                    <a:gd name="T56" fmla="*/ 28 w 90"/>
                    <a:gd name="T57" fmla="*/ 2 h 168"/>
                    <a:gd name="T58" fmla="*/ 20 w 90"/>
                    <a:gd name="T59" fmla="*/ 0 h 168"/>
                    <a:gd name="T60" fmla="*/ 14 w 90"/>
                    <a:gd name="T61" fmla="*/ 2 h 168"/>
                    <a:gd name="T62" fmla="*/ 8 w 90"/>
                    <a:gd name="T63" fmla="*/ 2 h 168"/>
                    <a:gd name="T64" fmla="*/ 2 w 90"/>
                    <a:gd name="T65" fmla="*/ 4 h 168"/>
                    <a:gd name="T66" fmla="*/ 0 w 90"/>
                    <a:gd name="T67" fmla="*/ 10 h 168"/>
                    <a:gd name="T68" fmla="*/ 4 w 90"/>
                    <a:gd name="T69" fmla="*/ 10 h 168"/>
                    <a:gd name="T70" fmla="*/ 8 w 90"/>
                    <a:gd name="T71" fmla="*/ 14 h 168"/>
                    <a:gd name="T72" fmla="*/ 20 w 90"/>
                    <a:gd name="T73" fmla="*/ 30 h 168"/>
                    <a:gd name="T74" fmla="*/ 24 w 90"/>
                    <a:gd name="T75" fmla="*/ 36 h 168"/>
                    <a:gd name="T76" fmla="*/ 22 w 90"/>
                    <a:gd name="T77" fmla="*/ 44 h 168"/>
                    <a:gd name="T78" fmla="*/ 20 w 90"/>
                    <a:gd name="T79" fmla="*/ 48 h 168"/>
                    <a:gd name="T80" fmla="*/ 18 w 90"/>
                    <a:gd name="T81" fmla="*/ 50 h 168"/>
                    <a:gd name="T82" fmla="*/ 18 w 90"/>
                    <a:gd name="T83" fmla="*/ 58 h 168"/>
                    <a:gd name="T84" fmla="*/ 24 w 90"/>
                    <a:gd name="T85" fmla="*/ 64 h 168"/>
                    <a:gd name="T86" fmla="*/ 30 w 90"/>
                    <a:gd name="T87" fmla="*/ 68 h 168"/>
                    <a:gd name="T88" fmla="*/ 32 w 90"/>
                    <a:gd name="T89" fmla="*/ 70 h 168"/>
                    <a:gd name="T90" fmla="*/ 38 w 90"/>
                    <a:gd name="T91" fmla="*/ 76 h 168"/>
                    <a:gd name="T92" fmla="*/ 46 w 90"/>
                    <a:gd name="T93" fmla="*/ 84 h 168"/>
                    <a:gd name="T94" fmla="*/ 52 w 90"/>
                    <a:gd name="T95" fmla="*/ 94 h 168"/>
                    <a:gd name="T96" fmla="*/ 56 w 90"/>
                    <a:gd name="T97" fmla="*/ 106 h 168"/>
                    <a:gd name="T98" fmla="*/ 56 w 90"/>
                    <a:gd name="T99" fmla="*/ 116 h 168"/>
                    <a:gd name="T100" fmla="*/ 56 w 90"/>
                    <a:gd name="T101" fmla="*/ 124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90" h="168">
                      <a:moveTo>
                        <a:pt x="56" y="124"/>
                      </a:moveTo>
                      <a:lnTo>
                        <a:pt x="58" y="124"/>
                      </a:lnTo>
                      <a:lnTo>
                        <a:pt x="60" y="126"/>
                      </a:lnTo>
                      <a:lnTo>
                        <a:pt x="62" y="128"/>
                      </a:lnTo>
                      <a:lnTo>
                        <a:pt x="64" y="132"/>
                      </a:lnTo>
                      <a:lnTo>
                        <a:pt x="64" y="132"/>
                      </a:lnTo>
                      <a:lnTo>
                        <a:pt x="60" y="150"/>
                      </a:lnTo>
                      <a:lnTo>
                        <a:pt x="50" y="154"/>
                      </a:lnTo>
                      <a:lnTo>
                        <a:pt x="46" y="158"/>
                      </a:lnTo>
                      <a:lnTo>
                        <a:pt x="42" y="158"/>
                      </a:lnTo>
                      <a:lnTo>
                        <a:pt x="38" y="168"/>
                      </a:lnTo>
                      <a:lnTo>
                        <a:pt x="46" y="166"/>
                      </a:lnTo>
                      <a:lnTo>
                        <a:pt x="62" y="168"/>
                      </a:lnTo>
                      <a:lnTo>
                        <a:pt x="64" y="164"/>
                      </a:lnTo>
                      <a:lnTo>
                        <a:pt x="70" y="158"/>
                      </a:lnTo>
                      <a:lnTo>
                        <a:pt x="78" y="150"/>
                      </a:lnTo>
                      <a:lnTo>
                        <a:pt x="86" y="140"/>
                      </a:lnTo>
                      <a:lnTo>
                        <a:pt x="88" y="134"/>
                      </a:lnTo>
                      <a:lnTo>
                        <a:pt x="90" y="130"/>
                      </a:lnTo>
                      <a:lnTo>
                        <a:pt x="90" y="126"/>
                      </a:lnTo>
                      <a:lnTo>
                        <a:pt x="88" y="124"/>
                      </a:lnTo>
                      <a:lnTo>
                        <a:pt x="84" y="102"/>
                      </a:lnTo>
                      <a:lnTo>
                        <a:pt x="84" y="100"/>
                      </a:lnTo>
                      <a:lnTo>
                        <a:pt x="84" y="98"/>
                      </a:lnTo>
                      <a:lnTo>
                        <a:pt x="84" y="94"/>
                      </a:lnTo>
                      <a:lnTo>
                        <a:pt x="82" y="90"/>
                      </a:lnTo>
                      <a:lnTo>
                        <a:pt x="80" y="86"/>
                      </a:lnTo>
                      <a:lnTo>
                        <a:pt x="76" y="82"/>
                      </a:lnTo>
                      <a:lnTo>
                        <a:pt x="70" y="78"/>
                      </a:lnTo>
                      <a:lnTo>
                        <a:pt x="60" y="74"/>
                      </a:lnTo>
                      <a:lnTo>
                        <a:pt x="46" y="54"/>
                      </a:lnTo>
                      <a:lnTo>
                        <a:pt x="46" y="46"/>
                      </a:lnTo>
                      <a:lnTo>
                        <a:pt x="48" y="44"/>
                      </a:lnTo>
                      <a:lnTo>
                        <a:pt x="48" y="42"/>
                      </a:lnTo>
                      <a:lnTo>
                        <a:pt x="50" y="40"/>
                      </a:lnTo>
                      <a:lnTo>
                        <a:pt x="52" y="36"/>
                      </a:lnTo>
                      <a:lnTo>
                        <a:pt x="56" y="34"/>
                      </a:lnTo>
                      <a:lnTo>
                        <a:pt x="60" y="32"/>
                      </a:lnTo>
                      <a:lnTo>
                        <a:pt x="60" y="32"/>
                      </a:lnTo>
                      <a:lnTo>
                        <a:pt x="64" y="30"/>
                      </a:lnTo>
                      <a:lnTo>
                        <a:pt x="68" y="28"/>
                      </a:lnTo>
                      <a:lnTo>
                        <a:pt x="72" y="26"/>
                      </a:lnTo>
                      <a:lnTo>
                        <a:pt x="70" y="24"/>
                      </a:lnTo>
                      <a:lnTo>
                        <a:pt x="70" y="22"/>
                      </a:lnTo>
                      <a:lnTo>
                        <a:pt x="68" y="18"/>
                      </a:lnTo>
                      <a:lnTo>
                        <a:pt x="68" y="16"/>
                      </a:lnTo>
                      <a:lnTo>
                        <a:pt x="64" y="12"/>
                      </a:lnTo>
                      <a:lnTo>
                        <a:pt x="64" y="12"/>
                      </a:lnTo>
                      <a:lnTo>
                        <a:pt x="62" y="10"/>
                      </a:lnTo>
                      <a:lnTo>
                        <a:pt x="60" y="6"/>
                      </a:lnTo>
                      <a:lnTo>
                        <a:pt x="56" y="4"/>
                      </a:lnTo>
                      <a:lnTo>
                        <a:pt x="50" y="2"/>
                      </a:lnTo>
                      <a:lnTo>
                        <a:pt x="50" y="2"/>
                      </a:lnTo>
                      <a:lnTo>
                        <a:pt x="48" y="4"/>
                      </a:lnTo>
                      <a:lnTo>
                        <a:pt x="46" y="4"/>
                      </a:lnTo>
                      <a:lnTo>
                        <a:pt x="40" y="4"/>
                      </a:lnTo>
                      <a:lnTo>
                        <a:pt x="34" y="4"/>
                      </a:lnTo>
                      <a:lnTo>
                        <a:pt x="28" y="2"/>
                      </a:lnTo>
                      <a:lnTo>
                        <a:pt x="22" y="2"/>
                      </a:lnTo>
                      <a:lnTo>
                        <a:pt x="20" y="0"/>
                      </a:lnTo>
                      <a:lnTo>
                        <a:pt x="16" y="2"/>
                      </a:lnTo>
                      <a:lnTo>
                        <a:pt x="14" y="2"/>
                      </a:lnTo>
                      <a:lnTo>
                        <a:pt x="10" y="2"/>
                      </a:lnTo>
                      <a:lnTo>
                        <a:pt x="8" y="2"/>
                      </a:lnTo>
                      <a:lnTo>
                        <a:pt x="4" y="4"/>
                      </a:lnTo>
                      <a:lnTo>
                        <a:pt x="2" y="4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2" y="10"/>
                      </a:lnTo>
                      <a:lnTo>
                        <a:pt x="4" y="10"/>
                      </a:lnTo>
                      <a:lnTo>
                        <a:pt x="6" y="12"/>
                      </a:lnTo>
                      <a:lnTo>
                        <a:pt x="8" y="14"/>
                      </a:lnTo>
                      <a:lnTo>
                        <a:pt x="10" y="26"/>
                      </a:lnTo>
                      <a:lnTo>
                        <a:pt x="20" y="30"/>
                      </a:lnTo>
                      <a:lnTo>
                        <a:pt x="22" y="34"/>
                      </a:lnTo>
                      <a:lnTo>
                        <a:pt x="24" y="36"/>
                      </a:lnTo>
                      <a:lnTo>
                        <a:pt x="24" y="40"/>
                      </a:lnTo>
                      <a:lnTo>
                        <a:pt x="22" y="44"/>
                      </a:lnTo>
                      <a:lnTo>
                        <a:pt x="22" y="46"/>
                      </a:lnTo>
                      <a:lnTo>
                        <a:pt x="20" y="48"/>
                      </a:lnTo>
                      <a:lnTo>
                        <a:pt x="20" y="48"/>
                      </a:lnTo>
                      <a:lnTo>
                        <a:pt x="18" y="50"/>
                      </a:lnTo>
                      <a:lnTo>
                        <a:pt x="16" y="54"/>
                      </a:lnTo>
                      <a:lnTo>
                        <a:pt x="18" y="58"/>
                      </a:lnTo>
                      <a:lnTo>
                        <a:pt x="22" y="60"/>
                      </a:lnTo>
                      <a:lnTo>
                        <a:pt x="24" y="64"/>
                      </a:lnTo>
                      <a:lnTo>
                        <a:pt x="28" y="66"/>
                      </a:lnTo>
                      <a:lnTo>
                        <a:pt x="30" y="68"/>
                      </a:lnTo>
                      <a:lnTo>
                        <a:pt x="30" y="68"/>
                      </a:lnTo>
                      <a:lnTo>
                        <a:pt x="32" y="70"/>
                      </a:lnTo>
                      <a:lnTo>
                        <a:pt x="34" y="72"/>
                      </a:lnTo>
                      <a:lnTo>
                        <a:pt x="38" y="76"/>
                      </a:lnTo>
                      <a:lnTo>
                        <a:pt x="42" y="80"/>
                      </a:lnTo>
                      <a:lnTo>
                        <a:pt x="46" y="84"/>
                      </a:lnTo>
                      <a:lnTo>
                        <a:pt x="50" y="88"/>
                      </a:lnTo>
                      <a:lnTo>
                        <a:pt x="52" y="94"/>
                      </a:lnTo>
                      <a:lnTo>
                        <a:pt x="54" y="100"/>
                      </a:lnTo>
                      <a:lnTo>
                        <a:pt x="56" y="106"/>
                      </a:lnTo>
                      <a:lnTo>
                        <a:pt x="56" y="112"/>
                      </a:lnTo>
                      <a:lnTo>
                        <a:pt x="56" y="116"/>
                      </a:lnTo>
                      <a:lnTo>
                        <a:pt x="56" y="118"/>
                      </a:lnTo>
                      <a:lnTo>
                        <a:pt x="56" y="12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5" name="Freeform 203"/>
                <p:cNvSpPr>
                  <a:spLocks/>
                </p:cNvSpPr>
                <p:nvPr/>
              </p:nvSpPr>
              <p:spPr bwMode="gray">
                <a:xfrm>
                  <a:off x="2087" y="2844"/>
                  <a:ext cx="82" cy="208"/>
                </a:xfrm>
                <a:custGeom>
                  <a:avLst/>
                  <a:gdLst>
                    <a:gd name="T0" fmla="*/ 18 w 82"/>
                    <a:gd name="T1" fmla="*/ 2 h 208"/>
                    <a:gd name="T2" fmla="*/ 10 w 82"/>
                    <a:gd name="T3" fmla="*/ 6 h 208"/>
                    <a:gd name="T4" fmla="*/ 4 w 82"/>
                    <a:gd name="T5" fmla="*/ 24 h 208"/>
                    <a:gd name="T6" fmla="*/ 6 w 82"/>
                    <a:gd name="T7" fmla="*/ 40 h 208"/>
                    <a:gd name="T8" fmla="*/ 4 w 82"/>
                    <a:gd name="T9" fmla="*/ 42 h 208"/>
                    <a:gd name="T10" fmla="*/ 2 w 82"/>
                    <a:gd name="T11" fmla="*/ 48 h 208"/>
                    <a:gd name="T12" fmla="*/ 4 w 82"/>
                    <a:gd name="T13" fmla="*/ 58 h 208"/>
                    <a:gd name="T14" fmla="*/ 4 w 82"/>
                    <a:gd name="T15" fmla="*/ 64 h 208"/>
                    <a:gd name="T16" fmla="*/ 6 w 82"/>
                    <a:gd name="T17" fmla="*/ 76 h 208"/>
                    <a:gd name="T18" fmla="*/ 12 w 82"/>
                    <a:gd name="T19" fmla="*/ 90 h 208"/>
                    <a:gd name="T20" fmla="*/ 8 w 82"/>
                    <a:gd name="T21" fmla="*/ 120 h 208"/>
                    <a:gd name="T22" fmla="*/ 8 w 82"/>
                    <a:gd name="T23" fmla="*/ 132 h 208"/>
                    <a:gd name="T24" fmla="*/ 4 w 82"/>
                    <a:gd name="T25" fmla="*/ 162 h 208"/>
                    <a:gd name="T26" fmla="*/ 0 w 82"/>
                    <a:gd name="T27" fmla="*/ 174 h 208"/>
                    <a:gd name="T28" fmla="*/ 0 w 82"/>
                    <a:gd name="T29" fmla="*/ 176 h 208"/>
                    <a:gd name="T30" fmla="*/ 2 w 82"/>
                    <a:gd name="T31" fmla="*/ 178 h 208"/>
                    <a:gd name="T32" fmla="*/ 8 w 82"/>
                    <a:gd name="T33" fmla="*/ 186 h 208"/>
                    <a:gd name="T34" fmla="*/ 24 w 82"/>
                    <a:gd name="T35" fmla="*/ 200 h 208"/>
                    <a:gd name="T36" fmla="*/ 50 w 82"/>
                    <a:gd name="T37" fmla="*/ 208 h 208"/>
                    <a:gd name="T38" fmla="*/ 46 w 82"/>
                    <a:gd name="T39" fmla="*/ 192 h 208"/>
                    <a:gd name="T40" fmla="*/ 20 w 82"/>
                    <a:gd name="T41" fmla="*/ 166 h 208"/>
                    <a:gd name="T42" fmla="*/ 14 w 82"/>
                    <a:gd name="T43" fmla="*/ 148 h 208"/>
                    <a:gd name="T44" fmla="*/ 18 w 82"/>
                    <a:gd name="T45" fmla="*/ 128 h 208"/>
                    <a:gd name="T46" fmla="*/ 22 w 82"/>
                    <a:gd name="T47" fmla="*/ 108 h 208"/>
                    <a:gd name="T48" fmla="*/ 24 w 82"/>
                    <a:gd name="T49" fmla="*/ 90 h 208"/>
                    <a:gd name="T50" fmla="*/ 26 w 82"/>
                    <a:gd name="T51" fmla="*/ 86 h 208"/>
                    <a:gd name="T52" fmla="*/ 28 w 82"/>
                    <a:gd name="T53" fmla="*/ 82 h 208"/>
                    <a:gd name="T54" fmla="*/ 32 w 82"/>
                    <a:gd name="T55" fmla="*/ 84 h 208"/>
                    <a:gd name="T56" fmla="*/ 34 w 82"/>
                    <a:gd name="T57" fmla="*/ 90 h 208"/>
                    <a:gd name="T58" fmla="*/ 42 w 82"/>
                    <a:gd name="T59" fmla="*/ 110 h 208"/>
                    <a:gd name="T60" fmla="*/ 48 w 82"/>
                    <a:gd name="T61" fmla="*/ 112 h 208"/>
                    <a:gd name="T62" fmla="*/ 48 w 82"/>
                    <a:gd name="T63" fmla="*/ 92 h 208"/>
                    <a:gd name="T64" fmla="*/ 56 w 82"/>
                    <a:gd name="T65" fmla="*/ 82 h 208"/>
                    <a:gd name="T66" fmla="*/ 64 w 82"/>
                    <a:gd name="T67" fmla="*/ 80 h 208"/>
                    <a:gd name="T68" fmla="*/ 74 w 82"/>
                    <a:gd name="T69" fmla="*/ 82 h 208"/>
                    <a:gd name="T70" fmla="*/ 82 w 82"/>
                    <a:gd name="T71" fmla="*/ 82 h 208"/>
                    <a:gd name="T72" fmla="*/ 82 w 82"/>
                    <a:gd name="T73" fmla="*/ 74 h 208"/>
                    <a:gd name="T74" fmla="*/ 80 w 82"/>
                    <a:gd name="T75" fmla="*/ 62 h 208"/>
                    <a:gd name="T76" fmla="*/ 80 w 82"/>
                    <a:gd name="T77" fmla="*/ 58 h 208"/>
                    <a:gd name="T78" fmla="*/ 74 w 82"/>
                    <a:gd name="T79" fmla="*/ 46 h 208"/>
                    <a:gd name="T80" fmla="*/ 64 w 82"/>
                    <a:gd name="T81" fmla="*/ 34 h 208"/>
                    <a:gd name="T82" fmla="*/ 60 w 82"/>
                    <a:gd name="T83" fmla="*/ 32 h 208"/>
                    <a:gd name="T84" fmla="*/ 54 w 82"/>
                    <a:gd name="T85" fmla="*/ 30 h 208"/>
                    <a:gd name="T86" fmla="*/ 50 w 82"/>
                    <a:gd name="T87" fmla="*/ 32 h 208"/>
                    <a:gd name="T88" fmla="*/ 44 w 82"/>
                    <a:gd name="T89" fmla="*/ 36 h 208"/>
                    <a:gd name="T90" fmla="*/ 38 w 82"/>
                    <a:gd name="T91" fmla="*/ 36 h 208"/>
                    <a:gd name="T92" fmla="*/ 38 w 82"/>
                    <a:gd name="T93" fmla="*/ 34 h 208"/>
                    <a:gd name="T94" fmla="*/ 40 w 82"/>
                    <a:gd name="T95" fmla="*/ 28 h 208"/>
                    <a:gd name="T96" fmla="*/ 42 w 82"/>
                    <a:gd name="T97" fmla="*/ 18 h 208"/>
                    <a:gd name="T98" fmla="*/ 40 w 82"/>
                    <a:gd name="T99" fmla="*/ 10 h 208"/>
                    <a:gd name="T100" fmla="*/ 30 w 82"/>
                    <a:gd name="T101" fmla="*/ 10 h 208"/>
                    <a:gd name="T102" fmla="*/ 28 w 82"/>
                    <a:gd name="T103" fmla="*/ 4 h 208"/>
                    <a:gd name="T104" fmla="*/ 24 w 82"/>
                    <a:gd name="T105" fmla="*/ 0 h 208"/>
                    <a:gd name="T106" fmla="*/ 20 w 82"/>
                    <a:gd name="T107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" h="208">
                      <a:moveTo>
                        <a:pt x="20" y="0"/>
                      </a:moveTo>
                      <a:lnTo>
                        <a:pt x="18" y="2"/>
                      </a:lnTo>
                      <a:lnTo>
                        <a:pt x="14" y="4"/>
                      </a:lnTo>
                      <a:lnTo>
                        <a:pt x="10" y="6"/>
                      </a:lnTo>
                      <a:lnTo>
                        <a:pt x="6" y="14"/>
                      </a:lnTo>
                      <a:lnTo>
                        <a:pt x="4" y="24"/>
                      </a:lnTo>
                      <a:lnTo>
                        <a:pt x="8" y="40"/>
                      </a:lnTo>
                      <a:lnTo>
                        <a:pt x="6" y="40"/>
                      </a:lnTo>
                      <a:lnTo>
                        <a:pt x="6" y="40"/>
                      </a:lnTo>
                      <a:lnTo>
                        <a:pt x="4" y="42"/>
                      </a:lnTo>
                      <a:lnTo>
                        <a:pt x="4" y="44"/>
                      </a:lnTo>
                      <a:lnTo>
                        <a:pt x="2" y="48"/>
                      </a:lnTo>
                      <a:lnTo>
                        <a:pt x="4" y="52"/>
                      </a:lnTo>
                      <a:lnTo>
                        <a:pt x="4" y="58"/>
                      </a:lnTo>
                      <a:lnTo>
                        <a:pt x="4" y="60"/>
                      </a:lnTo>
                      <a:lnTo>
                        <a:pt x="4" y="64"/>
                      </a:lnTo>
                      <a:lnTo>
                        <a:pt x="4" y="70"/>
                      </a:lnTo>
                      <a:lnTo>
                        <a:pt x="6" y="76"/>
                      </a:lnTo>
                      <a:lnTo>
                        <a:pt x="8" y="84"/>
                      </a:lnTo>
                      <a:lnTo>
                        <a:pt x="12" y="90"/>
                      </a:lnTo>
                      <a:lnTo>
                        <a:pt x="8" y="112"/>
                      </a:lnTo>
                      <a:lnTo>
                        <a:pt x="8" y="120"/>
                      </a:lnTo>
                      <a:lnTo>
                        <a:pt x="8" y="126"/>
                      </a:lnTo>
                      <a:lnTo>
                        <a:pt x="8" y="132"/>
                      </a:lnTo>
                      <a:lnTo>
                        <a:pt x="6" y="146"/>
                      </a:lnTo>
                      <a:lnTo>
                        <a:pt x="4" y="162"/>
                      </a:lnTo>
                      <a:lnTo>
                        <a:pt x="0" y="174"/>
                      </a:lnTo>
                      <a:lnTo>
                        <a:pt x="0" y="174"/>
                      </a:lnTo>
                      <a:lnTo>
                        <a:pt x="0" y="174"/>
                      </a:lnTo>
                      <a:lnTo>
                        <a:pt x="0" y="176"/>
                      </a:lnTo>
                      <a:lnTo>
                        <a:pt x="0" y="176"/>
                      </a:lnTo>
                      <a:lnTo>
                        <a:pt x="2" y="178"/>
                      </a:lnTo>
                      <a:lnTo>
                        <a:pt x="4" y="182"/>
                      </a:lnTo>
                      <a:lnTo>
                        <a:pt x="8" y="186"/>
                      </a:lnTo>
                      <a:lnTo>
                        <a:pt x="12" y="192"/>
                      </a:lnTo>
                      <a:lnTo>
                        <a:pt x="24" y="200"/>
                      </a:lnTo>
                      <a:lnTo>
                        <a:pt x="42" y="198"/>
                      </a:lnTo>
                      <a:lnTo>
                        <a:pt x="50" y="208"/>
                      </a:lnTo>
                      <a:lnTo>
                        <a:pt x="58" y="206"/>
                      </a:lnTo>
                      <a:lnTo>
                        <a:pt x="46" y="192"/>
                      </a:lnTo>
                      <a:lnTo>
                        <a:pt x="22" y="168"/>
                      </a:lnTo>
                      <a:lnTo>
                        <a:pt x="20" y="166"/>
                      </a:lnTo>
                      <a:lnTo>
                        <a:pt x="16" y="158"/>
                      </a:lnTo>
                      <a:lnTo>
                        <a:pt x="14" y="148"/>
                      </a:lnTo>
                      <a:lnTo>
                        <a:pt x="16" y="132"/>
                      </a:lnTo>
                      <a:lnTo>
                        <a:pt x="18" y="128"/>
                      </a:lnTo>
                      <a:lnTo>
                        <a:pt x="20" y="120"/>
                      </a:lnTo>
                      <a:lnTo>
                        <a:pt x="22" y="108"/>
                      </a:lnTo>
                      <a:lnTo>
                        <a:pt x="24" y="98"/>
                      </a:lnTo>
                      <a:lnTo>
                        <a:pt x="24" y="90"/>
                      </a:lnTo>
                      <a:lnTo>
                        <a:pt x="26" y="88"/>
                      </a:lnTo>
                      <a:lnTo>
                        <a:pt x="26" y="86"/>
                      </a:lnTo>
                      <a:lnTo>
                        <a:pt x="26" y="84"/>
                      </a:lnTo>
                      <a:lnTo>
                        <a:pt x="28" y="82"/>
                      </a:lnTo>
                      <a:lnTo>
                        <a:pt x="32" y="82"/>
                      </a:lnTo>
                      <a:lnTo>
                        <a:pt x="32" y="84"/>
                      </a:lnTo>
                      <a:lnTo>
                        <a:pt x="32" y="86"/>
                      </a:lnTo>
                      <a:lnTo>
                        <a:pt x="34" y="90"/>
                      </a:lnTo>
                      <a:lnTo>
                        <a:pt x="34" y="94"/>
                      </a:lnTo>
                      <a:lnTo>
                        <a:pt x="42" y="110"/>
                      </a:lnTo>
                      <a:lnTo>
                        <a:pt x="48" y="116"/>
                      </a:lnTo>
                      <a:lnTo>
                        <a:pt x="48" y="112"/>
                      </a:lnTo>
                      <a:lnTo>
                        <a:pt x="46" y="102"/>
                      </a:lnTo>
                      <a:lnTo>
                        <a:pt x="48" y="92"/>
                      </a:lnTo>
                      <a:lnTo>
                        <a:pt x="56" y="84"/>
                      </a:lnTo>
                      <a:lnTo>
                        <a:pt x="56" y="82"/>
                      </a:lnTo>
                      <a:lnTo>
                        <a:pt x="60" y="82"/>
                      </a:lnTo>
                      <a:lnTo>
                        <a:pt x="64" y="80"/>
                      </a:lnTo>
                      <a:lnTo>
                        <a:pt x="68" y="80"/>
                      </a:lnTo>
                      <a:lnTo>
                        <a:pt x="74" y="82"/>
                      </a:lnTo>
                      <a:lnTo>
                        <a:pt x="80" y="84"/>
                      </a:lnTo>
                      <a:lnTo>
                        <a:pt x="82" y="82"/>
                      </a:lnTo>
                      <a:lnTo>
                        <a:pt x="82" y="78"/>
                      </a:lnTo>
                      <a:lnTo>
                        <a:pt x="82" y="74"/>
                      </a:lnTo>
                      <a:lnTo>
                        <a:pt x="82" y="68"/>
                      </a:lnTo>
                      <a:lnTo>
                        <a:pt x="80" y="62"/>
                      </a:lnTo>
                      <a:lnTo>
                        <a:pt x="80" y="60"/>
                      </a:lnTo>
                      <a:lnTo>
                        <a:pt x="80" y="58"/>
                      </a:lnTo>
                      <a:lnTo>
                        <a:pt x="78" y="52"/>
                      </a:lnTo>
                      <a:lnTo>
                        <a:pt x="74" y="46"/>
                      </a:lnTo>
                      <a:lnTo>
                        <a:pt x="70" y="40"/>
                      </a:lnTo>
                      <a:lnTo>
                        <a:pt x="64" y="34"/>
                      </a:lnTo>
                      <a:lnTo>
                        <a:pt x="62" y="32"/>
                      </a:lnTo>
                      <a:lnTo>
                        <a:pt x="60" y="32"/>
                      </a:lnTo>
                      <a:lnTo>
                        <a:pt x="58" y="30"/>
                      </a:lnTo>
                      <a:lnTo>
                        <a:pt x="54" y="30"/>
                      </a:lnTo>
                      <a:lnTo>
                        <a:pt x="52" y="30"/>
                      </a:lnTo>
                      <a:lnTo>
                        <a:pt x="50" y="32"/>
                      </a:lnTo>
                      <a:lnTo>
                        <a:pt x="46" y="34"/>
                      </a:lnTo>
                      <a:lnTo>
                        <a:pt x="44" y="36"/>
                      </a:lnTo>
                      <a:lnTo>
                        <a:pt x="40" y="36"/>
                      </a:lnTo>
                      <a:lnTo>
                        <a:pt x="38" y="36"/>
                      </a:lnTo>
                      <a:lnTo>
                        <a:pt x="38" y="34"/>
                      </a:lnTo>
                      <a:lnTo>
                        <a:pt x="38" y="34"/>
                      </a:lnTo>
                      <a:lnTo>
                        <a:pt x="40" y="32"/>
                      </a:lnTo>
                      <a:lnTo>
                        <a:pt x="40" y="28"/>
                      </a:lnTo>
                      <a:lnTo>
                        <a:pt x="42" y="22"/>
                      </a:lnTo>
                      <a:lnTo>
                        <a:pt x="42" y="18"/>
                      </a:lnTo>
                      <a:lnTo>
                        <a:pt x="42" y="14"/>
                      </a:lnTo>
                      <a:lnTo>
                        <a:pt x="40" y="10"/>
                      </a:lnTo>
                      <a:lnTo>
                        <a:pt x="30" y="10"/>
                      </a:lnTo>
                      <a:lnTo>
                        <a:pt x="30" y="10"/>
                      </a:lnTo>
                      <a:lnTo>
                        <a:pt x="30" y="6"/>
                      </a:lnTo>
                      <a:lnTo>
                        <a:pt x="28" y="4"/>
                      </a:lnTo>
                      <a:lnTo>
                        <a:pt x="28" y="2"/>
                      </a:lnTo>
                      <a:lnTo>
                        <a:pt x="24" y="0"/>
                      </a:lnTo>
                      <a:lnTo>
                        <a:pt x="22" y="0"/>
                      </a:lnTo>
                      <a:lnTo>
                        <a:pt x="20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6" name="Freeform 204"/>
                <p:cNvSpPr>
                  <a:spLocks/>
                </p:cNvSpPr>
                <p:nvPr/>
              </p:nvSpPr>
              <p:spPr bwMode="gray">
                <a:xfrm>
                  <a:off x="1957" y="2734"/>
                  <a:ext cx="70" cy="38"/>
                </a:xfrm>
                <a:custGeom>
                  <a:avLst/>
                  <a:gdLst>
                    <a:gd name="T0" fmla="*/ 58 w 70"/>
                    <a:gd name="T1" fmla="*/ 38 h 38"/>
                    <a:gd name="T2" fmla="*/ 34 w 70"/>
                    <a:gd name="T3" fmla="*/ 36 h 38"/>
                    <a:gd name="T4" fmla="*/ 34 w 70"/>
                    <a:gd name="T5" fmla="*/ 36 h 38"/>
                    <a:gd name="T6" fmla="*/ 30 w 70"/>
                    <a:gd name="T7" fmla="*/ 36 h 38"/>
                    <a:gd name="T8" fmla="*/ 26 w 70"/>
                    <a:gd name="T9" fmla="*/ 36 h 38"/>
                    <a:gd name="T10" fmla="*/ 18 w 70"/>
                    <a:gd name="T11" fmla="*/ 36 h 38"/>
                    <a:gd name="T12" fmla="*/ 10 w 70"/>
                    <a:gd name="T13" fmla="*/ 38 h 38"/>
                    <a:gd name="T14" fmla="*/ 8 w 70"/>
                    <a:gd name="T15" fmla="*/ 38 h 38"/>
                    <a:gd name="T16" fmla="*/ 8 w 70"/>
                    <a:gd name="T17" fmla="*/ 38 h 38"/>
                    <a:gd name="T18" fmla="*/ 4 w 70"/>
                    <a:gd name="T19" fmla="*/ 38 h 38"/>
                    <a:gd name="T20" fmla="*/ 2 w 70"/>
                    <a:gd name="T21" fmla="*/ 38 h 38"/>
                    <a:gd name="T22" fmla="*/ 0 w 70"/>
                    <a:gd name="T23" fmla="*/ 36 h 38"/>
                    <a:gd name="T24" fmla="*/ 0 w 70"/>
                    <a:gd name="T25" fmla="*/ 34 h 38"/>
                    <a:gd name="T26" fmla="*/ 0 w 70"/>
                    <a:gd name="T27" fmla="*/ 32 h 38"/>
                    <a:gd name="T28" fmla="*/ 4 w 70"/>
                    <a:gd name="T29" fmla="*/ 16 h 38"/>
                    <a:gd name="T30" fmla="*/ 4 w 70"/>
                    <a:gd name="T31" fmla="*/ 16 h 38"/>
                    <a:gd name="T32" fmla="*/ 8 w 70"/>
                    <a:gd name="T33" fmla="*/ 14 h 38"/>
                    <a:gd name="T34" fmla="*/ 10 w 70"/>
                    <a:gd name="T35" fmla="*/ 10 h 38"/>
                    <a:gd name="T36" fmla="*/ 16 w 70"/>
                    <a:gd name="T37" fmla="*/ 6 h 38"/>
                    <a:gd name="T38" fmla="*/ 20 w 70"/>
                    <a:gd name="T39" fmla="*/ 4 h 38"/>
                    <a:gd name="T40" fmla="*/ 26 w 70"/>
                    <a:gd name="T41" fmla="*/ 2 h 38"/>
                    <a:gd name="T42" fmla="*/ 32 w 70"/>
                    <a:gd name="T43" fmla="*/ 0 h 38"/>
                    <a:gd name="T44" fmla="*/ 50 w 70"/>
                    <a:gd name="T45" fmla="*/ 2 h 38"/>
                    <a:gd name="T46" fmla="*/ 64 w 70"/>
                    <a:gd name="T47" fmla="*/ 4 h 38"/>
                    <a:gd name="T48" fmla="*/ 70 w 70"/>
                    <a:gd name="T49" fmla="*/ 12 h 38"/>
                    <a:gd name="T50" fmla="*/ 58 w 70"/>
                    <a:gd name="T51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70" h="38">
                      <a:moveTo>
                        <a:pt x="58" y="38"/>
                      </a:moveTo>
                      <a:lnTo>
                        <a:pt x="34" y="36"/>
                      </a:lnTo>
                      <a:lnTo>
                        <a:pt x="34" y="36"/>
                      </a:lnTo>
                      <a:lnTo>
                        <a:pt x="30" y="36"/>
                      </a:lnTo>
                      <a:lnTo>
                        <a:pt x="26" y="36"/>
                      </a:lnTo>
                      <a:lnTo>
                        <a:pt x="18" y="36"/>
                      </a:lnTo>
                      <a:lnTo>
                        <a:pt x="10" y="38"/>
                      </a:lnTo>
                      <a:lnTo>
                        <a:pt x="8" y="38"/>
                      </a:lnTo>
                      <a:lnTo>
                        <a:pt x="8" y="38"/>
                      </a:lnTo>
                      <a:lnTo>
                        <a:pt x="4" y="38"/>
                      </a:lnTo>
                      <a:lnTo>
                        <a:pt x="2" y="38"/>
                      </a:lnTo>
                      <a:lnTo>
                        <a:pt x="0" y="36"/>
                      </a:lnTo>
                      <a:lnTo>
                        <a:pt x="0" y="34"/>
                      </a:lnTo>
                      <a:lnTo>
                        <a:pt x="0" y="32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8" y="14"/>
                      </a:lnTo>
                      <a:lnTo>
                        <a:pt x="10" y="10"/>
                      </a:lnTo>
                      <a:lnTo>
                        <a:pt x="16" y="6"/>
                      </a:lnTo>
                      <a:lnTo>
                        <a:pt x="20" y="4"/>
                      </a:lnTo>
                      <a:lnTo>
                        <a:pt x="26" y="2"/>
                      </a:lnTo>
                      <a:lnTo>
                        <a:pt x="32" y="0"/>
                      </a:lnTo>
                      <a:lnTo>
                        <a:pt x="50" y="2"/>
                      </a:lnTo>
                      <a:lnTo>
                        <a:pt x="64" y="4"/>
                      </a:lnTo>
                      <a:lnTo>
                        <a:pt x="70" y="12"/>
                      </a:lnTo>
                      <a:lnTo>
                        <a:pt x="58" y="3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7" name="Freeform 205"/>
                <p:cNvSpPr>
                  <a:spLocks/>
                </p:cNvSpPr>
                <p:nvPr/>
              </p:nvSpPr>
              <p:spPr bwMode="gray">
                <a:xfrm>
                  <a:off x="1855" y="2712"/>
                  <a:ext cx="98" cy="52"/>
                </a:xfrm>
                <a:custGeom>
                  <a:avLst/>
                  <a:gdLst>
                    <a:gd name="T0" fmla="*/ 8 w 98"/>
                    <a:gd name="T1" fmla="*/ 0 h 52"/>
                    <a:gd name="T2" fmla="*/ 8 w 98"/>
                    <a:gd name="T3" fmla="*/ 0 h 52"/>
                    <a:gd name="T4" fmla="*/ 6 w 98"/>
                    <a:gd name="T5" fmla="*/ 2 h 52"/>
                    <a:gd name="T6" fmla="*/ 4 w 98"/>
                    <a:gd name="T7" fmla="*/ 4 h 52"/>
                    <a:gd name="T8" fmla="*/ 2 w 98"/>
                    <a:gd name="T9" fmla="*/ 6 h 52"/>
                    <a:gd name="T10" fmla="*/ 0 w 98"/>
                    <a:gd name="T11" fmla="*/ 10 h 52"/>
                    <a:gd name="T12" fmla="*/ 0 w 98"/>
                    <a:gd name="T13" fmla="*/ 12 h 52"/>
                    <a:gd name="T14" fmla="*/ 2 w 98"/>
                    <a:gd name="T15" fmla="*/ 16 h 52"/>
                    <a:gd name="T16" fmla="*/ 8 w 98"/>
                    <a:gd name="T17" fmla="*/ 20 h 52"/>
                    <a:gd name="T18" fmla="*/ 8 w 98"/>
                    <a:gd name="T19" fmla="*/ 20 h 52"/>
                    <a:gd name="T20" fmla="*/ 8 w 98"/>
                    <a:gd name="T21" fmla="*/ 22 h 52"/>
                    <a:gd name="T22" fmla="*/ 10 w 98"/>
                    <a:gd name="T23" fmla="*/ 22 h 52"/>
                    <a:gd name="T24" fmla="*/ 10 w 98"/>
                    <a:gd name="T25" fmla="*/ 24 h 52"/>
                    <a:gd name="T26" fmla="*/ 14 w 98"/>
                    <a:gd name="T27" fmla="*/ 28 h 52"/>
                    <a:gd name="T28" fmla="*/ 18 w 98"/>
                    <a:gd name="T29" fmla="*/ 32 h 52"/>
                    <a:gd name="T30" fmla="*/ 26 w 98"/>
                    <a:gd name="T31" fmla="*/ 36 h 52"/>
                    <a:gd name="T32" fmla="*/ 42 w 98"/>
                    <a:gd name="T33" fmla="*/ 42 h 52"/>
                    <a:gd name="T34" fmla="*/ 64 w 98"/>
                    <a:gd name="T35" fmla="*/ 48 h 52"/>
                    <a:gd name="T36" fmla="*/ 96 w 98"/>
                    <a:gd name="T37" fmla="*/ 52 h 52"/>
                    <a:gd name="T38" fmla="*/ 98 w 98"/>
                    <a:gd name="T39" fmla="*/ 34 h 52"/>
                    <a:gd name="T40" fmla="*/ 82 w 98"/>
                    <a:gd name="T41" fmla="*/ 32 h 52"/>
                    <a:gd name="T42" fmla="*/ 36 w 98"/>
                    <a:gd name="T43" fmla="*/ 22 h 52"/>
                    <a:gd name="T44" fmla="*/ 24 w 98"/>
                    <a:gd name="T45" fmla="*/ 12 h 52"/>
                    <a:gd name="T46" fmla="*/ 8 w 98"/>
                    <a:gd name="T4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8" h="52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4" y="4"/>
                      </a:lnTo>
                      <a:lnTo>
                        <a:pt x="2" y="6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2" y="16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2"/>
                      </a:lnTo>
                      <a:lnTo>
                        <a:pt x="10" y="22"/>
                      </a:lnTo>
                      <a:lnTo>
                        <a:pt x="10" y="24"/>
                      </a:lnTo>
                      <a:lnTo>
                        <a:pt x="14" y="28"/>
                      </a:lnTo>
                      <a:lnTo>
                        <a:pt x="18" y="32"/>
                      </a:lnTo>
                      <a:lnTo>
                        <a:pt x="26" y="36"/>
                      </a:lnTo>
                      <a:lnTo>
                        <a:pt x="42" y="42"/>
                      </a:lnTo>
                      <a:lnTo>
                        <a:pt x="64" y="48"/>
                      </a:lnTo>
                      <a:lnTo>
                        <a:pt x="96" y="52"/>
                      </a:lnTo>
                      <a:lnTo>
                        <a:pt x="98" y="34"/>
                      </a:lnTo>
                      <a:lnTo>
                        <a:pt x="82" y="32"/>
                      </a:lnTo>
                      <a:lnTo>
                        <a:pt x="36" y="22"/>
                      </a:lnTo>
                      <a:lnTo>
                        <a:pt x="24" y="12"/>
                      </a:lnTo>
                      <a:lnTo>
                        <a:pt x="8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8" name="Freeform 206"/>
                <p:cNvSpPr>
                  <a:spLocks/>
                </p:cNvSpPr>
                <p:nvPr/>
              </p:nvSpPr>
              <p:spPr bwMode="gray">
                <a:xfrm>
                  <a:off x="1697" y="2634"/>
                  <a:ext cx="378" cy="372"/>
                </a:xfrm>
                <a:custGeom>
                  <a:avLst/>
                  <a:gdLst>
                    <a:gd name="T0" fmla="*/ 262 w 378"/>
                    <a:gd name="T1" fmla="*/ 126 h 372"/>
                    <a:gd name="T2" fmla="*/ 264 w 378"/>
                    <a:gd name="T3" fmla="*/ 110 h 372"/>
                    <a:gd name="T4" fmla="*/ 256 w 378"/>
                    <a:gd name="T5" fmla="*/ 114 h 372"/>
                    <a:gd name="T6" fmla="*/ 254 w 378"/>
                    <a:gd name="T7" fmla="*/ 130 h 372"/>
                    <a:gd name="T8" fmla="*/ 192 w 378"/>
                    <a:gd name="T9" fmla="*/ 116 h 372"/>
                    <a:gd name="T10" fmla="*/ 168 w 378"/>
                    <a:gd name="T11" fmla="*/ 98 h 372"/>
                    <a:gd name="T12" fmla="*/ 162 w 378"/>
                    <a:gd name="T13" fmla="*/ 82 h 372"/>
                    <a:gd name="T14" fmla="*/ 160 w 378"/>
                    <a:gd name="T15" fmla="*/ 58 h 372"/>
                    <a:gd name="T16" fmla="*/ 174 w 378"/>
                    <a:gd name="T17" fmla="*/ 40 h 372"/>
                    <a:gd name="T18" fmla="*/ 170 w 378"/>
                    <a:gd name="T19" fmla="*/ 6 h 372"/>
                    <a:gd name="T20" fmla="*/ 152 w 378"/>
                    <a:gd name="T21" fmla="*/ 0 h 372"/>
                    <a:gd name="T22" fmla="*/ 140 w 378"/>
                    <a:gd name="T23" fmla="*/ 8 h 372"/>
                    <a:gd name="T24" fmla="*/ 110 w 378"/>
                    <a:gd name="T25" fmla="*/ 18 h 372"/>
                    <a:gd name="T26" fmla="*/ 112 w 378"/>
                    <a:gd name="T27" fmla="*/ 28 h 372"/>
                    <a:gd name="T28" fmla="*/ 124 w 378"/>
                    <a:gd name="T29" fmla="*/ 34 h 372"/>
                    <a:gd name="T30" fmla="*/ 108 w 378"/>
                    <a:gd name="T31" fmla="*/ 36 h 372"/>
                    <a:gd name="T32" fmla="*/ 96 w 378"/>
                    <a:gd name="T33" fmla="*/ 48 h 372"/>
                    <a:gd name="T34" fmla="*/ 88 w 378"/>
                    <a:gd name="T35" fmla="*/ 60 h 372"/>
                    <a:gd name="T36" fmla="*/ 58 w 378"/>
                    <a:gd name="T37" fmla="*/ 84 h 372"/>
                    <a:gd name="T38" fmla="*/ 48 w 378"/>
                    <a:gd name="T39" fmla="*/ 126 h 372"/>
                    <a:gd name="T40" fmla="*/ 18 w 378"/>
                    <a:gd name="T41" fmla="*/ 148 h 372"/>
                    <a:gd name="T42" fmla="*/ 12 w 378"/>
                    <a:gd name="T43" fmla="*/ 170 h 372"/>
                    <a:gd name="T44" fmla="*/ 32 w 378"/>
                    <a:gd name="T45" fmla="*/ 166 h 372"/>
                    <a:gd name="T46" fmla="*/ 32 w 378"/>
                    <a:gd name="T47" fmla="*/ 176 h 372"/>
                    <a:gd name="T48" fmla="*/ 16 w 378"/>
                    <a:gd name="T49" fmla="*/ 192 h 372"/>
                    <a:gd name="T50" fmla="*/ 38 w 378"/>
                    <a:gd name="T51" fmla="*/ 214 h 372"/>
                    <a:gd name="T52" fmla="*/ 50 w 378"/>
                    <a:gd name="T53" fmla="*/ 206 h 372"/>
                    <a:gd name="T54" fmla="*/ 58 w 378"/>
                    <a:gd name="T55" fmla="*/ 194 h 372"/>
                    <a:gd name="T56" fmla="*/ 56 w 378"/>
                    <a:gd name="T57" fmla="*/ 210 h 372"/>
                    <a:gd name="T58" fmla="*/ 76 w 378"/>
                    <a:gd name="T59" fmla="*/ 308 h 372"/>
                    <a:gd name="T60" fmla="*/ 102 w 378"/>
                    <a:gd name="T61" fmla="*/ 352 h 372"/>
                    <a:gd name="T62" fmla="*/ 114 w 378"/>
                    <a:gd name="T63" fmla="*/ 370 h 372"/>
                    <a:gd name="T64" fmla="*/ 132 w 378"/>
                    <a:gd name="T65" fmla="*/ 370 h 372"/>
                    <a:gd name="T66" fmla="*/ 134 w 378"/>
                    <a:gd name="T67" fmla="*/ 362 h 372"/>
                    <a:gd name="T68" fmla="*/ 146 w 378"/>
                    <a:gd name="T69" fmla="*/ 348 h 372"/>
                    <a:gd name="T70" fmla="*/ 160 w 378"/>
                    <a:gd name="T71" fmla="*/ 318 h 372"/>
                    <a:gd name="T72" fmla="*/ 162 w 378"/>
                    <a:gd name="T73" fmla="*/ 280 h 372"/>
                    <a:gd name="T74" fmla="*/ 182 w 378"/>
                    <a:gd name="T75" fmla="*/ 268 h 372"/>
                    <a:gd name="T76" fmla="*/ 224 w 378"/>
                    <a:gd name="T77" fmla="*/ 232 h 372"/>
                    <a:gd name="T78" fmla="*/ 248 w 378"/>
                    <a:gd name="T79" fmla="*/ 202 h 372"/>
                    <a:gd name="T80" fmla="*/ 262 w 378"/>
                    <a:gd name="T81" fmla="*/ 194 h 372"/>
                    <a:gd name="T82" fmla="*/ 266 w 378"/>
                    <a:gd name="T83" fmla="*/ 176 h 372"/>
                    <a:gd name="T84" fmla="*/ 266 w 378"/>
                    <a:gd name="T85" fmla="*/ 160 h 372"/>
                    <a:gd name="T86" fmla="*/ 282 w 378"/>
                    <a:gd name="T87" fmla="*/ 150 h 372"/>
                    <a:gd name="T88" fmla="*/ 294 w 378"/>
                    <a:gd name="T89" fmla="*/ 156 h 372"/>
                    <a:gd name="T90" fmla="*/ 304 w 378"/>
                    <a:gd name="T91" fmla="*/ 170 h 372"/>
                    <a:gd name="T92" fmla="*/ 312 w 378"/>
                    <a:gd name="T93" fmla="*/ 164 h 372"/>
                    <a:gd name="T94" fmla="*/ 318 w 378"/>
                    <a:gd name="T95" fmla="*/ 182 h 372"/>
                    <a:gd name="T96" fmla="*/ 324 w 378"/>
                    <a:gd name="T97" fmla="*/ 184 h 372"/>
                    <a:gd name="T98" fmla="*/ 322 w 378"/>
                    <a:gd name="T99" fmla="*/ 168 h 372"/>
                    <a:gd name="T100" fmla="*/ 336 w 378"/>
                    <a:gd name="T101" fmla="*/ 168 h 372"/>
                    <a:gd name="T102" fmla="*/ 346 w 378"/>
                    <a:gd name="T103" fmla="*/ 152 h 372"/>
                    <a:gd name="T104" fmla="*/ 370 w 378"/>
                    <a:gd name="T105" fmla="*/ 130 h 372"/>
                    <a:gd name="T106" fmla="*/ 378 w 378"/>
                    <a:gd name="T107" fmla="*/ 114 h 372"/>
                    <a:gd name="T108" fmla="*/ 344 w 378"/>
                    <a:gd name="T109" fmla="*/ 114 h 372"/>
                    <a:gd name="T110" fmla="*/ 322 w 378"/>
                    <a:gd name="T111" fmla="*/ 130 h 372"/>
                    <a:gd name="T112" fmla="*/ 306 w 378"/>
                    <a:gd name="T113" fmla="*/ 136 h 372"/>
                    <a:gd name="T114" fmla="*/ 282 w 378"/>
                    <a:gd name="T115" fmla="*/ 136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78" h="372">
                      <a:moveTo>
                        <a:pt x="264" y="138"/>
                      </a:moveTo>
                      <a:lnTo>
                        <a:pt x="262" y="136"/>
                      </a:lnTo>
                      <a:lnTo>
                        <a:pt x="260" y="134"/>
                      </a:lnTo>
                      <a:lnTo>
                        <a:pt x="260" y="130"/>
                      </a:lnTo>
                      <a:lnTo>
                        <a:pt x="262" y="128"/>
                      </a:lnTo>
                      <a:lnTo>
                        <a:pt x="262" y="126"/>
                      </a:lnTo>
                      <a:lnTo>
                        <a:pt x="262" y="126"/>
                      </a:lnTo>
                      <a:lnTo>
                        <a:pt x="262" y="122"/>
                      </a:lnTo>
                      <a:lnTo>
                        <a:pt x="264" y="118"/>
                      </a:lnTo>
                      <a:lnTo>
                        <a:pt x="264" y="114"/>
                      </a:lnTo>
                      <a:lnTo>
                        <a:pt x="264" y="114"/>
                      </a:lnTo>
                      <a:lnTo>
                        <a:pt x="264" y="110"/>
                      </a:lnTo>
                      <a:lnTo>
                        <a:pt x="262" y="110"/>
                      </a:lnTo>
                      <a:lnTo>
                        <a:pt x="260" y="110"/>
                      </a:lnTo>
                      <a:lnTo>
                        <a:pt x="258" y="110"/>
                      </a:lnTo>
                      <a:lnTo>
                        <a:pt x="258" y="112"/>
                      </a:lnTo>
                      <a:lnTo>
                        <a:pt x="256" y="112"/>
                      </a:lnTo>
                      <a:lnTo>
                        <a:pt x="256" y="114"/>
                      </a:lnTo>
                      <a:lnTo>
                        <a:pt x="256" y="116"/>
                      </a:lnTo>
                      <a:lnTo>
                        <a:pt x="256" y="120"/>
                      </a:lnTo>
                      <a:lnTo>
                        <a:pt x="254" y="122"/>
                      </a:lnTo>
                      <a:lnTo>
                        <a:pt x="254" y="126"/>
                      </a:lnTo>
                      <a:lnTo>
                        <a:pt x="254" y="128"/>
                      </a:lnTo>
                      <a:lnTo>
                        <a:pt x="254" y="130"/>
                      </a:lnTo>
                      <a:lnTo>
                        <a:pt x="254" y="130"/>
                      </a:lnTo>
                      <a:lnTo>
                        <a:pt x="226" y="126"/>
                      </a:lnTo>
                      <a:lnTo>
                        <a:pt x="218" y="122"/>
                      </a:lnTo>
                      <a:lnTo>
                        <a:pt x="206" y="120"/>
                      </a:lnTo>
                      <a:lnTo>
                        <a:pt x="196" y="118"/>
                      </a:lnTo>
                      <a:lnTo>
                        <a:pt x="192" y="116"/>
                      </a:lnTo>
                      <a:lnTo>
                        <a:pt x="186" y="114"/>
                      </a:lnTo>
                      <a:lnTo>
                        <a:pt x="180" y="112"/>
                      </a:lnTo>
                      <a:lnTo>
                        <a:pt x="176" y="108"/>
                      </a:lnTo>
                      <a:lnTo>
                        <a:pt x="172" y="104"/>
                      </a:lnTo>
                      <a:lnTo>
                        <a:pt x="168" y="102"/>
                      </a:lnTo>
                      <a:lnTo>
                        <a:pt x="168" y="98"/>
                      </a:lnTo>
                      <a:lnTo>
                        <a:pt x="166" y="98"/>
                      </a:lnTo>
                      <a:lnTo>
                        <a:pt x="162" y="94"/>
                      </a:lnTo>
                      <a:lnTo>
                        <a:pt x="160" y="90"/>
                      </a:lnTo>
                      <a:lnTo>
                        <a:pt x="158" y="88"/>
                      </a:lnTo>
                      <a:lnTo>
                        <a:pt x="160" y="84"/>
                      </a:lnTo>
                      <a:lnTo>
                        <a:pt x="162" y="82"/>
                      </a:lnTo>
                      <a:lnTo>
                        <a:pt x="164" y="80"/>
                      </a:lnTo>
                      <a:lnTo>
                        <a:pt x="166" y="78"/>
                      </a:lnTo>
                      <a:lnTo>
                        <a:pt x="166" y="78"/>
                      </a:lnTo>
                      <a:lnTo>
                        <a:pt x="162" y="72"/>
                      </a:lnTo>
                      <a:lnTo>
                        <a:pt x="160" y="64"/>
                      </a:lnTo>
                      <a:lnTo>
                        <a:pt x="160" y="58"/>
                      </a:lnTo>
                      <a:lnTo>
                        <a:pt x="162" y="52"/>
                      </a:lnTo>
                      <a:lnTo>
                        <a:pt x="164" y="48"/>
                      </a:lnTo>
                      <a:lnTo>
                        <a:pt x="166" y="44"/>
                      </a:lnTo>
                      <a:lnTo>
                        <a:pt x="170" y="42"/>
                      </a:lnTo>
                      <a:lnTo>
                        <a:pt x="172" y="40"/>
                      </a:lnTo>
                      <a:lnTo>
                        <a:pt x="174" y="40"/>
                      </a:lnTo>
                      <a:lnTo>
                        <a:pt x="168" y="28"/>
                      </a:lnTo>
                      <a:lnTo>
                        <a:pt x="174" y="22"/>
                      </a:lnTo>
                      <a:lnTo>
                        <a:pt x="172" y="20"/>
                      </a:lnTo>
                      <a:lnTo>
                        <a:pt x="170" y="14"/>
                      </a:lnTo>
                      <a:lnTo>
                        <a:pt x="170" y="10"/>
                      </a:lnTo>
                      <a:lnTo>
                        <a:pt x="170" y="6"/>
                      </a:lnTo>
                      <a:lnTo>
                        <a:pt x="168" y="6"/>
                      </a:lnTo>
                      <a:lnTo>
                        <a:pt x="168" y="2"/>
                      </a:lnTo>
                      <a:lnTo>
                        <a:pt x="164" y="0"/>
                      </a:lnTo>
                      <a:lnTo>
                        <a:pt x="160" y="0"/>
                      </a:lnTo>
                      <a:lnTo>
                        <a:pt x="156" y="0"/>
                      </a:lnTo>
                      <a:lnTo>
                        <a:pt x="152" y="0"/>
                      </a:lnTo>
                      <a:lnTo>
                        <a:pt x="150" y="0"/>
                      </a:lnTo>
                      <a:lnTo>
                        <a:pt x="146" y="2"/>
                      </a:lnTo>
                      <a:lnTo>
                        <a:pt x="146" y="2"/>
                      </a:lnTo>
                      <a:lnTo>
                        <a:pt x="144" y="2"/>
                      </a:lnTo>
                      <a:lnTo>
                        <a:pt x="140" y="6"/>
                      </a:lnTo>
                      <a:lnTo>
                        <a:pt x="140" y="8"/>
                      </a:lnTo>
                      <a:lnTo>
                        <a:pt x="138" y="12"/>
                      </a:lnTo>
                      <a:lnTo>
                        <a:pt x="138" y="12"/>
                      </a:lnTo>
                      <a:lnTo>
                        <a:pt x="126" y="14"/>
                      </a:lnTo>
                      <a:lnTo>
                        <a:pt x="120" y="14"/>
                      </a:lnTo>
                      <a:lnTo>
                        <a:pt x="114" y="16"/>
                      </a:lnTo>
                      <a:lnTo>
                        <a:pt x="110" y="18"/>
                      </a:lnTo>
                      <a:lnTo>
                        <a:pt x="108" y="20"/>
                      </a:lnTo>
                      <a:lnTo>
                        <a:pt x="106" y="22"/>
                      </a:lnTo>
                      <a:lnTo>
                        <a:pt x="106" y="24"/>
                      </a:lnTo>
                      <a:lnTo>
                        <a:pt x="106" y="26"/>
                      </a:lnTo>
                      <a:lnTo>
                        <a:pt x="108" y="26"/>
                      </a:lnTo>
                      <a:lnTo>
                        <a:pt x="112" y="28"/>
                      </a:lnTo>
                      <a:lnTo>
                        <a:pt x="114" y="28"/>
                      </a:lnTo>
                      <a:lnTo>
                        <a:pt x="116" y="28"/>
                      </a:lnTo>
                      <a:lnTo>
                        <a:pt x="118" y="28"/>
                      </a:lnTo>
                      <a:lnTo>
                        <a:pt x="120" y="30"/>
                      </a:lnTo>
                      <a:lnTo>
                        <a:pt x="124" y="32"/>
                      </a:lnTo>
                      <a:lnTo>
                        <a:pt x="124" y="34"/>
                      </a:lnTo>
                      <a:lnTo>
                        <a:pt x="124" y="36"/>
                      </a:lnTo>
                      <a:lnTo>
                        <a:pt x="124" y="38"/>
                      </a:lnTo>
                      <a:lnTo>
                        <a:pt x="122" y="36"/>
                      </a:lnTo>
                      <a:lnTo>
                        <a:pt x="118" y="36"/>
                      </a:lnTo>
                      <a:lnTo>
                        <a:pt x="114" y="36"/>
                      </a:lnTo>
                      <a:lnTo>
                        <a:pt x="108" y="36"/>
                      </a:lnTo>
                      <a:lnTo>
                        <a:pt x="106" y="38"/>
                      </a:lnTo>
                      <a:lnTo>
                        <a:pt x="102" y="38"/>
                      </a:lnTo>
                      <a:lnTo>
                        <a:pt x="102" y="38"/>
                      </a:lnTo>
                      <a:lnTo>
                        <a:pt x="98" y="40"/>
                      </a:lnTo>
                      <a:lnTo>
                        <a:pt x="96" y="44"/>
                      </a:lnTo>
                      <a:lnTo>
                        <a:pt x="96" y="48"/>
                      </a:lnTo>
                      <a:lnTo>
                        <a:pt x="96" y="50"/>
                      </a:lnTo>
                      <a:lnTo>
                        <a:pt x="96" y="52"/>
                      </a:lnTo>
                      <a:lnTo>
                        <a:pt x="96" y="54"/>
                      </a:lnTo>
                      <a:lnTo>
                        <a:pt x="90" y="54"/>
                      </a:lnTo>
                      <a:lnTo>
                        <a:pt x="90" y="58"/>
                      </a:lnTo>
                      <a:lnTo>
                        <a:pt x="88" y="60"/>
                      </a:lnTo>
                      <a:lnTo>
                        <a:pt x="84" y="64"/>
                      </a:lnTo>
                      <a:lnTo>
                        <a:pt x="82" y="68"/>
                      </a:lnTo>
                      <a:lnTo>
                        <a:pt x="78" y="70"/>
                      </a:lnTo>
                      <a:lnTo>
                        <a:pt x="76" y="72"/>
                      </a:lnTo>
                      <a:lnTo>
                        <a:pt x="76" y="74"/>
                      </a:lnTo>
                      <a:lnTo>
                        <a:pt x="58" y="84"/>
                      </a:lnTo>
                      <a:lnTo>
                        <a:pt x="46" y="94"/>
                      </a:lnTo>
                      <a:lnTo>
                        <a:pt x="40" y="104"/>
                      </a:lnTo>
                      <a:lnTo>
                        <a:pt x="38" y="112"/>
                      </a:lnTo>
                      <a:lnTo>
                        <a:pt x="38" y="118"/>
                      </a:lnTo>
                      <a:lnTo>
                        <a:pt x="40" y="122"/>
                      </a:lnTo>
                      <a:lnTo>
                        <a:pt x="48" y="126"/>
                      </a:lnTo>
                      <a:lnTo>
                        <a:pt x="44" y="146"/>
                      </a:lnTo>
                      <a:lnTo>
                        <a:pt x="38" y="146"/>
                      </a:lnTo>
                      <a:lnTo>
                        <a:pt x="24" y="146"/>
                      </a:lnTo>
                      <a:lnTo>
                        <a:pt x="22" y="146"/>
                      </a:lnTo>
                      <a:lnTo>
                        <a:pt x="20" y="146"/>
                      </a:lnTo>
                      <a:lnTo>
                        <a:pt x="18" y="148"/>
                      </a:lnTo>
                      <a:lnTo>
                        <a:pt x="16" y="148"/>
                      </a:lnTo>
                      <a:lnTo>
                        <a:pt x="0" y="166"/>
                      </a:lnTo>
                      <a:lnTo>
                        <a:pt x="2" y="168"/>
                      </a:lnTo>
                      <a:lnTo>
                        <a:pt x="2" y="168"/>
                      </a:lnTo>
                      <a:lnTo>
                        <a:pt x="6" y="170"/>
                      </a:lnTo>
                      <a:lnTo>
                        <a:pt x="12" y="170"/>
                      </a:lnTo>
                      <a:lnTo>
                        <a:pt x="18" y="170"/>
                      </a:lnTo>
                      <a:lnTo>
                        <a:pt x="24" y="168"/>
                      </a:lnTo>
                      <a:lnTo>
                        <a:pt x="26" y="168"/>
                      </a:lnTo>
                      <a:lnTo>
                        <a:pt x="28" y="166"/>
                      </a:lnTo>
                      <a:lnTo>
                        <a:pt x="30" y="166"/>
                      </a:lnTo>
                      <a:lnTo>
                        <a:pt x="32" y="166"/>
                      </a:lnTo>
                      <a:lnTo>
                        <a:pt x="36" y="166"/>
                      </a:lnTo>
                      <a:lnTo>
                        <a:pt x="36" y="166"/>
                      </a:lnTo>
                      <a:lnTo>
                        <a:pt x="36" y="166"/>
                      </a:lnTo>
                      <a:lnTo>
                        <a:pt x="36" y="168"/>
                      </a:lnTo>
                      <a:lnTo>
                        <a:pt x="34" y="170"/>
                      </a:lnTo>
                      <a:lnTo>
                        <a:pt x="32" y="176"/>
                      </a:lnTo>
                      <a:lnTo>
                        <a:pt x="28" y="180"/>
                      </a:lnTo>
                      <a:lnTo>
                        <a:pt x="24" y="184"/>
                      </a:lnTo>
                      <a:lnTo>
                        <a:pt x="20" y="188"/>
                      </a:lnTo>
                      <a:lnTo>
                        <a:pt x="16" y="190"/>
                      </a:lnTo>
                      <a:lnTo>
                        <a:pt x="16" y="190"/>
                      </a:lnTo>
                      <a:lnTo>
                        <a:pt x="16" y="192"/>
                      </a:lnTo>
                      <a:lnTo>
                        <a:pt x="16" y="194"/>
                      </a:lnTo>
                      <a:lnTo>
                        <a:pt x="18" y="198"/>
                      </a:lnTo>
                      <a:lnTo>
                        <a:pt x="20" y="202"/>
                      </a:lnTo>
                      <a:lnTo>
                        <a:pt x="24" y="206"/>
                      </a:lnTo>
                      <a:lnTo>
                        <a:pt x="30" y="210"/>
                      </a:lnTo>
                      <a:lnTo>
                        <a:pt x="38" y="214"/>
                      </a:lnTo>
                      <a:lnTo>
                        <a:pt x="40" y="214"/>
                      </a:lnTo>
                      <a:lnTo>
                        <a:pt x="42" y="214"/>
                      </a:lnTo>
                      <a:lnTo>
                        <a:pt x="44" y="214"/>
                      </a:lnTo>
                      <a:lnTo>
                        <a:pt x="46" y="210"/>
                      </a:lnTo>
                      <a:lnTo>
                        <a:pt x="50" y="206"/>
                      </a:lnTo>
                      <a:lnTo>
                        <a:pt x="50" y="206"/>
                      </a:lnTo>
                      <a:lnTo>
                        <a:pt x="50" y="204"/>
                      </a:lnTo>
                      <a:lnTo>
                        <a:pt x="50" y="200"/>
                      </a:lnTo>
                      <a:lnTo>
                        <a:pt x="52" y="196"/>
                      </a:lnTo>
                      <a:lnTo>
                        <a:pt x="54" y="194"/>
                      </a:lnTo>
                      <a:lnTo>
                        <a:pt x="58" y="192"/>
                      </a:lnTo>
                      <a:lnTo>
                        <a:pt x="58" y="194"/>
                      </a:lnTo>
                      <a:lnTo>
                        <a:pt x="56" y="196"/>
                      </a:lnTo>
                      <a:lnTo>
                        <a:pt x="56" y="200"/>
                      </a:lnTo>
                      <a:lnTo>
                        <a:pt x="56" y="204"/>
                      </a:lnTo>
                      <a:lnTo>
                        <a:pt x="58" y="206"/>
                      </a:lnTo>
                      <a:lnTo>
                        <a:pt x="58" y="208"/>
                      </a:lnTo>
                      <a:lnTo>
                        <a:pt x="56" y="210"/>
                      </a:lnTo>
                      <a:lnTo>
                        <a:pt x="56" y="212"/>
                      </a:lnTo>
                      <a:lnTo>
                        <a:pt x="56" y="216"/>
                      </a:lnTo>
                      <a:lnTo>
                        <a:pt x="56" y="220"/>
                      </a:lnTo>
                      <a:lnTo>
                        <a:pt x="56" y="228"/>
                      </a:lnTo>
                      <a:lnTo>
                        <a:pt x="60" y="258"/>
                      </a:lnTo>
                      <a:lnTo>
                        <a:pt x="76" y="308"/>
                      </a:lnTo>
                      <a:lnTo>
                        <a:pt x="92" y="336"/>
                      </a:lnTo>
                      <a:lnTo>
                        <a:pt x="94" y="336"/>
                      </a:lnTo>
                      <a:lnTo>
                        <a:pt x="96" y="340"/>
                      </a:lnTo>
                      <a:lnTo>
                        <a:pt x="98" y="344"/>
                      </a:lnTo>
                      <a:lnTo>
                        <a:pt x="102" y="352"/>
                      </a:lnTo>
                      <a:lnTo>
                        <a:pt x="102" y="352"/>
                      </a:lnTo>
                      <a:lnTo>
                        <a:pt x="104" y="354"/>
                      </a:lnTo>
                      <a:lnTo>
                        <a:pt x="108" y="358"/>
                      </a:lnTo>
                      <a:lnTo>
                        <a:pt x="110" y="362"/>
                      </a:lnTo>
                      <a:lnTo>
                        <a:pt x="112" y="366"/>
                      </a:lnTo>
                      <a:lnTo>
                        <a:pt x="114" y="370"/>
                      </a:lnTo>
                      <a:lnTo>
                        <a:pt x="114" y="370"/>
                      </a:lnTo>
                      <a:lnTo>
                        <a:pt x="116" y="372"/>
                      </a:lnTo>
                      <a:lnTo>
                        <a:pt x="120" y="372"/>
                      </a:lnTo>
                      <a:lnTo>
                        <a:pt x="126" y="372"/>
                      </a:lnTo>
                      <a:lnTo>
                        <a:pt x="130" y="372"/>
                      </a:lnTo>
                      <a:lnTo>
                        <a:pt x="132" y="372"/>
                      </a:lnTo>
                      <a:lnTo>
                        <a:pt x="132" y="370"/>
                      </a:lnTo>
                      <a:lnTo>
                        <a:pt x="132" y="370"/>
                      </a:lnTo>
                      <a:lnTo>
                        <a:pt x="132" y="368"/>
                      </a:lnTo>
                      <a:lnTo>
                        <a:pt x="132" y="368"/>
                      </a:lnTo>
                      <a:lnTo>
                        <a:pt x="132" y="368"/>
                      </a:lnTo>
                      <a:lnTo>
                        <a:pt x="134" y="364"/>
                      </a:lnTo>
                      <a:lnTo>
                        <a:pt x="134" y="362"/>
                      </a:lnTo>
                      <a:lnTo>
                        <a:pt x="138" y="358"/>
                      </a:lnTo>
                      <a:lnTo>
                        <a:pt x="140" y="356"/>
                      </a:lnTo>
                      <a:lnTo>
                        <a:pt x="144" y="354"/>
                      </a:lnTo>
                      <a:lnTo>
                        <a:pt x="144" y="354"/>
                      </a:lnTo>
                      <a:lnTo>
                        <a:pt x="146" y="352"/>
                      </a:lnTo>
                      <a:lnTo>
                        <a:pt x="146" y="348"/>
                      </a:lnTo>
                      <a:lnTo>
                        <a:pt x="150" y="346"/>
                      </a:lnTo>
                      <a:lnTo>
                        <a:pt x="152" y="344"/>
                      </a:lnTo>
                      <a:lnTo>
                        <a:pt x="154" y="342"/>
                      </a:lnTo>
                      <a:lnTo>
                        <a:pt x="156" y="338"/>
                      </a:lnTo>
                      <a:lnTo>
                        <a:pt x="158" y="330"/>
                      </a:lnTo>
                      <a:lnTo>
                        <a:pt x="160" y="318"/>
                      </a:lnTo>
                      <a:lnTo>
                        <a:pt x="158" y="308"/>
                      </a:lnTo>
                      <a:lnTo>
                        <a:pt x="156" y="302"/>
                      </a:lnTo>
                      <a:lnTo>
                        <a:pt x="156" y="296"/>
                      </a:lnTo>
                      <a:lnTo>
                        <a:pt x="156" y="290"/>
                      </a:lnTo>
                      <a:lnTo>
                        <a:pt x="158" y="284"/>
                      </a:lnTo>
                      <a:lnTo>
                        <a:pt x="162" y="280"/>
                      </a:lnTo>
                      <a:lnTo>
                        <a:pt x="166" y="278"/>
                      </a:lnTo>
                      <a:lnTo>
                        <a:pt x="168" y="276"/>
                      </a:lnTo>
                      <a:lnTo>
                        <a:pt x="170" y="276"/>
                      </a:lnTo>
                      <a:lnTo>
                        <a:pt x="174" y="274"/>
                      </a:lnTo>
                      <a:lnTo>
                        <a:pt x="178" y="270"/>
                      </a:lnTo>
                      <a:lnTo>
                        <a:pt x="182" y="268"/>
                      </a:lnTo>
                      <a:lnTo>
                        <a:pt x="184" y="266"/>
                      </a:lnTo>
                      <a:lnTo>
                        <a:pt x="190" y="260"/>
                      </a:lnTo>
                      <a:lnTo>
                        <a:pt x="198" y="252"/>
                      </a:lnTo>
                      <a:lnTo>
                        <a:pt x="208" y="244"/>
                      </a:lnTo>
                      <a:lnTo>
                        <a:pt x="218" y="236"/>
                      </a:lnTo>
                      <a:lnTo>
                        <a:pt x="224" y="232"/>
                      </a:lnTo>
                      <a:lnTo>
                        <a:pt x="226" y="230"/>
                      </a:lnTo>
                      <a:lnTo>
                        <a:pt x="232" y="228"/>
                      </a:lnTo>
                      <a:lnTo>
                        <a:pt x="236" y="222"/>
                      </a:lnTo>
                      <a:lnTo>
                        <a:pt x="242" y="216"/>
                      </a:lnTo>
                      <a:lnTo>
                        <a:pt x="246" y="210"/>
                      </a:lnTo>
                      <a:lnTo>
                        <a:pt x="248" y="202"/>
                      </a:lnTo>
                      <a:lnTo>
                        <a:pt x="248" y="202"/>
                      </a:lnTo>
                      <a:lnTo>
                        <a:pt x="250" y="200"/>
                      </a:lnTo>
                      <a:lnTo>
                        <a:pt x="250" y="198"/>
                      </a:lnTo>
                      <a:lnTo>
                        <a:pt x="254" y="196"/>
                      </a:lnTo>
                      <a:lnTo>
                        <a:pt x="258" y="194"/>
                      </a:lnTo>
                      <a:lnTo>
                        <a:pt x="262" y="194"/>
                      </a:lnTo>
                      <a:lnTo>
                        <a:pt x="270" y="196"/>
                      </a:lnTo>
                      <a:lnTo>
                        <a:pt x="270" y="182"/>
                      </a:lnTo>
                      <a:lnTo>
                        <a:pt x="270" y="182"/>
                      </a:lnTo>
                      <a:lnTo>
                        <a:pt x="270" y="180"/>
                      </a:lnTo>
                      <a:lnTo>
                        <a:pt x="268" y="176"/>
                      </a:lnTo>
                      <a:lnTo>
                        <a:pt x="266" y="176"/>
                      </a:lnTo>
                      <a:lnTo>
                        <a:pt x="266" y="174"/>
                      </a:lnTo>
                      <a:lnTo>
                        <a:pt x="264" y="172"/>
                      </a:lnTo>
                      <a:lnTo>
                        <a:pt x="264" y="168"/>
                      </a:lnTo>
                      <a:lnTo>
                        <a:pt x="264" y="164"/>
                      </a:lnTo>
                      <a:lnTo>
                        <a:pt x="266" y="162"/>
                      </a:lnTo>
                      <a:lnTo>
                        <a:pt x="266" y="160"/>
                      </a:lnTo>
                      <a:lnTo>
                        <a:pt x="266" y="158"/>
                      </a:lnTo>
                      <a:lnTo>
                        <a:pt x="268" y="154"/>
                      </a:lnTo>
                      <a:lnTo>
                        <a:pt x="268" y="152"/>
                      </a:lnTo>
                      <a:lnTo>
                        <a:pt x="270" y="150"/>
                      </a:lnTo>
                      <a:lnTo>
                        <a:pt x="274" y="150"/>
                      </a:lnTo>
                      <a:lnTo>
                        <a:pt x="282" y="150"/>
                      </a:lnTo>
                      <a:lnTo>
                        <a:pt x="288" y="150"/>
                      </a:lnTo>
                      <a:lnTo>
                        <a:pt x="288" y="150"/>
                      </a:lnTo>
                      <a:lnTo>
                        <a:pt x="290" y="150"/>
                      </a:lnTo>
                      <a:lnTo>
                        <a:pt x="290" y="150"/>
                      </a:lnTo>
                      <a:lnTo>
                        <a:pt x="292" y="152"/>
                      </a:lnTo>
                      <a:lnTo>
                        <a:pt x="294" y="156"/>
                      </a:lnTo>
                      <a:lnTo>
                        <a:pt x="294" y="164"/>
                      </a:lnTo>
                      <a:lnTo>
                        <a:pt x="298" y="178"/>
                      </a:lnTo>
                      <a:lnTo>
                        <a:pt x="300" y="176"/>
                      </a:lnTo>
                      <a:lnTo>
                        <a:pt x="300" y="176"/>
                      </a:lnTo>
                      <a:lnTo>
                        <a:pt x="302" y="174"/>
                      </a:lnTo>
                      <a:lnTo>
                        <a:pt x="304" y="170"/>
                      </a:lnTo>
                      <a:lnTo>
                        <a:pt x="304" y="168"/>
                      </a:lnTo>
                      <a:lnTo>
                        <a:pt x="306" y="164"/>
                      </a:lnTo>
                      <a:lnTo>
                        <a:pt x="308" y="162"/>
                      </a:lnTo>
                      <a:lnTo>
                        <a:pt x="308" y="162"/>
                      </a:lnTo>
                      <a:lnTo>
                        <a:pt x="310" y="162"/>
                      </a:lnTo>
                      <a:lnTo>
                        <a:pt x="312" y="164"/>
                      </a:lnTo>
                      <a:lnTo>
                        <a:pt x="312" y="168"/>
                      </a:lnTo>
                      <a:lnTo>
                        <a:pt x="314" y="176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6" y="182"/>
                      </a:lnTo>
                      <a:lnTo>
                        <a:pt x="318" y="182"/>
                      </a:lnTo>
                      <a:lnTo>
                        <a:pt x="320" y="182"/>
                      </a:lnTo>
                      <a:lnTo>
                        <a:pt x="320" y="184"/>
                      </a:lnTo>
                      <a:lnTo>
                        <a:pt x="320" y="184"/>
                      </a:lnTo>
                      <a:lnTo>
                        <a:pt x="322" y="184"/>
                      </a:lnTo>
                      <a:lnTo>
                        <a:pt x="324" y="184"/>
                      </a:lnTo>
                      <a:lnTo>
                        <a:pt x="324" y="184"/>
                      </a:lnTo>
                      <a:lnTo>
                        <a:pt x="324" y="182"/>
                      </a:lnTo>
                      <a:lnTo>
                        <a:pt x="324" y="178"/>
                      </a:lnTo>
                      <a:lnTo>
                        <a:pt x="322" y="174"/>
                      </a:lnTo>
                      <a:lnTo>
                        <a:pt x="322" y="170"/>
                      </a:lnTo>
                      <a:lnTo>
                        <a:pt x="322" y="168"/>
                      </a:lnTo>
                      <a:lnTo>
                        <a:pt x="322" y="168"/>
                      </a:lnTo>
                      <a:lnTo>
                        <a:pt x="324" y="168"/>
                      </a:lnTo>
                      <a:lnTo>
                        <a:pt x="328" y="170"/>
                      </a:lnTo>
                      <a:lnTo>
                        <a:pt x="330" y="172"/>
                      </a:lnTo>
                      <a:lnTo>
                        <a:pt x="332" y="172"/>
                      </a:lnTo>
                      <a:lnTo>
                        <a:pt x="334" y="170"/>
                      </a:lnTo>
                      <a:lnTo>
                        <a:pt x="336" y="168"/>
                      </a:lnTo>
                      <a:lnTo>
                        <a:pt x="338" y="166"/>
                      </a:lnTo>
                      <a:lnTo>
                        <a:pt x="340" y="164"/>
                      </a:lnTo>
                      <a:lnTo>
                        <a:pt x="342" y="164"/>
                      </a:lnTo>
                      <a:lnTo>
                        <a:pt x="344" y="160"/>
                      </a:lnTo>
                      <a:lnTo>
                        <a:pt x="344" y="156"/>
                      </a:lnTo>
                      <a:lnTo>
                        <a:pt x="346" y="152"/>
                      </a:lnTo>
                      <a:lnTo>
                        <a:pt x="348" y="146"/>
                      </a:lnTo>
                      <a:lnTo>
                        <a:pt x="350" y="142"/>
                      </a:lnTo>
                      <a:lnTo>
                        <a:pt x="354" y="140"/>
                      </a:lnTo>
                      <a:lnTo>
                        <a:pt x="358" y="138"/>
                      </a:lnTo>
                      <a:lnTo>
                        <a:pt x="368" y="134"/>
                      </a:lnTo>
                      <a:lnTo>
                        <a:pt x="370" y="130"/>
                      </a:lnTo>
                      <a:lnTo>
                        <a:pt x="370" y="128"/>
                      </a:lnTo>
                      <a:lnTo>
                        <a:pt x="372" y="126"/>
                      </a:lnTo>
                      <a:lnTo>
                        <a:pt x="374" y="124"/>
                      </a:lnTo>
                      <a:lnTo>
                        <a:pt x="374" y="120"/>
                      </a:lnTo>
                      <a:lnTo>
                        <a:pt x="376" y="116"/>
                      </a:lnTo>
                      <a:lnTo>
                        <a:pt x="378" y="114"/>
                      </a:lnTo>
                      <a:lnTo>
                        <a:pt x="378" y="110"/>
                      </a:lnTo>
                      <a:lnTo>
                        <a:pt x="378" y="108"/>
                      </a:lnTo>
                      <a:lnTo>
                        <a:pt x="376" y="108"/>
                      </a:lnTo>
                      <a:lnTo>
                        <a:pt x="366" y="110"/>
                      </a:lnTo>
                      <a:lnTo>
                        <a:pt x="354" y="112"/>
                      </a:lnTo>
                      <a:lnTo>
                        <a:pt x="344" y="114"/>
                      </a:lnTo>
                      <a:lnTo>
                        <a:pt x="330" y="112"/>
                      </a:lnTo>
                      <a:lnTo>
                        <a:pt x="330" y="112"/>
                      </a:lnTo>
                      <a:lnTo>
                        <a:pt x="328" y="116"/>
                      </a:lnTo>
                      <a:lnTo>
                        <a:pt x="326" y="120"/>
                      </a:lnTo>
                      <a:lnTo>
                        <a:pt x="324" y="124"/>
                      </a:lnTo>
                      <a:lnTo>
                        <a:pt x="322" y="130"/>
                      </a:lnTo>
                      <a:lnTo>
                        <a:pt x="320" y="134"/>
                      </a:lnTo>
                      <a:lnTo>
                        <a:pt x="318" y="136"/>
                      </a:lnTo>
                      <a:lnTo>
                        <a:pt x="316" y="138"/>
                      </a:lnTo>
                      <a:lnTo>
                        <a:pt x="314" y="138"/>
                      </a:lnTo>
                      <a:lnTo>
                        <a:pt x="310" y="138"/>
                      </a:lnTo>
                      <a:lnTo>
                        <a:pt x="306" y="136"/>
                      </a:lnTo>
                      <a:lnTo>
                        <a:pt x="302" y="136"/>
                      </a:lnTo>
                      <a:lnTo>
                        <a:pt x="298" y="136"/>
                      </a:lnTo>
                      <a:lnTo>
                        <a:pt x="294" y="138"/>
                      </a:lnTo>
                      <a:lnTo>
                        <a:pt x="290" y="136"/>
                      </a:lnTo>
                      <a:lnTo>
                        <a:pt x="284" y="136"/>
                      </a:lnTo>
                      <a:lnTo>
                        <a:pt x="282" y="136"/>
                      </a:lnTo>
                      <a:lnTo>
                        <a:pt x="280" y="136"/>
                      </a:lnTo>
                      <a:lnTo>
                        <a:pt x="264" y="13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9" name="Freeform 207"/>
                <p:cNvSpPr>
                  <a:spLocks/>
                </p:cNvSpPr>
                <p:nvPr/>
              </p:nvSpPr>
              <p:spPr bwMode="gray">
                <a:xfrm>
                  <a:off x="1609" y="2590"/>
                  <a:ext cx="196" cy="136"/>
                </a:xfrm>
                <a:custGeom>
                  <a:avLst/>
                  <a:gdLst>
                    <a:gd name="T0" fmla="*/ 194 w 196"/>
                    <a:gd name="T1" fmla="*/ 36 h 136"/>
                    <a:gd name="T2" fmla="*/ 184 w 196"/>
                    <a:gd name="T3" fmla="*/ 36 h 136"/>
                    <a:gd name="T4" fmla="*/ 166 w 196"/>
                    <a:gd name="T5" fmla="*/ 38 h 136"/>
                    <a:gd name="T6" fmla="*/ 162 w 196"/>
                    <a:gd name="T7" fmla="*/ 40 h 136"/>
                    <a:gd name="T8" fmla="*/ 156 w 196"/>
                    <a:gd name="T9" fmla="*/ 44 h 136"/>
                    <a:gd name="T10" fmla="*/ 154 w 196"/>
                    <a:gd name="T11" fmla="*/ 50 h 136"/>
                    <a:gd name="T12" fmla="*/ 134 w 196"/>
                    <a:gd name="T13" fmla="*/ 66 h 136"/>
                    <a:gd name="T14" fmla="*/ 132 w 196"/>
                    <a:gd name="T15" fmla="*/ 66 h 136"/>
                    <a:gd name="T16" fmla="*/ 128 w 196"/>
                    <a:gd name="T17" fmla="*/ 66 h 136"/>
                    <a:gd name="T18" fmla="*/ 122 w 196"/>
                    <a:gd name="T19" fmla="*/ 72 h 136"/>
                    <a:gd name="T20" fmla="*/ 122 w 196"/>
                    <a:gd name="T21" fmla="*/ 84 h 136"/>
                    <a:gd name="T22" fmla="*/ 102 w 196"/>
                    <a:gd name="T23" fmla="*/ 102 h 136"/>
                    <a:gd name="T24" fmla="*/ 94 w 196"/>
                    <a:gd name="T25" fmla="*/ 102 h 136"/>
                    <a:gd name="T26" fmla="*/ 84 w 196"/>
                    <a:gd name="T27" fmla="*/ 104 h 136"/>
                    <a:gd name="T28" fmla="*/ 74 w 196"/>
                    <a:gd name="T29" fmla="*/ 110 h 136"/>
                    <a:gd name="T30" fmla="*/ 68 w 196"/>
                    <a:gd name="T31" fmla="*/ 118 h 136"/>
                    <a:gd name="T32" fmla="*/ 60 w 196"/>
                    <a:gd name="T33" fmla="*/ 124 h 136"/>
                    <a:gd name="T34" fmla="*/ 56 w 196"/>
                    <a:gd name="T35" fmla="*/ 128 h 136"/>
                    <a:gd name="T36" fmla="*/ 52 w 196"/>
                    <a:gd name="T37" fmla="*/ 130 h 136"/>
                    <a:gd name="T38" fmla="*/ 32 w 196"/>
                    <a:gd name="T39" fmla="*/ 136 h 136"/>
                    <a:gd name="T40" fmla="*/ 12 w 196"/>
                    <a:gd name="T41" fmla="*/ 132 h 136"/>
                    <a:gd name="T42" fmla="*/ 0 w 196"/>
                    <a:gd name="T43" fmla="*/ 80 h 136"/>
                    <a:gd name="T44" fmla="*/ 12 w 196"/>
                    <a:gd name="T45" fmla="*/ 42 h 136"/>
                    <a:gd name="T46" fmla="*/ 32 w 196"/>
                    <a:gd name="T47" fmla="*/ 32 h 136"/>
                    <a:gd name="T48" fmla="*/ 38 w 196"/>
                    <a:gd name="T49" fmla="*/ 30 h 136"/>
                    <a:gd name="T50" fmla="*/ 48 w 196"/>
                    <a:gd name="T51" fmla="*/ 24 h 136"/>
                    <a:gd name="T52" fmla="*/ 56 w 196"/>
                    <a:gd name="T53" fmla="*/ 14 h 136"/>
                    <a:gd name="T54" fmla="*/ 60 w 196"/>
                    <a:gd name="T55" fmla="*/ 8 h 136"/>
                    <a:gd name="T56" fmla="*/ 66 w 196"/>
                    <a:gd name="T57" fmla="*/ 10 h 136"/>
                    <a:gd name="T58" fmla="*/ 74 w 196"/>
                    <a:gd name="T59" fmla="*/ 10 h 136"/>
                    <a:gd name="T60" fmla="*/ 92 w 196"/>
                    <a:gd name="T61" fmla="*/ 12 h 136"/>
                    <a:gd name="T62" fmla="*/ 122 w 196"/>
                    <a:gd name="T63" fmla="*/ 2 h 136"/>
                    <a:gd name="T64" fmla="*/ 140 w 196"/>
                    <a:gd name="T65" fmla="*/ 8 h 136"/>
                    <a:gd name="T66" fmla="*/ 142 w 196"/>
                    <a:gd name="T67" fmla="*/ 12 h 136"/>
                    <a:gd name="T68" fmla="*/ 150 w 196"/>
                    <a:gd name="T69" fmla="*/ 16 h 136"/>
                    <a:gd name="T70" fmla="*/ 158 w 196"/>
                    <a:gd name="T71" fmla="*/ 20 h 136"/>
                    <a:gd name="T72" fmla="*/ 194 w 196"/>
                    <a:gd name="T73" fmla="*/ 20 h 136"/>
                    <a:gd name="T74" fmla="*/ 194 w 196"/>
                    <a:gd name="T75" fmla="*/ 24 h 136"/>
                    <a:gd name="T76" fmla="*/ 196 w 196"/>
                    <a:gd name="T77" fmla="*/ 34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6" h="136">
                      <a:moveTo>
                        <a:pt x="196" y="36"/>
                      </a:moveTo>
                      <a:lnTo>
                        <a:pt x="194" y="36"/>
                      </a:lnTo>
                      <a:lnTo>
                        <a:pt x="190" y="36"/>
                      </a:lnTo>
                      <a:lnTo>
                        <a:pt x="184" y="36"/>
                      </a:lnTo>
                      <a:lnTo>
                        <a:pt x="176" y="36"/>
                      </a:lnTo>
                      <a:lnTo>
                        <a:pt x="166" y="38"/>
                      </a:lnTo>
                      <a:lnTo>
                        <a:pt x="166" y="38"/>
                      </a:lnTo>
                      <a:lnTo>
                        <a:pt x="162" y="40"/>
                      </a:lnTo>
                      <a:lnTo>
                        <a:pt x="160" y="42"/>
                      </a:lnTo>
                      <a:lnTo>
                        <a:pt x="156" y="44"/>
                      </a:lnTo>
                      <a:lnTo>
                        <a:pt x="154" y="46"/>
                      </a:lnTo>
                      <a:lnTo>
                        <a:pt x="154" y="50"/>
                      </a:lnTo>
                      <a:lnTo>
                        <a:pt x="138" y="56"/>
                      </a:lnTo>
                      <a:lnTo>
                        <a:pt x="134" y="66"/>
                      </a:lnTo>
                      <a:lnTo>
                        <a:pt x="134" y="66"/>
                      </a:lnTo>
                      <a:lnTo>
                        <a:pt x="132" y="66"/>
                      </a:lnTo>
                      <a:lnTo>
                        <a:pt x="130" y="66"/>
                      </a:lnTo>
                      <a:lnTo>
                        <a:pt x="128" y="66"/>
                      </a:lnTo>
                      <a:lnTo>
                        <a:pt x="124" y="68"/>
                      </a:lnTo>
                      <a:lnTo>
                        <a:pt x="122" y="72"/>
                      </a:lnTo>
                      <a:lnTo>
                        <a:pt x="122" y="76"/>
                      </a:lnTo>
                      <a:lnTo>
                        <a:pt x="122" y="84"/>
                      </a:lnTo>
                      <a:lnTo>
                        <a:pt x="104" y="102"/>
                      </a:lnTo>
                      <a:lnTo>
                        <a:pt x="102" y="102"/>
                      </a:lnTo>
                      <a:lnTo>
                        <a:pt x="98" y="102"/>
                      </a:lnTo>
                      <a:lnTo>
                        <a:pt x="94" y="102"/>
                      </a:lnTo>
                      <a:lnTo>
                        <a:pt x="88" y="104"/>
                      </a:lnTo>
                      <a:lnTo>
                        <a:pt x="84" y="104"/>
                      </a:lnTo>
                      <a:lnTo>
                        <a:pt x="78" y="108"/>
                      </a:lnTo>
                      <a:lnTo>
                        <a:pt x="74" y="110"/>
                      </a:lnTo>
                      <a:lnTo>
                        <a:pt x="72" y="114"/>
                      </a:lnTo>
                      <a:lnTo>
                        <a:pt x="68" y="118"/>
                      </a:lnTo>
                      <a:lnTo>
                        <a:pt x="64" y="122"/>
                      </a:lnTo>
                      <a:lnTo>
                        <a:pt x="60" y="124"/>
                      </a:lnTo>
                      <a:lnTo>
                        <a:pt x="58" y="128"/>
                      </a:lnTo>
                      <a:lnTo>
                        <a:pt x="56" y="128"/>
                      </a:lnTo>
                      <a:lnTo>
                        <a:pt x="54" y="130"/>
                      </a:lnTo>
                      <a:lnTo>
                        <a:pt x="52" y="130"/>
                      </a:lnTo>
                      <a:lnTo>
                        <a:pt x="44" y="134"/>
                      </a:lnTo>
                      <a:lnTo>
                        <a:pt x="32" y="136"/>
                      </a:lnTo>
                      <a:lnTo>
                        <a:pt x="20" y="134"/>
                      </a:lnTo>
                      <a:lnTo>
                        <a:pt x="12" y="132"/>
                      </a:lnTo>
                      <a:lnTo>
                        <a:pt x="2" y="110"/>
                      </a:lnTo>
                      <a:lnTo>
                        <a:pt x="0" y="80"/>
                      </a:lnTo>
                      <a:lnTo>
                        <a:pt x="10" y="64"/>
                      </a:lnTo>
                      <a:lnTo>
                        <a:pt x="12" y="42"/>
                      </a:lnTo>
                      <a:lnTo>
                        <a:pt x="28" y="42"/>
                      </a:lnTo>
                      <a:lnTo>
                        <a:pt x="32" y="32"/>
                      </a:lnTo>
                      <a:lnTo>
                        <a:pt x="34" y="32"/>
                      </a:lnTo>
                      <a:lnTo>
                        <a:pt x="38" y="30"/>
                      </a:lnTo>
                      <a:lnTo>
                        <a:pt x="42" y="28"/>
                      </a:lnTo>
                      <a:lnTo>
                        <a:pt x="48" y="24"/>
                      </a:lnTo>
                      <a:lnTo>
                        <a:pt x="52" y="20"/>
                      </a:lnTo>
                      <a:lnTo>
                        <a:pt x="56" y="14"/>
                      </a:lnTo>
                      <a:lnTo>
                        <a:pt x="58" y="8"/>
                      </a:lnTo>
                      <a:lnTo>
                        <a:pt x="60" y="8"/>
                      </a:lnTo>
                      <a:lnTo>
                        <a:pt x="62" y="10"/>
                      </a:lnTo>
                      <a:lnTo>
                        <a:pt x="66" y="10"/>
                      </a:lnTo>
                      <a:lnTo>
                        <a:pt x="70" y="10"/>
                      </a:lnTo>
                      <a:lnTo>
                        <a:pt x="74" y="10"/>
                      </a:lnTo>
                      <a:lnTo>
                        <a:pt x="80" y="10"/>
                      </a:lnTo>
                      <a:lnTo>
                        <a:pt x="92" y="12"/>
                      </a:lnTo>
                      <a:lnTo>
                        <a:pt x="108" y="10"/>
                      </a:lnTo>
                      <a:lnTo>
                        <a:pt x="122" y="2"/>
                      </a:lnTo>
                      <a:lnTo>
                        <a:pt x="132" y="0"/>
                      </a:lnTo>
                      <a:lnTo>
                        <a:pt x="140" y="8"/>
                      </a:lnTo>
                      <a:lnTo>
                        <a:pt x="140" y="10"/>
                      </a:lnTo>
                      <a:lnTo>
                        <a:pt x="142" y="12"/>
                      </a:lnTo>
                      <a:lnTo>
                        <a:pt x="146" y="14"/>
                      </a:lnTo>
                      <a:lnTo>
                        <a:pt x="150" y="16"/>
                      </a:lnTo>
                      <a:lnTo>
                        <a:pt x="154" y="18"/>
                      </a:lnTo>
                      <a:lnTo>
                        <a:pt x="158" y="20"/>
                      </a:lnTo>
                      <a:lnTo>
                        <a:pt x="162" y="20"/>
                      </a:lnTo>
                      <a:lnTo>
                        <a:pt x="194" y="20"/>
                      </a:lnTo>
                      <a:lnTo>
                        <a:pt x="194" y="22"/>
                      </a:lnTo>
                      <a:lnTo>
                        <a:pt x="194" y="24"/>
                      </a:lnTo>
                      <a:lnTo>
                        <a:pt x="194" y="30"/>
                      </a:lnTo>
                      <a:lnTo>
                        <a:pt x="196" y="34"/>
                      </a:lnTo>
                      <a:lnTo>
                        <a:pt x="196" y="3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0" name="Freeform 208"/>
                <p:cNvSpPr>
                  <a:spLocks/>
                </p:cNvSpPr>
                <p:nvPr/>
              </p:nvSpPr>
              <p:spPr bwMode="gray">
                <a:xfrm>
                  <a:off x="2401" y="2464"/>
                  <a:ext cx="116" cy="172"/>
                </a:xfrm>
                <a:custGeom>
                  <a:avLst/>
                  <a:gdLst>
                    <a:gd name="T0" fmla="*/ 112 w 116"/>
                    <a:gd name="T1" fmla="*/ 4 h 172"/>
                    <a:gd name="T2" fmla="*/ 94 w 116"/>
                    <a:gd name="T3" fmla="*/ 20 h 172"/>
                    <a:gd name="T4" fmla="*/ 76 w 116"/>
                    <a:gd name="T5" fmla="*/ 34 h 172"/>
                    <a:gd name="T6" fmla="*/ 66 w 116"/>
                    <a:gd name="T7" fmla="*/ 42 h 172"/>
                    <a:gd name="T8" fmla="*/ 58 w 116"/>
                    <a:gd name="T9" fmla="*/ 48 h 172"/>
                    <a:gd name="T10" fmla="*/ 54 w 116"/>
                    <a:gd name="T11" fmla="*/ 50 h 172"/>
                    <a:gd name="T12" fmla="*/ 18 w 116"/>
                    <a:gd name="T13" fmla="*/ 46 h 172"/>
                    <a:gd name="T14" fmla="*/ 16 w 116"/>
                    <a:gd name="T15" fmla="*/ 52 h 172"/>
                    <a:gd name="T16" fmla="*/ 18 w 116"/>
                    <a:gd name="T17" fmla="*/ 60 h 172"/>
                    <a:gd name="T18" fmla="*/ 18 w 116"/>
                    <a:gd name="T19" fmla="*/ 64 h 172"/>
                    <a:gd name="T20" fmla="*/ 18 w 116"/>
                    <a:gd name="T21" fmla="*/ 70 h 172"/>
                    <a:gd name="T22" fmla="*/ 10 w 116"/>
                    <a:gd name="T23" fmla="*/ 72 h 172"/>
                    <a:gd name="T24" fmla="*/ 4 w 116"/>
                    <a:gd name="T25" fmla="*/ 70 h 172"/>
                    <a:gd name="T26" fmla="*/ 0 w 116"/>
                    <a:gd name="T27" fmla="*/ 70 h 172"/>
                    <a:gd name="T28" fmla="*/ 12 w 116"/>
                    <a:gd name="T29" fmla="*/ 90 h 172"/>
                    <a:gd name="T30" fmla="*/ 16 w 116"/>
                    <a:gd name="T31" fmla="*/ 112 h 172"/>
                    <a:gd name="T32" fmla="*/ 20 w 116"/>
                    <a:gd name="T33" fmla="*/ 114 h 172"/>
                    <a:gd name="T34" fmla="*/ 26 w 116"/>
                    <a:gd name="T35" fmla="*/ 120 h 172"/>
                    <a:gd name="T36" fmla="*/ 34 w 116"/>
                    <a:gd name="T37" fmla="*/ 124 h 172"/>
                    <a:gd name="T38" fmla="*/ 40 w 116"/>
                    <a:gd name="T39" fmla="*/ 128 h 172"/>
                    <a:gd name="T40" fmla="*/ 42 w 116"/>
                    <a:gd name="T41" fmla="*/ 132 h 172"/>
                    <a:gd name="T42" fmla="*/ 42 w 116"/>
                    <a:gd name="T43" fmla="*/ 134 h 172"/>
                    <a:gd name="T44" fmla="*/ 42 w 116"/>
                    <a:gd name="T45" fmla="*/ 140 h 172"/>
                    <a:gd name="T46" fmla="*/ 40 w 116"/>
                    <a:gd name="T47" fmla="*/ 156 h 172"/>
                    <a:gd name="T48" fmla="*/ 42 w 116"/>
                    <a:gd name="T49" fmla="*/ 164 h 172"/>
                    <a:gd name="T50" fmla="*/ 48 w 116"/>
                    <a:gd name="T51" fmla="*/ 170 h 172"/>
                    <a:gd name="T52" fmla="*/ 56 w 116"/>
                    <a:gd name="T53" fmla="*/ 172 h 172"/>
                    <a:gd name="T54" fmla="*/ 64 w 116"/>
                    <a:gd name="T55" fmla="*/ 172 h 172"/>
                    <a:gd name="T56" fmla="*/ 72 w 116"/>
                    <a:gd name="T57" fmla="*/ 166 h 172"/>
                    <a:gd name="T58" fmla="*/ 76 w 116"/>
                    <a:gd name="T59" fmla="*/ 160 h 172"/>
                    <a:gd name="T60" fmla="*/ 78 w 116"/>
                    <a:gd name="T61" fmla="*/ 136 h 172"/>
                    <a:gd name="T62" fmla="*/ 76 w 116"/>
                    <a:gd name="T63" fmla="*/ 120 h 172"/>
                    <a:gd name="T64" fmla="*/ 70 w 116"/>
                    <a:gd name="T65" fmla="*/ 112 h 172"/>
                    <a:gd name="T66" fmla="*/ 66 w 116"/>
                    <a:gd name="T67" fmla="*/ 108 h 172"/>
                    <a:gd name="T68" fmla="*/ 62 w 116"/>
                    <a:gd name="T69" fmla="*/ 106 h 172"/>
                    <a:gd name="T70" fmla="*/ 54 w 116"/>
                    <a:gd name="T71" fmla="*/ 96 h 172"/>
                    <a:gd name="T72" fmla="*/ 54 w 116"/>
                    <a:gd name="T73" fmla="*/ 90 h 172"/>
                    <a:gd name="T74" fmla="*/ 56 w 116"/>
                    <a:gd name="T75" fmla="*/ 86 h 172"/>
                    <a:gd name="T76" fmla="*/ 58 w 116"/>
                    <a:gd name="T77" fmla="*/ 84 h 172"/>
                    <a:gd name="T78" fmla="*/ 60 w 116"/>
                    <a:gd name="T79" fmla="*/ 84 h 172"/>
                    <a:gd name="T80" fmla="*/ 86 w 116"/>
                    <a:gd name="T81" fmla="*/ 56 h 172"/>
                    <a:gd name="T82" fmla="*/ 98 w 116"/>
                    <a:gd name="T83" fmla="*/ 42 h 172"/>
                    <a:gd name="T84" fmla="*/ 110 w 116"/>
                    <a:gd name="T85" fmla="*/ 20 h 172"/>
                    <a:gd name="T86" fmla="*/ 114 w 116"/>
                    <a:gd name="T87" fmla="*/ 8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16" h="172">
                      <a:moveTo>
                        <a:pt x="116" y="0"/>
                      </a:moveTo>
                      <a:lnTo>
                        <a:pt x="112" y="4"/>
                      </a:lnTo>
                      <a:lnTo>
                        <a:pt x="104" y="10"/>
                      </a:lnTo>
                      <a:lnTo>
                        <a:pt x="94" y="20"/>
                      </a:lnTo>
                      <a:lnTo>
                        <a:pt x="84" y="28"/>
                      </a:lnTo>
                      <a:lnTo>
                        <a:pt x="76" y="34"/>
                      </a:lnTo>
                      <a:lnTo>
                        <a:pt x="70" y="38"/>
                      </a:lnTo>
                      <a:lnTo>
                        <a:pt x="66" y="42"/>
                      </a:lnTo>
                      <a:lnTo>
                        <a:pt x="62" y="46"/>
                      </a:lnTo>
                      <a:lnTo>
                        <a:pt x="58" y="48"/>
                      </a:lnTo>
                      <a:lnTo>
                        <a:pt x="54" y="48"/>
                      </a:lnTo>
                      <a:lnTo>
                        <a:pt x="54" y="50"/>
                      </a:lnTo>
                      <a:lnTo>
                        <a:pt x="22" y="46"/>
                      </a:lnTo>
                      <a:lnTo>
                        <a:pt x="18" y="46"/>
                      </a:lnTo>
                      <a:lnTo>
                        <a:pt x="18" y="48"/>
                      </a:lnTo>
                      <a:lnTo>
                        <a:pt x="16" y="52"/>
                      </a:lnTo>
                      <a:lnTo>
                        <a:pt x="16" y="56"/>
                      </a:lnTo>
                      <a:lnTo>
                        <a:pt x="18" y="60"/>
                      </a:lnTo>
                      <a:lnTo>
                        <a:pt x="18" y="62"/>
                      </a:lnTo>
                      <a:lnTo>
                        <a:pt x="18" y="64"/>
                      </a:lnTo>
                      <a:lnTo>
                        <a:pt x="20" y="66"/>
                      </a:lnTo>
                      <a:lnTo>
                        <a:pt x="18" y="70"/>
                      </a:lnTo>
                      <a:lnTo>
                        <a:pt x="14" y="72"/>
                      </a:lnTo>
                      <a:lnTo>
                        <a:pt x="10" y="72"/>
                      </a:lnTo>
                      <a:lnTo>
                        <a:pt x="8" y="72"/>
                      </a:lnTo>
                      <a:lnTo>
                        <a:pt x="4" y="70"/>
                      </a:lnTo>
                      <a:lnTo>
                        <a:pt x="2" y="70"/>
                      </a:lnTo>
                      <a:lnTo>
                        <a:pt x="0" y="70"/>
                      </a:lnTo>
                      <a:lnTo>
                        <a:pt x="0" y="92"/>
                      </a:lnTo>
                      <a:lnTo>
                        <a:pt x="12" y="90"/>
                      </a:lnTo>
                      <a:lnTo>
                        <a:pt x="22" y="98"/>
                      </a:lnTo>
                      <a:lnTo>
                        <a:pt x="16" y="112"/>
                      </a:lnTo>
                      <a:lnTo>
                        <a:pt x="18" y="112"/>
                      </a:lnTo>
                      <a:lnTo>
                        <a:pt x="20" y="114"/>
                      </a:lnTo>
                      <a:lnTo>
                        <a:pt x="22" y="116"/>
                      </a:lnTo>
                      <a:lnTo>
                        <a:pt x="26" y="120"/>
                      </a:lnTo>
                      <a:lnTo>
                        <a:pt x="30" y="122"/>
                      </a:lnTo>
                      <a:lnTo>
                        <a:pt x="34" y="124"/>
                      </a:lnTo>
                      <a:lnTo>
                        <a:pt x="36" y="126"/>
                      </a:lnTo>
                      <a:lnTo>
                        <a:pt x="40" y="128"/>
                      </a:lnTo>
                      <a:lnTo>
                        <a:pt x="42" y="130"/>
                      </a:lnTo>
                      <a:lnTo>
                        <a:pt x="42" y="132"/>
                      </a:lnTo>
                      <a:lnTo>
                        <a:pt x="42" y="134"/>
                      </a:lnTo>
                      <a:lnTo>
                        <a:pt x="42" y="134"/>
                      </a:lnTo>
                      <a:lnTo>
                        <a:pt x="42" y="136"/>
                      </a:lnTo>
                      <a:lnTo>
                        <a:pt x="42" y="140"/>
                      </a:lnTo>
                      <a:lnTo>
                        <a:pt x="42" y="148"/>
                      </a:lnTo>
                      <a:lnTo>
                        <a:pt x="40" y="156"/>
                      </a:lnTo>
                      <a:lnTo>
                        <a:pt x="40" y="160"/>
                      </a:lnTo>
                      <a:lnTo>
                        <a:pt x="42" y="164"/>
                      </a:lnTo>
                      <a:lnTo>
                        <a:pt x="46" y="168"/>
                      </a:lnTo>
                      <a:lnTo>
                        <a:pt x="48" y="170"/>
                      </a:lnTo>
                      <a:lnTo>
                        <a:pt x="52" y="170"/>
                      </a:lnTo>
                      <a:lnTo>
                        <a:pt x="56" y="172"/>
                      </a:lnTo>
                      <a:lnTo>
                        <a:pt x="60" y="172"/>
                      </a:lnTo>
                      <a:lnTo>
                        <a:pt x="64" y="172"/>
                      </a:lnTo>
                      <a:lnTo>
                        <a:pt x="68" y="168"/>
                      </a:lnTo>
                      <a:lnTo>
                        <a:pt x="72" y="166"/>
                      </a:lnTo>
                      <a:lnTo>
                        <a:pt x="74" y="162"/>
                      </a:lnTo>
                      <a:lnTo>
                        <a:pt x="76" y="160"/>
                      </a:lnTo>
                      <a:lnTo>
                        <a:pt x="76" y="160"/>
                      </a:lnTo>
                      <a:lnTo>
                        <a:pt x="78" y="136"/>
                      </a:lnTo>
                      <a:lnTo>
                        <a:pt x="78" y="128"/>
                      </a:lnTo>
                      <a:lnTo>
                        <a:pt x="76" y="120"/>
                      </a:lnTo>
                      <a:lnTo>
                        <a:pt x="74" y="116"/>
                      </a:lnTo>
                      <a:lnTo>
                        <a:pt x="70" y="112"/>
                      </a:lnTo>
                      <a:lnTo>
                        <a:pt x="68" y="108"/>
                      </a:lnTo>
                      <a:lnTo>
                        <a:pt x="66" y="108"/>
                      </a:lnTo>
                      <a:lnTo>
                        <a:pt x="64" y="106"/>
                      </a:lnTo>
                      <a:lnTo>
                        <a:pt x="62" y="106"/>
                      </a:lnTo>
                      <a:lnTo>
                        <a:pt x="58" y="100"/>
                      </a:lnTo>
                      <a:lnTo>
                        <a:pt x="54" y="96"/>
                      </a:lnTo>
                      <a:lnTo>
                        <a:pt x="54" y="92"/>
                      </a:lnTo>
                      <a:lnTo>
                        <a:pt x="54" y="90"/>
                      </a:lnTo>
                      <a:lnTo>
                        <a:pt x="54" y="88"/>
                      </a:lnTo>
                      <a:lnTo>
                        <a:pt x="56" y="86"/>
                      </a:lnTo>
                      <a:lnTo>
                        <a:pt x="58" y="86"/>
                      </a:lnTo>
                      <a:lnTo>
                        <a:pt x="58" y="84"/>
                      </a:lnTo>
                      <a:lnTo>
                        <a:pt x="60" y="84"/>
                      </a:lnTo>
                      <a:lnTo>
                        <a:pt x="60" y="84"/>
                      </a:lnTo>
                      <a:lnTo>
                        <a:pt x="74" y="70"/>
                      </a:lnTo>
                      <a:lnTo>
                        <a:pt x="86" y="56"/>
                      </a:lnTo>
                      <a:lnTo>
                        <a:pt x="94" y="46"/>
                      </a:lnTo>
                      <a:lnTo>
                        <a:pt x="98" y="42"/>
                      </a:lnTo>
                      <a:lnTo>
                        <a:pt x="104" y="32"/>
                      </a:lnTo>
                      <a:lnTo>
                        <a:pt x="110" y="20"/>
                      </a:lnTo>
                      <a:lnTo>
                        <a:pt x="114" y="12"/>
                      </a:lnTo>
                      <a:lnTo>
                        <a:pt x="114" y="8"/>
                      </a:lnTo>
                      <a:lnTo>
                        <a:pt x="116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1" name="Freeform 209"/>
                <p:cNvSpPr>
                  <a:spLocks/>
                </p:cNvSpPr>
                <p:nvPr/>
              </p:nvSpPr>
              <p:spPr bwMode="gray">
                <a:xfrm>
                  <a:off x="1967" y="2350"/>
                  <a:ext cx="420" cy="174"/>
                </a:xfrm>
                <a:custGeom>
                  <a:avLst/>
                  <a:gdLst>
                    <a:gd name="T0" fmla="*/ 26 w 420"/>
                    <a:gd name="T1" fmla="*/ 20 h 174"/>
                    <a:gd name="T2" fmla="*/ 26 w 420"/>
                    <a:gd name="T3" fmla="*/ 18 h 174"/>
                    <a:gd name="T4" fmla="*/ 30 w 420"/>
                    <a:gd name="T5" fmla="*/ 14 h 174"/>
                    <a:gd name="T6" fmla="*/ 36 w 420"/>
                    <a:gd name="T7" fmla="*/ 10 h 174"/>
                    <a:gd name="T8" fmla="*/ 48 w 420"/>
                    <a:gd name="T9" fmla="*/ 12 h 174"/>
                    <a:gd name="T10" fmla="*/ 58 w 420"/>
                    <a:gd name="T11" fmla="*/ 14 h 174"/>
                    <a:gd name="T12" fmla="*/ 78 w 420"/>
                    <a:gd name="T13" fmla="*/ 18 h 174"/>
                    <a:gd name="T14" fmla="*/ 106 w 420"/>
                    <a:gd name="T15" fmla="*/ 42 h 174"/>
                    <a:gd name="T16" fmla="*/ 108 w 420"/>
                    <a:gd name="T17" fmla="*/ 40 h 174"/>
                    <a:gd name="T18" fmla="*/ 114 w 420"/>
                    <a:gd name="T19" fmla="*/ 36 h 174"/>
                    <a:gd name="T20" fmla="*/ 120 w 420"/>
                    <a:gd name="T21" fmla="*/ 28 h 174"/>
                    <a:gd name="T22" fmla="*/ 122 w 420"/>
                    <a:gd name="T23" fmla="*/ 20 h 174"/>
                    <a:gd name="T24" fmla="*/ 128 w 420"/>
                    <a:gd name="T25" fmla="*/ 18 h 174"/>
                    <a:gd name="T26" fmla="*/ 136 w 420"/>
                    <a:gd name="T27" fmla="*/ 14 h 174"/>
                    <a:gd name="T28" fmla="*/ 154 w 420"/>
                    <a:gd name="T29" fmla="*/ 0 h 174"/>
                    <a:gd name="T30" fmla="*/ 178 w 420"/>
                    <a:gd name="T31" fmla="*/ 4 h 174"/>
                    <a:gd name="T32" fmla="*/ 200 w 420"/>
                    <a:gd name="T33" fmla="*/ 2 h 174"/>
                    <a:gd name="T34" fmla="*/ 234 w 420"/>
                    <a:gd name="T35" fmla="*/ 12 h 174"/>
                    <a:gd name="T36" fmla="*/ 256 w 420"/>
                    <a:gd name="T37" fmla="*/ 24 h 174"/>
                    <a:gd name="T38" fmla="*/ 274 w 420"/>
                    <a:gd name="T39" fmla="*/ 26 h 174"/>
                    <a:gd name="T40" fmla="*/ 304 w 420"/>
                    <a:gd name="T41" fmla="*/ 18 h 174"/>
                    <a:gd name="T42" fmla="*/ 318 w 420"/>
                    <a:gd name="T43" fmla="*/ 10 h 174"/>
                    <a:gd name="T44" fmla="*/ 322 w 420"/>
                    <a:gd name="T45" fmla="*/ 4 h 174"/>
                    <a:gd name="T46" fmla="*/ 322 w 420"/>
                    <a:gd name="T47" fmla="*/ 2 h 174"/>
                    <a:gd name="T48" fmla="*/ 342 w 420"/>
                    <a:gd name="T49" fmla="*/ 6 h 174"/>
                    <a:gd name="T50" fmla="*/ 378 w 420"/>
                    <a:gd name="T51" fmla="*/ 22 h 174"/>
                    <a:gd name="T52" fmla="*/ 372 w 420"/>
                    <a:gd name="T53" fmla="*/ 60 h 174"/>
                    <a:gd name="T54" fmla="*/ 382 w 420"/>
                    <a:gd name="T55" fmla="*/ 60 h 174"/>
                    <a:gd name="T56" fmla="*/ 394 w 420"/>
                    <a:gd name="T57" fmla="*/ 60 h 174"/>
                    <a:gd name="T58" fmla="*/ 404 w 420"/>
                    <a:gd name="T59" fmla="*/ 60 h 174"/>
                    <a:gd name="T60" fmla="*/ 412 w 420"/>
                    <a:gd name="T61" fmla="*/ 64 h 174"/>
                    <a:gd name="T62" fmla="*/ 418 w 420"/>
                    <a:gd name="T63" fmla="*/ 68 h 174"/>
                    <a:gd name="T64" fmla="*/ 420 w 420"/>
                    <a:gd name="T65" fmla="*/ 74 h 174"/>
                    <a:gd name="T66" fmla="*/ 414 w 420"/>
                    <a:gd name="T67" fmla="*/ 78 h 174"/>
                    <a:gd name="T68" fmla="*/ 404 w 420"/>
                    <a:gd name="T69" fmla="*/ 84 h 174"/>
                    <a:gd name="T70" fmla="*/ 390 w 420"/>
                    <a:gd name="T71" fmla="*/ 88 h 174"/>
                    <a:gd name="T72" fmla="*/ 374 w 420"/>
                    <a:gd name="T73" fmla="*/ 92 h 174"/>
                    <a:gd name="T74" fmla="*/ 360 w 420"/>
                    <a:gd name="T75" fmla="*/ 100 h 174"/>
                    <a:gd name="T76" fmla="*/ 360 w 420"/>
                    <a:gd name="T77" fmla="*/ 104 h 174"/>
                    <a:gd name="T78" fmla="*/ 358 w 420"/>
                    <a:gd name="T79" fmla="*/ 112 h 174"/>
                    <a:gd name="T80" fmla="*/ 354 w 420"/>
                    <a:gd name="T81" fmla="*/ 120 h 174"/>
                    <a:gd name="T82" fmla="*/ 344 w 420"/>
                    <a:gd name="T83" fmla="*/ 128 h 174"/>
                    <a:gd name="T84" fmla="*/ 322 w 420"/>
                    <a:gd name="T85" fmla="*/ 136 h 174"/>
                    <a:gd name="T86" fmla="*/ 280 w 420"/>
                    <a:gd name="T87" fmla="*/ 144 h 174"/>
                    <a:gd name="T88" fmla="*/ 246 w 420"/>
                    <a:gd name="T89" fmla="*/ 152 h 174"/>
                    <a:gd name="T90" fmla="*/ 232 w 420"/>
                    <a:gd name="T91" fmla="*/ 158 h 174"/>
                    <a:gd name="T92" fmla="*/ 204 w 420"/>
                    <a:gd name="T93" fmla="*/ 172 h 174"/>
                    <a:gd name="T94" fmla="*/ 176 w 420"/>
                    <a:gd name="T95" fmla="*/ 172 h 174"/>
                    <a:gd name="T96" fmla="*/ 162 w 420"/>
                    <a:gd name="T97" fmla="*/ 162 h 174"/>
                    <a:gd name="T98" fmla="*/ 144 w 420"/>
                    <a:gd name="T99" fmla="*/ 160 h 174"/>
                    <a:gd name="T100" fmla="*/ 116 w 420"/>
                    <a:gd name="T101" fmla="*/ 162 h 174"/>
                    <a:gd name="T102" fmla="*/ 88 w 420"/>
                    <a:gd name="T103" fmla="*/ 160 h 174"/>
                    <a:gd name="T104" fmla="*/ 76 w 420"/>
                    <a:gd name="T105" fmla="*/ 148 h 174"/>
                    <a:gd name="T106" fmla="*/ 76 w 420"/>
                    <a:gd name="T107" fmla="*/ 134 h 174"/>
                    <a:gd name="T108" fmla="*/ 66 w 420"/>
                    <a:gd name="T109" fmla="*/ 108 h 174"/>
                    <a:gd name="T110" fmla="*/ 44 w 420"/>
                    <a:gd name="T111" fmla="*/ 94 h 174"/>
                    <a:gd name="T112" fmla="*/ 16 w 420"/>
                    <a:gd name="T113" fmla="*/ 78 h 174"/>
                    <a:gd name="T114" fmla="*/ 0 w 420"/>
                    <a:gd name="T115" fmla="*/ 5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20" h="174">
                      <a:moveTo>
                        <a:pt x="4" y="32"/>
                      </a:moveTo>
                      <a:lnTo>
                        <a:pt x="26" y="20"/>
                      </a:lnTo>
                      <a:lnTo>
                        <a:pt x="26" y="20"/>
                      </a:lnTo>
                      <a:lnTo>
                        <a:pt x="26" y="18"/>
                      </a:lnTo>
                      <a:lnTo>
                        <a:pt x="28" y="16"/>
                      </a:lnTo>
                      <a:lnTo>
                        <a:pt x="30" y="14"/>
                      </a:lnTo>
                      <a:lnTo>
                        <a:pt x="32" y="12"/>
                      </a:lnTo>
                      <a:lnTo>
                        <a:pt x="36" y="10"/>
                      </a:lnTo>
                      <a:lnTo>
                        <a:pt x="40" y="10"/>
                      </a:lnTo>
                      <a:lnTo>
                        <a:pt x="48" y="12"/>
                      </a:lnTo>
                      <a:lnTo>
                        <a:pt x="56" y="14"/>
                      </a:lnTo>
                      <a:lnTo>
                        <a:pt x="58" y="14"/>
                      </a:lnTo>
                      <a:lnTo>
                        <a:pt x="68" y="14"/>
                      </a:lnTo>
                      <a:lnTo>
                        <a:pt x="78" y="18"/>
                      </a:lnTo>
                      <a:lnTo>
                        <a:pt x="88" y="24"/>
                      </a:lnTo>
                      <a:lnTo>
                        <a:pt x="106" y="42"/>
                      </a:lnTo>
                      <a:lnTo>
                        <a:pt x="106" y="42"/>
                      </a:lnTo>
                      <a:lnTo>
                        <a:pt x="108" y="40"/>
                      </a:lnTo>
                      <a:lnTo>
                        <a:pt x="112" y="40"/>
                      </a:lnTo>
                      <a:lnTo>
                        <a:pt x="114" y="36"/>
                      </a:lnTo>
                      <a:lnTo>
                        <a:pt x="118" y="34"/>
                      </a:lnTo>
                      <a:lnTo>
                        <a:pt x="120" y="28"/>
                      </a:lnTo>
                      <a:lnTo>
                        <a:pt x="120" y="22"/>
                      </a:lnTo>
                      <a:lnTo>
                        <a:pt x="122" y="20"/>
                      </a:lnTo>
                      <a:lnTo>
                        <a:pt x="126" y="18"/>
                      </a:lnTo>
                      <a:lnTo>
                        <a:pt x="128" y="18"/>
                      </a:lnTo>
                      <a:lnTo>
                        <a:pt x="132" y="18"/>
                      </a:lnTo>
                      <a:lnTo>
                        <a:pt x="136" y="14"/>
                      </a:lnTo>
                      <a:lnTo>
                        <a:pt x="144" y="6"/>
                      </a:lnTo>
                      <a:lnTo>
                        <a:pt x="154" y="0"/>
                      </a:lnTo>
                      <a:lnTo>
                        <a:pt x="166" y="0"/>
                      </a:lnTo>
                      <a:lnTo>
                        <a:pt x="178" y="4"/>
                      </a:lnTo>
                      <a:lnTo>
                        <a:pt x="190" y="4"/>
                      </a:lnTo>
                      <a:lnTo>
                        <a:pt x="200" y="2"/>
                      </a:lnTo>
                      <a:lnTo>
                        <a:pt x="216" y="4"/>
                      </a:lnTo>
                      <a:lnTo>
                        <a:pt x="234" y="12"/>
                      </a:lnTo>
                      <a:lnTo>
                        <a:pt x="254" y="24"/>
                      </a:lnTo>
                      <a:lnTo>
                        <a:pt x="256" y="24"/>
                      </a:lnTo>
                      <a:lnTo>
                        <a:pt x="262" y="26"/>
                      </a:lnTo>
                      <a:lnTo>
                        <a:pt x="274" y="26"/>
                      </a:lnTo>
                      <a:lnTo>
                        <a:pt x="292" y="22"/>
                      </a:lnTo>
                      <a:lnTo>
                        <a:pt x="304" y="18"/>
                      </a:lnTo>
                      <a:lnTo>
                        <a:pt x="312" y="14"/>
                      </a:lnTo>
                      <a:lnTo>
                        <a:pt x="318" y="10"/>
                      </a:lnTo>
                      <a:lnTo>
                        <a:pt x="320" y="6"/>
                      </a:lnTo>
                      <a:lnTo>
                        <a:pt x="322" y="4"/>
                      </a:lnTo>
                      <a:lnTo>
                        <a:pt x="322" y="2"/>
                      </a:lnTo>
                      <a:lnTo>
                        <a:pt x="322" y="2"/>
                      </a:lnTo>
                      <a:lnTo>
                        <a:pt x="330" y="2"/>
                      </a:lnTo>
                      <a:lnTo>
                        <a:pt x="342" y="6"/>
                      </a:lnTo>
                      <a:lnTo>
                        <a:pt x="356" y="14"/>
                      </a:lnTo>
                      <a:lnTo>
                        <a:pt x="378" y="22"/>
                      </a:lnTo>
                      <a:lnTo>
                        <a:pt x="372" y="60"/>
                      </a:lnTo>
                      <a:lnTo>
                        <a:pt x="372" y="60"/>
                      </a:lnTo>
                      <a:lnTo>
                        <a:pt x="376" y="60"/>
                      </a:lnTo>
                      <a:lnTo>
                        <a:pt x="382" y="60"/>
                      </a:lnTo>
                      <a:lnTo>
                        <a:pt x="388" y="60"/>
                      </a:lnTo>
                      <a:lnTo>
                        <a:pt x="394" y="60"/>
                      </a:lnTo>
                      <a:lnTo>
                        <a:pt x="398" y="60"/>
                      </a:lnTo>
                      <a:lnTo>
                        <a:pt x="404" y="60"/>
                      </a:lnTo>
                      <a:lnTo>
                        <a:pt x="408" y="62"/>
                      </a:lnTo>
                      <a:lnTo>
                        <a:pt x="412" y="64"/>
                      </a:lnTo>
                      <a:lnTo>
                        <a:pt x="416" y="66"/>
                      </a:lnTo>
                      <a:lnTo>
                        <a:pt x="418" y="68"/>
                      </a:lnTo>
                      <a:lnTo>
                        <a:pt x="420" y="72"/>
                      </a:lnTo>
                      <a:lnTo>
                        <a:pt x="420" y="74"/>
                      </a:lnTo>
                      <a:lnTo>
                        <a:pt x="420" y="76"/>
                      </a:lnTo>
                      <a:lnTo>
                        <a:pt x="414" y="78"/>
                      </a:lnTo>
                      <a:lnTo>
                        <a:pt x="410" y="82"/>
                      </a:lnTo>
                      <a:lnTo>
                        <a:pt x="404" y="84"/>
                      </a:lnTo>
                      <a:lnTo>
                        <a:pt x="398" y="86"/>
                      </a:lnTo>
                      <a:lnTo>
                        <a:pt x="390" y="88"/>
                      </a:lnTo>
                      <a:lnTo>
                        <a:pt x="382" y="88"/>
                      </a:lnTo>
                      <a:lnTo>
                        <a:pt x="374" y="92"/>
                      </a:lnTo>
                      <a:lnTo>
                        <a:pt x="366" y="96"/>
                      </a:lnTo>
                      <a:lnTo>
                        <a:pt x="360" y="100"/>
                      </a:lnTo>
                      <a:lnTo>
                        <a:pt x="360" y="100"/>
                      </a:lnTo>
                      <a:lnTo>
                        <a:pt x="360" y="104"/>
                      </a:lnTo>
                      <a:lnTo>
                        <a:pt x="360" y="106"/>
                      </a:lnTo>
                      <a:lnTo>
                        <a:pt x="358" y="112"/>
                      </a:lnTo>
                      <a:lnTo>
                        <a:pt x="358" y="116"/>
                      </a:lnTo>
                      <a:lnTo>
                        <a:pt x="354" y="120"/>
                      </a:lnTo>
                      <a:lnTo>
                        <a:pt x="350" y="126"/>
                      </a:lnTo>
                      <a:lnTo>
                        <a:pt x="344" y="128"/>
                      </a:lnTo>
                      <a:lnTo>
                        <a:pt x="338" y="132"/>
                      </a:lnTo>
                      <a:lnTo>
                        <a:pt x="322" y="136"/>
                      </a:lnTo>
                      <a:lnTo>
                        <a:pt x="302" y="140"/>
                      </a:lnTo>
                      <a:lnTo>
                        <a:pt x="280" y="144"/>
                      </a:lnTo>
                      <a:lnTo>
                        <a:pt x="262" y="148"/>
                      </a:lnTo>
                      <a:lnTo>
                        <a:pt x="246" y="152"/>
                      </a:lnTo>
                      <a:lnTo>
                        <a:pt x="238" y="154"/>
                      </a:lnTo>
                      <a:lnTo>
                        <a:pt x="232" y="158"/>
                      </a:lnTo>
                      <a:lnTo>
                        <a:pt x="218" y="166"/>
                      </a:lnTo>
                      <a:lnTo>
                        <a:pt x="204" y="172"/>
                      </a:lnTo>
                      <a:lnTo>
                        <a:pt x="186" y="174"/>
                      </a:lnTo>
                      <a:lnTo>
                        <a:pt x="176" y="172"/>
                      </a:lnTo>
                      <a:lnTo>
                        <a:pt x="170" y="166"/>
                      </a:lnTo>
                      <a:lnTo>
                        <a:pt x="162" y="162"/>
                      </a:lnTo>
                      <a:lnTo>
                        <a:pt x="156" y="160"/>
                      </a:lnTo>
                      <a:lnTo>
                        <a:pt x="144" y="160"/>
                      </a:lnTo>
                      <a:lnTo>
                        <a:pt x="132" y="162"/>
                      </a:lnTo>
                      <a:lnTo>
                        <a:pt x="116" y="162"/>
                      </a:lnTo>
                      <a:lnTo>
                        <a:pt x="102" y="162"/>
                      </a:lnTo>
                      <a:lnTo>
                        <a:pt x="88" y="160"/>
                      </a:lnTo>
                      <a:lnTo>
                        <a:pt x="80" y="156"/>
                      </a:lnTo>
                      <a:lnTo>
                        <a:pt x="76" y="148"/>
                      </a:lnTo>
                      <a:lnTo>
                        <a:pt x="76" y="144"/>
                      </a:lnTo>
                      <a:lnTo>
                        <a:pt x="76" y="134"/>
                      </a:lnTo>
                      <a:lnTo>
                        <a:pt x="72" y="120"/>
                      </a:lnTo>
                      <a:lnTo>
                        <a:pt x="66" y="108"/>
                      </a:lnTo>
                      <a:lnTo>
                        <a:pt x="56" y="100"/>
                      </a:lnTo>
                      <a:lnTo>
                        <a:pt x="44" y="94"/>
                      </a:lnTo>
                      <a:lnTo>
                        <a:pt x="30" y="88"/>
                      </a:lnTo>
                      <a:lnTo>
                        <a:pt x="16" y="78"/>
                      </a:lnTo>
                      <a:lnTo>
                        <a:pt x="6" y="66"/>
                      </a:lnTo>
                      <a:lnTo>
                        <a:pt x="0" y="50"/>
                      </a:lnTo>
                      <a:lnTo>
                        <a:pt x="4" y="3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2" name="Freeform 210"/>
                <p:cNvSpPr>
                  <a:spLocks/>
                </p:cNvSpPr>
                <p:nvPr/>
              </p:nvSpPr>
              <p:spPr bwMode="gray">
                <a:xfrm>
                  <a:off x="1775" y="2296"/>
                  <a:ext cx="790" cy="574"/>
                </a:xfrm>
                <a:custGeom>
                  <a:avLst/>
                  <a:gdLst>
                    <a:gd name="T0" fmla="*/ 258 w 790"/>
                    <a:gd name="T1" fmla="*/ 162 h 574"/>
                    <a:gd name="T2" fmla="*/ 310 w 790"/>
                    <a:gd name="T3" fmla="*/ 218 h 574"/>
                    <a:gd name="T4" fmla="*/ 396 w 790"/>
                    <a:gd name="T5" fmla="*/ 226 h 574"/>
                    <a:gd name="T6" fmla="*/ 514 w 790"/>
                    <a:gd name="T7" fmla="*/ 190 h 574"/>
                    <a:gd name="T8" fmla="*/ 584 w 790"/>
                    <a:gd name="T9" fmla="*/ 142 h 574"/>
                    <a:gd name="T10" fmla="*/ 606 w 790"/>
                    <a:gd name="T11" fmla="*/ 118 h 574"/>
                    <a:gd name="T12" fmla="*/ 588 w 790"/>
                    <a:gd name="T13" fmla="*/ 56 h 574"/>
                    <a:gd name="T14" fmla="*/ 658 w 790"/>
                    <a:gd name="T15" fmla="*/ 8 h 574"/>
                    <a:gd name="T16" fmla="*/ 678 w 790"/>
                    <a:gd name="T17" fmla="*/ 52 h 574"/>
                    <a:gd name="T18" fmla="*/ 712 w 790"/>
                    <a:gd name="T19" fmla="*/ 90 h 574"/>
                    <a:gd name="T20" fmla="*/ 734 w 790"/>
                    <a:gd name="T21" fmla="*/ 108 h 574"/>
                    <a:gd name="T22" fmla="*/ 762 w 790"/>
                    <a:gd name="T23" fmla="*/ 104 h 574"/>
                    <a:gd name="T24" fmla="*/ 790 w 790"/>
                    <a:gd name="T25" fmla="*/ 78 h 574"/>
                    <a:gd name="T26" fmla="*/ 778 w 790"/>
                    <a:gd name="T27" fmla="*/ 120 h 574"/>
                    <a:gd name="T28" fmla="*/ 698 w 790"/>
                    <a:gd name="T29" fmla="*/ 208 h 574"/>
                    <a:gd name="T30" fmla="*/ 660 w 790"/>
                    <a:gd name="T31" fmla="*/ 216 h 574"/>
                    <a:gd name="T32" fmla="*/ 644 w 790"/>
                    <a:gd name="T33" fmla="*/ 224 h 574"/>
                    <a:gd name="T34" fmla="*/ 636 w 790"/>
                    <a:gd name="T35" fmla="*/ 242 h 574"/>
                    <a:gd name="T36" fmla="*/ 618 w 790"/>
                    <a:gd name="T37" fmla="*/ 270 h 574"/>
                    <a:gd name="T38" fmla="*/ 600 w 790"/>
                    <a:gd name="T39" fmla="*/ 268 h 574"/>
                    <a:gd name="T40" fmla="*/ 596 w 790"/>
                    <a:gd name="T41" fmla="*/ 254 h 574"/>
                    <a:gd name="T42" fmla="*/ 556 w 790"/>
                    <a:gd name="T43" fmla="*/ 264 h 574"/>
                    <a:gd name="T44" fmla="*/ 560 w 790"/>
                    <a:gd name="T45" fmla="*/ 282 h 574"/>
                    <a:gd name="T46" fmla="*/ 590 w 790"/>
                    <a:gd name="T47" fmla="*/ 294 h 574"/>
                    <a:gd name="T48" fmla="*/ 624 w 790"/>
                    <a:gd name="T49" fmla="*/ 298 h 574"/>
                    <a:gd name="T50" fmla="*/ 592 w 790"/>
                    <a:gd name="T51" fmla="*/ 316 h 574"/>
                    <a:gd name="T52" fmla="*/ 582 w 790"/>
                    <a:gd name="T53" fmla="*/ 336 h 574"/>
                    <a:gd name="T54" fmla="*/ 608 w 790"/>
                    <a:gd name="T55" fmla="*/ 390 h 574"/>
                    <a:gd name="T56" fmla="*/ 614 w 790"/>
                    <a:gd name="T57" fmla="*/ 422 h 574"/>
                    <a:gd name="T58" fmla="*/ 560 w 790"/>
                    <a:gd name="T59" fmla="*/ 502 h 574"/>
                    <a:gd name="T60" fmla="*/ 482 w 790"/>
                    <a:gd name="T61" fmla="*/ 534 h 574"/>
                    <a:gd name="T62" fmla="*/ 468 w 790"/>
                    <a:gd name="T63" fmla="*/ 546 h 574"/>
                    <a:gd name="T64" fmla="*/ 454 w 790"/>
                    <a:gd name="T65" fmla="*/ 574 h 574"/>
                    <a:gd name="T66" fmla="*/ 460 w 790"/>
                    <a:gd name="T67" fmla="*/ 548 h 574"/>
                    <a:gd name="T68" fmla="*/ 442 w 790"/>
                    <a:gd name="T69" fmla="*/ 532 h 574"/>
                    <a:gd name="T70" fmla="*/ 408 w 790"/>
                    <a:gd name="T71" fmla="*/ 516 h 574"/>
                    <a:gd name="T72" fmla="*/ 372 w 790"/>
                    <a:gd name="T73" fmla="*/ 514 h 574"/>
                    <a:gd name="T74" fmla="*/ 358 w 790"/>
                    <a:gd name="T75" fmla="*/ 524 h 574"/>
                    <a:gd name="T76" fmla="*/ 356 w 790"/>
                    <a:gd name="T77" fmla="*/ 542 h 574"/>
                    <a:gd name="T78" fmla="*/ 338 w 790"/>
                    <a:gd name="T79" fmla="*/ 548 h 574"/>
                    <a:gd name="T80" fmla="*/ 334 w 790"/>
                    <a:gd name="T81" fmla="*/ 534 h 574"/>
                    <a:gd name="T82" fmla="*/ 308 w 790"/>
                    <a:gd name="T83" fmla="*/ 520 h 574"/>
                    <a:gd name="T84" fmla="*/ 304 w 790"/>
                    <a:gd name="T85" fmla="*/ 452 h 574"/>
                    <a:gd name="T86" fmla="*/ 232 w 790"/>
                    <a:gd name="T87" fmla="*/ 440 h 574"/>
                    <a:gd name="T88" fmla="*/ 186 w 790"/>
                    <a:gd name="T89" fmla="*/ 454 h 574"/>
                    <a:gd name="T90" fmla="*/ 180 w 790"/>
                    <a:gd name="T91" fmla="*/ 450 h 574"/>
                    <a:gd name="T92" fmla="*/ 92 w 790"/>
                    <a:gd name="T93" fmla="*/ 380 h 574"/>
                    <a:gd name="T94" fmla="*/ 90 w 790"/>
                    <a:gd name="T95" fmla="*/ 346 h 574"/>
                    <a:gd name="T96" fmla="*/ 60 w 790"/>
                    <a:gd name="T97" fmla="*/ 330 h 574"/>
                    <a:gd name="T98" fmla="*/ 22 w 790"/>
                    <a:gd name="T99" fmla="*/ 308 h 574"/>
                    <a:gd name="T100" fmla="*/ 10 w 790"/>
                    <a:gd name="T101" fmla="*/ 282 h 574"/>
                    <a:gd name="T102" fmla="*/ 0 w 790"/>
                    <a:gd name="T103" fmla="*/ 266 h 574"/>
                    <a:gd name="T104" fmla="*/ 40 w 790"/>
                    <a:gd name="T105" fmla="*/ 246 h 574"/>
                    <a:gd name="T106" fmla="*/ 60 w 790"/>
                    <a:gd name="T107" fmla="*/ 240 h 574"/>
                    <a:gd name="T108" fmla="*/ 84 w 790"/>
                    <a:gd name="T109" fmla="*/ 212 h 574"/>
                    <a:gd name="T110" fmla="*/ 74 w 790"/>
                    <a:gd name="T111" fmla="*/ 188 h 574"/>
                    <a:gd name="T112" fmla="*/ 90 w 790"/>
                    <a:gd name="T113" fmla="*/ 176 h 574"/>
                    <a:gd name="T114" fmla="*/ 110 w 790"/>
                    <a:gd name="T115" fmla="*/ 164 h 574"/>
                    <a:gd name="T116" fmla="*/ 134 w 790"/>
                    <a:gd name="T117" fmla="*/ 130 h 574"/>
                    <a:gd name="T118" fmla="*/ 164 w 790"/>
                    <a:gd name="T119" fmla="*/ 102 h 574"/>
                    <a:gd name="T120" fmla="*/ 180 w 790"/>
                    <a:gd name="T121" fmla="*/ 86 h 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790" h="574">
                      <a:moveTo>
                        <a:pt x="194" y="86"/>
                      </a:moveTo>
                      <a:lnTo>
                        <a:pt x="192" y="104"/>
                      </a:lnTo>
                      <a:lnTo>
                        <a:pt x="198" y="120"/>
                      </a:lnTo>
                      <a:lnTo>
                        <a:pt x="208" y="132"/>
                      </a:lnTo>
                      <a:lnTo>
                        <a:pt x="222" y="142"/>
                      </a:lnTo>
                      <a:lnTo>
                        <a:pt x="236" y="148"/>
                      </a:lnTo>
                      <a:lnTo>
                        <a:pt x="248" y="154"/>
                      </a:lnTo>
                      <a:lnTo>
                        <a:pt x="258" y="162"/>
                      </a:lnTo>
                      <a:lnTo>
                        <a:pt x="264" y="174"/>
                      </a:lnTo>
                      <a:lnTo>
                        <a:pt x="268" y="188"/>
                      </a:lnTo>
                      <a:lnTo>
                        <a:pt x="270" y="198"/>
                      </a:lnTo>
                      <a:lnTo>
                        <a:pt x="270" y="202"/>
                      </a:lnTo>
                      <a:lnTo>
                        <a:pt x="272" y="210"/>
                      </a:lnTo>
                      <a:lnTo>
                        <a:pt x="280" y="214"/>
                      </a:lnTo>
                      <a:lnTo>
                        <a:pt x="294" y="216"/>
                      </a:lnTo>
                      <a:lnTo>
                        <a:pt x="310" y="218"/>
                      </a:lnTo>
                      <a:lnTo>
                        <a:pt x="324" y="216"/>
                      </a:lnTo>
                      <a:lnTo>
                        <a:pt x="338" y="214"/>
                      </a:lnTo>
                      <a:lnTo>
                        <a:pt x="348" y="214"/>
                      </a:lnTo>
                      <a:lnTo>
                        <a:pt x="356" y="216"/>
                      </a:lnTo>
                      <a:lnTo>
                        <a:pt x="362" y="222"/>
                      </a:lnTo>
                      <a:lnTo>
                        <a:pt x="368" y="226"/>
                      </a:lnTo>
                      <a:lnTo>
                        <a:pt x="380" y="228"/>
                      </a:lnTo>
                      <a:lnTo>
                        <a:pt x="396" y="226"/>
                      </a:lnTo>
                      <a:lnTo>
                        <a:pt x="412" y="220"/>
                      </a:lnTo>
                      <a:lnTo>
                        <a:pt x="424" y="212"/>
                      </a:lnTo>
                      <a:lnTo>
                        <a:pt x="432" y="208"/>
                      </a:lnTo>
                      <a:lnTo>
                        <a:pt x="440" y="206"/>
                      </a:lnTo>
                      <a:lnTo>
                        <a:pt x="454" y="202"/>
                      </a:lnTo>
                      <a:lnTo>
                        <a:pt x="474" y="198"/>
                      </a:lnTo>
                      <a:lnTo>
                        <a:pt x="494" y="194"/>
                      </a:lnTo>
                      <a:lnTo>
                        <a:pt x="514" y="190"/>
                      </a:lnTo>
                      <a:lnTo>
                        <a:pt x="530" y="186"/>
                      </a:lnTo>
                      <a:lnTo>
                        <a:pt x="542" y="180"/>
                      </a:lnTo>
                      <a:lnTo>
                        <a:pt x="548" y="172"/>
                      </a:lnTo>
                      <a:lnTo>
                        <a:pt x="552" y="164"/>
                      </a:lnTo>
                      <a:lnTo>
                        <a:pt x="552" y="156"/>
                      </a:lnTo>
                      <a:lnTo>
                        <a:pt x="552" y="154"/>
                      </a:lnTo>
                      <a:lnTo>
                        <a:pt x="568" y="146"/>
                      </a:lnTo>
                      <a:lnTo>
                        <a:pt x="584" y="142"/>
                      </a:lnTo>
                      <a:lnTo>
                        <a:pt x="590" y="142"/>
                      </a:lnTo>
                      <a:lnTo>
                        <a:pt x="596" y="140"/>
                      </a:lnTo>
                      <a:lnTo>
                        <a:pt x="604" y="138"/>
                      </a:lnTo>
                      <a:lnTo>
                        <a:pt x="608" y="134"/>
                      </a:lnTo>
                      <a:lnTo>
                        <a:pt x="612" y="130"/>
                      </a:lnTo>
                      <a:lnTo>
                        <a:pt x="612" y="126"/>
                      </a:lnTo>
                      <a:lnTo>
                        <a:pt x="610" y="122"/>
                      </a:lnTo>
                      <a:lnTo>
                        <a:pt x="606" y="118"/>
                      </a:lnTo>
                      <a:lnTo>
                        <a:pt x="600" y="116"/>
                      </a:lnTo>
                      <a:lnTo>
                        <a:pt x="596" y="114"/>
                      </a:lnTo>
                      <a:lnTo>
                        <a:pt x="592" y="114"/>
                      </a:lnTo>
                      <a:lnTo>
                        <a:pt x="590" y="114"/>
                      </a:lnTo>
                      <a:lnTo>
                        <a:pt x="562" y="114"/>
                      </a:lnTo>
                      <a:lnTo>
                        <a:pt x="570" y="76"/>
                      </a:lnTo>
                      <a:lnTo>
                        <a:pt x="588" y="60"/>
                      </a:lnTo>
                      <a:lnTo>
                        <a:pt x="588" y="56"/>
                      </a:lnTo>
                      <a:lnTo>
                        <a:pt x="588" y="46"/>
                      </a:lnTo>
                      <a:lnTo>
                        <a:pt x="590" y="34"/>
                      </a:lnTo>
                      <a:lnTo>
                        <a:pt x="594" y="20"/>
                      </a:lnTo>
                      <a:lnTo>
                        <a:pt x="602" y="8"/>
                      </a:lnTo>
                      <a:lnTo>
                        <a:pt x="614" y="2"/>
                      </a:lnTo>
                      <a:lnTo>
                        <a:pt x="634" y="0"/>
                      </a:lnTo>
                      <a:lnTo>
                        <a:pt x="648" y="2"/>
                      </a:lnTo>
                      <a:lnTo>
                        <a:pt x="658" y="8"/>
                      </a:lnTo>
                      <a:lnTo>
                        <a:pt x="664" y="20"/>
                      </a:lnTo>
                      <a:lnTo>
                        <a:pt x="666" y="22"/>
                      </a:lnTo>
                      <a:lnTo>
                        <a:pt x="666" y="24"/>
                      </a:lnTo>
                      <a:lnTo>
                        <a:pt x="668" y="30"/>
                      </a:lnTo>
                      <a:lnTo>
                        <a:pt x="672" y="36"/>
                      </a:lnTo>
                      <a:lnTo>
                        <a:pt x="674" y="42"/>
                      </a:lnTo>
                      <a:lnTo>
                        <a:pt x="676" y="50"/>
                      </a:lnTo>
                      <a:lnTo>
                        <a:pt x="678" y="52"/>
                      </a:lnTo>
                      <a:lnTo>
                        <a:pt x="686" y="60"/>
                      </a:lnTo>
                      <a:lnTo>
                        <a:pt x="694" y="70"/>
                      </a:lnTo>
                      <a:lnTo>
                        <a:pt x="700" y="80"/>
                      </a:lnTo>
                      <a:lnTo>
                        <a:pt x="702" y="92"/>
                      </a:lnTo>
                      <a:lnTo>
                        <a:pt x="704" y="92"/>
                      </a:lnTo>
                      <a:lnTo>
                        <a:pt x="706" y="92"/>
                      </a:lnTo>
                      <a:lnTo>
                        <a:pt x="708" y="90"/>
                      </a:lnTo>
                      <a:lnTo>
                        <a:pt x="712" y="90"/>
                      </a:lnTo>
                      <a:lnTo>
                        <a:pt x="716" y="90"/>
                      </a:lnTo>
                      <a:lnTo>
                        <a:pt x="722" y="92"/>
                      </a:lnTo>
                      <a:lnTo>
                        <a:pt x="726" y="94"/>
                      </a:lnTo>
                      <a:lnTo>
                        <a:pt x="730" y="98"/>
                      </a:lnTo>
                      <a:lnTo>
                        <a:pt x="732" y="104"/>
                      </a:lnTo>
                      <a:lnTo>
                        <a:pt x="732" y="104"/>
                      </a:lnTo>
                      <a:lnTo>
                        <a:pt x="734" y="106"/>
                      </a:lnTo>
                      <a:lnTo>
                        <a:pt x="734" y="108"/>
                      </a:lnTo>
                      <a:lnTo>
                        <a:pt x="736" y="112"/>
                      </a:lnTo>
                      <a:lnTo>
                        <a:pt x="738" y="114"/>
                      </a:lnTo>
                      <a:lnTo>
                        <a:pt x="742" y="114"/>
                      </a:lnTo>
                      <a:lnTo>
                        <a:pt x="746" y="114"/>
                      </a:lnTo>
                      <a:lnTo>
                        <a:pt x="752" y="112"/>
                      </a:lnTo>
                      <a:lnTo>
                        <a:pt x="758" y="108"/>
                      </a:lnTo>
                      <a:lnTo>
                        <a:pt x="760" y="108"/>
                      </a:lnTo>
                      <a:lnTo>
                        <a:pt x="762" y="104"/>
                      </a:lnTo>
                      <a:lnTo>
                        <a:pt x="764" y="100"/>
                      </a:lnTo>
                      <a:lnTo>
                        <a:pt x="768" y="94"/>
                      </a:lnTo>
                      <a:lnTo>
                        <a:pt x="774" y="90"/>
                      </a:lnTo>
                      <a:lnTo>
                        <a:pt x="778" y="84"/>
                      </a:lnTo>
                      <a:lnTo>
                        <a:pt x="784" y="80"/>
                      </a:lnTo>
                      <a:lnTo>
                        <a:pt x="790" y="78"/>
                      </a:lnTo>
                      <a:lnTo>
                        <a:pt x="790" y="78"/>
                      </a:lnTo>
                      <a:lnTo>
                        <a:pt x="790" y="78"/>
                      </a:lnTo>
                      <a:lnTo>
                        <a:pt x="790" y="80"/>
                      </a:lnTo>
                      <a:lnTo>
                        <a:pt x="790" y="82"/>
                      </a:lnTo>
                      <a:lnTo>
                        <a:pt x="790" y="86"/>
                      </a:lnTo>
                      <a:lnTo>
                        <a:pt x="790" y="90"/>
                      </a:lnTo>
                      <a:lnTo>
                        <a:pt x="788" y="96"/>
                      </a:lnTo>
                      <a:lnTo>
                        <a:pt x="786" y="104"/>
                      </a:lnTo>
                      <a:lnTo>
                        <a:pt x="784" y="108"/>
                      </a:lnTo>
                      <a:lnTo>
                        <a:pt x="778" y="120"/>
                      </a:lnTo>
                      <a:lnTo>
                        <a:pt x="772" y="132"/>
                      </a:lnTo>
                      <a:lnTo>
                        <a:pt x="762" y="144"/>
                      </a:lnTo>
                      <a:lnTo>
                        <a:pt x="752" y="156"/>
                      </a:lnTo>
                      <a:lnTo>
                        <a:pt x="744" y="164"/>
                      </a:lnTo>
                      <a:lnTo>
                        <a:pt x="740" y="174"/>
                      </a:lnTo>
                      <a:lnTo>
                        <a:pt x="720" y="190"/>
                      </a:lnTo>
                      <a:lnTo>
                        <a:pt x="698" y="208"/>
                      </a:lnTo>
                      <a:lnTo>
                        <a:pt x="698" y="208"/>
                      </a:lnTo>
                      <a:lnTo>
                        <a:pt x="696" y="210"/>
                      </a:lnTo>
                      <a:lnTo>
                        <a:pt x="694" y="212"/>
                      </a:lnTo>
                      <a:lnTo>
                        <a:pt x="690" y="214"/>
                      </a:lnTo>
                      <a:lnTo>
                        <a:pt x="686" y="216"/>
                      </a:lnTo>
                      <a:lnTo>
                        <a:pt x="680" y="218"/>
                      </a:lnTo>
                      <a:lnTo>
                        <a:pt x="672" y="218"/>
                      </a:lnTo>
                      <a:lnTo>
                        <a:pt x="666" y="218"/>
                      </a:lnTo>
                      <a:lnTo>
                        <a:pt x="660" y="216"/>
                      </a:lnTo>
                      <a:lnTo>
                        <a:pt x="656" y="216"/>
                      </a:lnTo>
                      <a:lnTo>
                        <a:pt x="654" y="216"/>
                      </a:lnTo>
                      <a:lnTo>
                        <a:pt x="652" y="216"/>
                      </a:lnTo>
                      <a:lnTo>
                        <a:pt x="652" y="216"/>
                      </a:lnTo>
                      <a:lnTo>
                        <a:pt x="648" y="216"/>
                      </a:lnTo>
                      <a:lnTo>
                        <a:pt x="646" y="218"/>
                      </a:lnTo>
                      <a:lnTo>
                        <a:pt x="644" y="220"/>
                      </a:lnTo>
                      <a:lnTo>
                        <a:pt x="644" y="224"/>
                      </a:lnTo>
                      <a:lnTo>
                        <a:pt x="646" y="228"/>
                      </a:lnTo>
                      <a:lnTo>
                        <a:pt x="646" y="232"/>
                      </a:lnTo>
                      <a:lnTo>
                        <a:pt x="646" y="236"/>
                      </a:lnTo>
                      <a:lnTo>
                        <a:pt x="646" y="238"/>
                      </a:lnTo>
                      <a:lnTo>
                        <a:pt x="644" y="240"/>
                      </a:lnTo>
                      <a:lnTo>
                        <a:pt x="642" y="242"/>
                      </a:lnTo>
                      <a:lnTo>
                        <a:pt x="638" y="242"/>
                      </a:lnTo>
                      <a:lnTo>
                        <a:pt x="636" y="242"/>
                      </a:lnTo>
                      <a:lnTo>
                        <a:pt x="632" y="240"/>
                      </a:lnTo>
                      <a:lnTo>
                        <a:pt x="630" y="240"/>
                      </a:lnTo>
                      <a:lnTo>
                        <a:pt x="628" y="240"/>
                      </a:lnTo>
                      <a:lnTo>
                        <a:pt x="628" y="262"/>
                      </a:lnTo>
                      <a:lnTo>
                        <a:pt x="628" y="262"/>
                      </a:lnTo>
                      <a:lnTo>
                        <a:pt x="626" y="264"/>
                      </a:lnTo>
                      <a:lnTo>
                        <a:pt x="622" y="268"/>
                      </a:lnTo>
                      <a:lnTo>
                        <a:pt x="618" y="270"/>
                      </a:lnTo>
                      <a:lnTo>
                        <a:pt x="612" y="274"/>
                      </a:lnTo>
                      <a:lnTo>
                        <a:pt x="608" y="276"/>
                      </a:lnTo>
                      <a:lnTo>
                        <a:pt x="606" y="276"/>
                      </a:lnTo>
                      <a:lnTo>
                        <a:pt x="604" y="276"/>
                      </a:lnTo>
                      <a:lnTo>
                        <a:pt x="602" y="274"/>
                      </a:lnTo>
                      <a:lnTo>
                        <a:pt x="600" y="274"/>
                      </a:lnTo>
                      <a:lnTo>
                        <a:pt x="600" y="272"/>
                      </a:lnTo>
                      <a:lnTo>
                        <a:pt x="600" y="268"/>
                      </a:lnTo>
                      <a:lnTo>
                        <a:pt x="602" y="264"/>
                      </a:lnTo>
                      <a:lnTo>
                        <a:pt x="606" y="262"/>
                      </a:lnTo>
                      <a:lnTo>
                        <a:pt x="608" y="258"/>
                      </a:lnTo>
                      <a:lnTo>
                        <a:pt x="608" y="256"/>
                      </a:lnTo>
                      <a:lnTo>
                        <a:pt x="608" y="254"/>
                      </a:lnTo>
                      <a:lnTo>
                        <a:pt x="604" y="252"/>
                      </a:lnTo>
                      <a:lnTo>
                        <a:pt x="600" y="252"/>
                      </a:lnTo>
                      <a:lnTo>
                        <a:pt x="596" y="254"/>
                      </a:lnTo>
                      <a:lnTo>
                        <a:pt x="592" y="256"/>
                      </a:lnTo>
                      <a:lnTo>
                        <a:pt x="586" y="260"/>
                      </a:lnTo>
                      <a:lnTo>
                        <a:pt x="582" y="264"/>
                      </a:lnTo>
                      <a:lnTo>
                        <a:pt x="574" y="266"/>
                      </a:lnTo>
                      <a:lnTo>
                        <a:pt x="568" y="266"/>
                      </a:lnTo>
                      <a:lnTo>
                        <a:pt x="562" y="266"/>
                      </a:lnTo>
                      <a:lnTo>
                        <a:pt x="558" y="266"/>
                      </a:lnTo>
                      <a:lnTo>
                        <a:pt x="556" y="264"/>
                      </a:lnTo>
                      <a:lnTo>
                        <a:pt x="554" y="264"/>
                      </a:lnTo>
                      <a:lnTo>
                        <a:pt x="554" y="264"/>
                      </a:lnTo>
                      <a:lnTo>
                        <a:pt x="552" y="266"/>
                      </a:lnTo>
                      <a:lnTo>
                        <a:pt x="550" y="268"/>
                      </a:lnTo>
                      <a:lnTo>
                        <a:pt x="550" y="270"/>
                      </a:lnTo>
                      <a:lnTo>
                        <a:pt x="552" y="274"/>
                      </a:lnTo>
                      <a:lnTo>
                        <a:pt x="554" y="278"/>
                      </a:lnTo>
                      <a:lnTo>
                        <a:pt x="560" y="282"/>
                      </a:lnTo>
                      <a:lnTo>
                        <a:pt x="566" y="286"/>
                      </a:lnTo>
                      <a:lnTo>
                        <a:pt x="570" y="290"/>
                      </a:lnTo>
                      <a:lnTo>
                        <a:pt x="574" y="294"/>
                      </a:lnTo>
                      <a:lnTo>
                        <a:pt x="578" y="296"/>
                      </a:lnTo>
                      <a:lnTo>
                        <a:pt x="578" y="296"/>
                      </a:lnTo>
                      <a:lnTo>
                        <a:pt x="580" y="296"/>
                      </a:lnTo>
                      <a:lnTo>
                        <a:pt x="584" y="294"/>
                      </a:lnTo>
                      <a:lnTo>
                        <a:pt x="590" y="294"/>
                      </a:lnTo>
                      <a:lnTo>
                        <a:pt x="594" y="292"/>
                      </a:lnTo>
                      <a:lnTo>
                        <a:pt x="600" y="292"/>
                      </a:lnTo>
                      <a:lnTo>
                        <a:pt x="604" y="290"/>
                      </a:lnTo>
                      <a:lnTo>
                        <a:pt x="610" y="290"/>
                      </a:lnTo>
                      <a:lnTo>
                        <a:pt x="616" y="292"/>
                      </a:lnTo>
                      <a:lnTo>
                        <a:pt x="620" y="294"/>
                      </a:lnTo>
                      <a:lnTo>
                        <a:pt x="622" y="296"/>
                      </a:lnTo>
                      <a:lnTo>
                        <a:pt x="624" y="298"/>
                      </a:lnTo>
                      <a:lnTo>
                        <a:pt x="624" y="300"/>
                      </a:lnTo>
                      <a:lnTo>
                        <a:pt x="620" y="302"/>
                      </a:lnTo>
                      <a:lnTo>
                        <a:pt x="616" y="304"/>
                      </a:lnTo>
                      <a:lnTo>
                        <a:pt x="610" y="306"/>
                      </a:lnTo>
                      <a:lnTo>
                        <a:pt x="604" y="308"/>
                      </a:lnTo>
                      <a:lnTo>
                        <a:pt x="600" y="312"/>
                      </a:lnTo>
                      <a:lnTo>
                        <a:pt x="596" y="314"/>
                      </a:lnTo>
                      <a:lnTo>
                        <a:pt x="592" y="316"/>
                      </a:lnTo>
                      <a:lnTo>
                        <a:pt x="590" y="316"/>
                      </a:lnTo>
                      <a:lnTo>
                        <a:pt x="590" y="316"/>
                      </a:lnTo>
                      <a:lnTo>
                        <a:pt x="588" y="318"/>
                      </a:lnTo>
                      <a:lnTo>
                        <a:pt x="584" y="320"/>
                      </a:lnTo>
                      <a:lnTo>
                        <a:pt x="582" y="324"/>
                      </a:lnTo>
                      <a:lnTo>
                        <a:pt x="580" y="326"/>
                      </a:lnTo>
                      <a:lnTo>
                        <a:pt x="580" y="332"/>
                      </a:lnTo>
                      <a:lnTo>
                        <a:pt x="582" y="336"/>
                      </a:lnTo>
                      <a:lnTo>
                        <a:pt x="586" y="342"/>
                      </a:lnTo>
                      <a:lnTo>
                        <a:pt x="590" y="348"/>
                      </a:lnTo>
                      <a:lnTo>
                        <a:pt x="594" y="352"/>
                      </a:lnTo>
                      <a:lnTo>
                        <a:pt x="596" y="358"/>
                      </a:lnTo>
                      <a:lnTo>
                        <a:pt x="598" y="362"/>
                      </a:lnTo>
                      <a:lnTo>
                        <a:pt x="600" y="364"/>
                      </a:lnTo>
                      <a:lnTo>
                        <a:pt x="600" y="366"/>
                      </a:lnTo>
                      <a:lnTo>
                        <a:pt x="608" y="390"/>
                      </a:lnTo>
                      <a:lnTo>
                        <a:pt x="610" y="390"/>
                      </a:lnTo>
                      <a:lnTo>
                        <a:pt x="610" y="394"/>
                      </a:lnTo>
                      <a:lnTo>
                        <a:pt x="612" y="398"/>
                      </a:lnTo>
                      <a:lnTo>
                        <a:pt x="614" y="402"/>
                      </a:lnTo>
                      <a:lnTo>
                        <a:pt x="614" y="406"/>
                      </a:lnTo>
                      <a:lnTo>
                        <a:pt x="614" y="412"/>
                      </a:lnTo>
                      <a:lnTo>
                        <a:pt x="614" y="416"/>
                      </a:lnTo>
                      <a:lnTo>
                        <a:pt x="614" y="422"/>
                      </a:lnTo>
                      <a:lnTo>
                        <a:pt x="612" y="426"/>
                      </a:lnTo>
                      <a:lnTo>
                        <a:pt x="610" y="430"/>
                      </a:lnTo>
                      <a:lnTo>
                        <a:pt x="606" y="434"/>
                      </a:lnTo>
                      <a:lnTo>
                        <a:pt x="606" y="436"/>
                      </a:lnTo>
                      <a:lnTo>
                        <a:pt x="604" y="438"/>
                      </a:lnTo>
                      <a:lnTo>
                        <a:pt x="592" y="458"/>
                      </a:lnTo>
                      <a:lnTo>
                        <a:pt x="582" y="482"/>
                      </a:lnTo>
                      <a:lnTo>
                        <a:pt x="560" y="502"/>
                      </a:lnTo>
                      <a:lnTo>
                        <a:pt x="544" y="512"/>
                      </a:lnTo>
                      <a:lnTo>
                        <a:pt x="540" y="520"/>
                      </a:lnTo>
                      <a:lnTo>
                        <a:pt x="536" y="520"/>
                      </a:lnTo>
                      <a:lnTo>
                        <a:pt x="526" y="522"/>
                      </a:lnTo>
                      <a:lnTo>
                        <a:pt x="514" y="522"/>
                      </a:lnTo>
                      <a:lnTo>
                        <a:pt x="502" y="520"/>
                      </a:lnTo>
                      <a:lnTo>
                        <a:pt x="494" y="532"/>
                      </a:lnTo>
                      <a:lnTo>
                        <a:pt x="482" y="534"/>
                      </a:lnTo>
                      <a:lnTo>
                        <a:pt x="482" y="534"/>
                      </a:lnTo>
                      <a:lnTo>
                        <a:pt x="480" y="534"/>
                      </a:lnTo>
                      <a:lnTo>
                        <a:pt x="478" y="534"/>
                      </a:lnTo>
                      <a:lnTo>
                        <a:pt x="474" y="536"/>
                      </a:lnTo>
                      <a:lnTo>
                        <a:pt x="472" y="536"/>
                      </a:lnTo>
                      <a:lnTo>
                        <a:pt x="470" y="540"/>
                      </a:lnTo>
                      <a:lnTo>
                        <a:pt x="468" y="542"/>
                      </a:lnTo>
                      <a:lnTo>
                        <a:pt x="468" y="546"/>
                      </a:lnTo>
                      <a:lnTo>
                        <a:pt x="470" y="552"/>
                      </a:lnTo>
                      <a:lnTo>
                        <a:pt x="470" y="558"/>
                      </a:lnTo>
                      <a:lnTo>
                        <a:pt x="470" y="564"/>
                      </a:lnTo>
                      <a:lnTo>
                        <a:pt x="470" y="568"/>
                      </a:lnTo>
                      <a:lnTo>
                        <a:pt x="470" y="570"/>
                      </a:lnTo>
                      <a:lnTo>
                        <a:pt x="468" y="572"/>
                      </a:lnTo>
                      <a:lnTo>
                        <a:pt x="456" y="574"/>
                      </a:lnTo>
                      <a:lnTo>
                        <a:pt x="454" y="574"/>
                      </a:lnTo>
                      <a:lnTo>
                        <a:pt x="452" y="572"/>
                      </a:lnTo>
                      <a:lnTo>
                        <a:pt x="450" y="570"/>
                      </a:lnTo>
                      <a:lnTo>
                        <a:pt x="450" y="566"/>
                      </a:lnTo>
                      <a:lnTo>
                        <a:pt x="450" y="564"/>
                      </a:lnTo>
                      <a:lnTo>
                        <a:pt x="452" y="560"/>
                      </a:lnTo>
                      <a:lnTo>
                        <a:pt x="456" y="556"/>
                      </a:lnTo>
                      <a:lnTo>
                        <a:pt x="458" y="552"/>
                      </a:lnTo>
                      <a:lnTo>
                        <a:pt x="460" y="548"/>
                      </a:lnTo>
                      <a:lnTo>
                        <a:pt x="460" y="544"/>
                      </a:lnTo>
                      <a:lnTo>
                        <a:pt x="458" y="540"/>
                      </a:lnTo>
                      <a:lnTo>
                        <a:pt x="456" y="538"/>
                      </a:lnTo>
                      <a:lnTo>
                        <a:pt x="452" y="536"/>
                      </a:lnTo>
                      <a:lnTo>
                        <a:pt x="448" y="536"/>
                      </a:lnTo>
                      <a:lnTo>
                        <a:pt x="444" y="534"/>
                      </a:lnTo>
                      <a:lnTo>
                        <a:pt x="442" y="532"/>
                      </a:lnTo>
                      <a:lnTo>
                        <a:pt x="442" y="532"/>
                      </a:lnTo>
                      <a:lnTo>
                        <a:pt x="438" y="534"/>
                      </a:lnTo>
                      <a:lnTo>
                        <a:pt x="434" y="536"/>
                      </a:lnTo>
                      <a:lnTo>
                        <a:pt x="434" y="538"/>
                      </a:lnTo>
                      <a:lnTo>
                        <a:pt x="432" y="538"/>
                      </a:lnTo>
                      <a:lnTo>
                        <a:pt x="430" y="528"/>
                      </a:lnTo>
                      <a:lnTo>
                        <a:pt x="418" y="516"/>
                      </a:lnTo>
                      <a:lnTo>
                        <a:pt x="412" y="514"/>
                      </a:lnTo>
                      <a:lnTo>
                        <a:pt x="408" y="516"/>
                      </a:lnTo>
                      <a:lnTo>
                        <a:pt x="402" y="516"/>
                      </a:lnTo>
                      <a:lnTo>
                        <a:pt x="396" y="516"/>
                      </a:lnTo>
                      <a:lnTo>
                        <a:pt x="390" y="516"/>
                      </a:lnTo>
                      <a:lnTo>
                        <a:pt x="386" y="514"/>
                      </a:lnTo>
                      <a:lnTo>
                        <a:pt x="382" y="514"/>
                      </a:lnTo>
                      <a:lnTo>
                        <a:pt x="382" y="514"/>
                      </a:lnTo>
                      <a:lnTo>
                        <a:pt x="378" y="514"/>
                      </a:lnTo>
                      <a:lnTo>
                        <a:pt x="372" y="514"/>
                      </a:lnTo>
                      <a:lnTo>
                        <a:pt x="370" y="516"/>
                      </a:lnTo>
                      <a:lnTo>
                        <a:pt x="368" y="516"/>
                      </a:lnTo>
                      <a:lnTo>
                        <a:pt x="364" y="516"/>
                      </a:lnTo>
                      <a:lnTo>
                        <a:pt x="362" y="518"/>
                      </a:lnTo>
                      <a:lnTo>
                        <a:pt x="362" y="520"/>
                      </a:lnTo>
                      <a:lnTo>
                        <a:pt x="362" y="520"/>
                      </a:lnTo>
                      <a:lnTo>
                        <a:pt x="362" y="522"/>
                      </a:lnTo>
                      <a:lnTo>
                        <a:pt x="358" y="524"/>
                      </a:lnTo>
                      <a:lnTo>
                        <a:pt x="356" y="526"/>
                      </a:lnTo>
                      <a:lnTo>
                        <a:pt x="356" y="526"/>
                      </a:lnTo>
                      <a:lnTo>
                        <a:pt x="356" y="528"/>
                      </a:lnTo>
                      <a:lnTo>
                        <a:pt x="356" y="528"/>
                      </a:lnTo>
                      <a:lnTo>
                        <a:pt x="356" y="528"/>
                      </a:lnTo>
                      <a:lnTo>
                        <a:pt x="356" y="532"/>
                      </a:lnTo>
                      <a:lnTo>
                        <a:pt x="358" y="538"/>
                      </a:lnTo>
                      <a:lnTo>
                        <a:pt x="356" y="542"/>
                      </a:lnTo>
                      <a:lnTo>
                        <a:pt x="356" y="544"/>
                      </a:lnTo>
                      <a:lnTo>
                        <a:pt x="354" y="544"/>
                      </a:lnTo>
                      <a:lnTo>
                        <a:pt x="352" y="544"/>
                      </a:lnTo>
                      <a:lnTo>
                        <a:pt x="352" y="544"/>
                      </a:lnTo>
                      <a:lnTo>
                        <a:pt x="350" y="544"/>
                      </a:lnTo>
                      <a:lnTo>
                        <a:pt x="348" y="544"/>
                      </a:lnTo>
                      <a:lnTo>
                        <a:pt x="342" y="546"/>
                      </a:lnTo>
                      <a:lnTo>
                        <a:pt x="338" y="548"/>
                      </a:lnTo>
                      <a:lnTo>
                        <a:pt x="334" y="548"/>
                      </a:lnTo>
                      <a:lnTo>
                        <a:pt x="332" y="548"/>
                      </a:lnTo>
                      <a:lnTo>
                        <a:pt x="332" y="548"/>
                      </a:lnTo>
                      <a:lnTo>
                        <a:pt x="332" y="546"/>
                      </a:lnTo>
                      <a:lnTo>
                        <a:pt x="332" y="542"/>
                      </a:lnTo>
                      <a:lnTo>
                        <a:pt x="334" y="538"/>
                      </a:lnTo>
                      <a:lnTo>
                        <a:pt x="334" y="536"/>
                      </a:lnTo>
                      <a:lnTo>
                        <a:pt x="334" y="534"/>
                      </a:lnTo>
                      <a:lnTo>
                        <a:pt x="326" y="528"/>
                      </a:lnTo>
                      <a:lnTo>
                        <a:pt x="320" y="530"/>
                      </a:lnTo>
                      <a:lnTo>
                        <a:pt x="316" y="530"/>
                      </a:lnTo>
                      <a:lnTo>
                        <a:pt x="312" y="528"/>
                      </a:lnTo>
                      <a:lnTo>
                        <a:pt x="310" y="526"/>
                      </a:lnTo>
                      <a:lnTo>
                        <a:pt x="308" y="524"/>
                      </a:lnTo>
                      <a:lnTo>
                        <a:pt x="308" y="522"/>
                      </a:lnTo>
                      <a:lnTo>
                        <a:pt x="308" y="520"/>
                      </a:lnTo>
                      <a:lnTo>
                        <a:pt x="308" y="520"/>
                      </a:lnTo>
                      <a:lnTo>
                        <a:pt x="312" y="498"/>
                      </a:lnTo>
                      <a:lnTo>
                        <a:pt x="316" y="488"/>
                      </a:lnTo>
                      <a:lnTo>
                        <a:pt x="320" y="484"/>
                      </a:lnTo>
                      <a:lnTo>
                        <a:pt x="320" y="484"/>
                      </a:lnTo>
                      <a:lnTo>
                        <a:pt x="316" y="470"/>
                      </a:lnTo>
                      <a:lnTo>
                        <a:pt x="310" y="458"/>
                      </a:lnTo>
                      <a:lnTo>
                        <a:pt x="304" y="452"/>
                      </a:lnTo>
                      <a:lnTo>
                        <a:pt x="300" y="450"/>
                      </a:lnTo>
                      <a:lnTo>
                        <a:pt x="300" y="448"/>
                      </a:lnTo>
                      <a:lnTo>
                        <a:pt x="298" y="448"/>
                      </a:lnTo>
                      <a:lnTo>
                        <a:pt x="264" y="452"/>
                      </a:lnTo>
                      <a:lnTo>
                        <a:pt x="252" y="450"/>
                      </a:lnTo>
                      <a:lnTo>
                        <a:pt x="248" y="446"/>
                      </a:lnTo>
                      <a:lnTo>
                        <a:pt x="242" y="442"/>
                      </a:lnTo>
                      <a:lnTo>
                        <a:pt x="232" y="440"/>
                      </a:lnTo>
                      <a:lnTo>
                        <a:pt x="222" y="440"/>
                      </a:lnTo>
                      <a:lnTo>
                        <a:pt x="216" y="438"/>
                      </a:lnTo>
                      <a:lnTo>
                        <a:pt x="208" y="440"/>
                      </a:lnTo>
                      <a:lnTo>
                        <a:pt x="200" y="444"/>
                      </a:lnTo>
                      <a:lnTo>
                        <a:pt x="196" y="446"/>
                      </a:lnTo>
                      <a:lnTo>
                        <a:pt x="192" y="450"/>
                      </a:lnTo>
                      <a:lnTo>
                        <a:pt x="188" y="452"/>
                      </a:lnTo>
                      <a:lnTo>
                        <a:pt x="186" y="454"/>
                      </a:lnTo>
                      <a:lnTo>
                        <a:pt x="186" y="454"/>
                      </a:lnTo>
                      <a:lnTo>
                        <a:pt x="186" y="454"/>
                      </a:lnTo>
                      <a:lnTo>
                        <a:pt x="186" y="452"/>
                      </a:lnTo>
                      <a:lnTo>
                        <a:pt x="186" y="452"/>
                      </a:lnTo>
                      <a:lnTo>
                        <a:pt x="184" y="450"/>
                      </a:lnTo>
                      <a:lnTo>
                        <a:pt x="184" y="448"/>
                      </a:lnTo>
                      <a:lnTo>
                        <a:pt x="182" y="450"/>
                      </a:lnTo>
                      <a:lnTo>
                        <a:pt x="180" y="450"/>
                      </a:lnTo>
                      <a:lnTo>
                        <a:pt x="178" y="450"/>
                      </a:lnTo>
                      <a:lnTo>
                        <a:pt x="178" y="452"/>
                      </a:lnTo>
                      <a:lnTo>
                        <a:pt x="114" y="438"/>
                      </a:lnTo>
                      <a:lnTo>
                        <a:pt x="88" y="416"/>
                      </a:lnTo>
                      <a:lnTo>
                        <a:pt x="82" y="402"/>
                      </a:lnTo>
                      <a:lnTo>
                        <a:pt x="82" y="392"/>
                      </a:lnTo>
                      <a:lnTo>
                        <a:pt x="88" y="384"/>
                      </a:lnTo>
                      <a:lnTo>
                        <a:pt x="92" y="380"/>
                      </a:lnTo>
                      <a:lnTo>
                        <a:pt x="94" y="380"/>
                      </a:lnTo>
                      <a:lnTo>
                        <a:pt x="88" y="366"/>
                      </a:lnTo>
                      <a:lnTo>
                        <a:pt x="96" y="362"/>
                      </a:lnTo>
                      <a:lnTo>
                        <a:pt x="94" y="358"/>
                      </a:lnTo>
                      <a:lnTo>
                        <a:pt x="92" y="354"/>
                      </a:lnTo>
                      <a:lnTo>
                        <a:pt x="92" y="350"/>
                      </a:lnTo>
                      <a:lnTo>
                        <a:pt x="90" y="348"/>
                      </a:lnTo>
                      <a:lnTo>
                        <a:pt x="90" y="346"/>
                      </a:lnTo>
                      <a:lnTo>
                        <a:pt x="88" y="342"/>
                      </a:lnTo>
                      <a:lnTo>
                        <a:pt x="86" y="340"/>
                      </a:lnTo>
                      <a:lnTo>
                        <a:pt x="82" y="338"/>
                      </a:lnTo>
                      <a:lnTo>
                        <a:pt x="76" y="336"/>
                      </a:lnTo>
                      <a:lnTo>
                        <a:pt x="72" y="336"/>
                      </a:lnTo>
                      <a:lnTo>
                        <a:pt x="66" y="334"/>
                      </a:lnTo>
                      <a:lnTo>
                        <a:pt x="62" y="332"/>
                      </a:lnTo>
                      <a:lnTo>
                        <a:pt x="60" y="330"/>
                      </a:lnTo>
                      <a:lnTo>
                        <a:pt x="58" y="328"/>
                      </a:lnTo>
                      <a:lnTo>
                        <a:pt x="50" y="330"/>
                      </a:lnTo>
                      <a:lnTo>
                        <a:pt x="30" y="332"/>
                      </a:lnTo>
                      <a:lnTo>
                        <a:pt x="28" y="314"/>
                      </a:lnTo>
                      <a:lnTo>
                        <a:pt x="26" y="312"/>
                      </a:lnTo>
                      <a:lnTo>
                        <a:pt x="26" y="312"/>
                      </a:lnTo>
                      <a:lnTo>
                        <a:pt x="24" y="310"/>
                      </a:lnTo>
                      <a:lnTo>
                        <a:pt x="22" y="308"/>
                      </a:lnTo>
                      <a:lnTo>
                        <a:pt x="20" y="304"/>
                      </a:lnTo>
                      <a:lnTo>
                        <a:pt x="18" y="300"/>
                      </a:lnTo>
                      <a:lnTo>
                        <a:pt x="16" y="294"/>
                      </a:lnTo>
                      <a:lnTo>
                        <a:pt x="16" y="290"/>
                      </a:lnTo>
                      <a:lnTo>
                        <a:pt x="16" y="290"/>
                      </a:lnTo>
                      <a:lnTo>
                        <a:pt x="14" y="286"/>
                      </a:lnTo>
                      <a:lnTo>
                        <a:pt x="12" y="284"/>
                      </a:lnTo>
                      <a:lnTo>
                        <a:pt x="10" y="282"/>
                      </a:lnTo>
                      <a:lnTo>
                        <a:pt x="6" y="282"/>
                      </a:lnTo>
                      <a:lnTo>
                        <a:pt x="4" y="280"/>
                      </a:lnTo>
                      <a:lnTo>
                        <a:pt x="2" y="280"/>
                      </a:lnTo>
                      <a:lnTo>
                        <a:pt x="0" y="276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0"/>
                      </a:lnTo>
                      <a:lnTo>
                        <a:pt x="0" y="266"/>
                      </a:lnTo>
                      <a:lnTo>
                        <a:pt x="0" y="264"/>
                      </a:lnTo>
                      <a:lnTo>
                        <a:pt x="2" y="260"/>
                      </a:lnTo>
                      <a:lnTo>
                        <a:pt x="4" y="256"/>
                      </a:lnTo>
                      <a:lnTo>
                        <a:pt x="8" y="254"/>
                      </a:lnTo>
                      <a:lnTo>
                        <a:pt x="12" y="252"/>
                      </a:lnTo>
                      <a:lnTo>
                        <a:pt x="18" y="252"/>
                      </a:lnTo>
                      <a:lnTo>
                        <a:pt x="28" y="254"/>
                      </a:lnTo>
                      <a:lnTo>
                        <a:pt x="40" y="246"/>
                      </a:lnTo>
                      <a:lnTo>
                        <a:pt x="40" y="246"/>
                      </a:lnTo>
                      <a:lnTo>
                        <a:pt x="42" y="244"/>
                      </a:lnTo>
                      <a:lnTo>
                        <a:pt x="44" y="242"/>
                      </a:lnTo>
                      <a:lnTo>
                        <a:pt x="48" y="242"/>
                      </a:lnTo>
                      <a:lnTo>
                        <a:pt x="54" y="240"/>
                      </a:lnTo>
                      <a:lnTo>
                        <a:pt x="54" y="240"/>
                      </a:lnTo>
                      <a:lnTo>
                        <a:pt x="56" y="240"/>
                      </a:lnTo>
                      <a:lnTo>
                        <a:pt x="60" y="240"/>
                      </a:lnTo>
                      <a:lnTo>
                        <a:pt x="64" y="238"/>
                      </a:lnTo>
                      <a:lnTo>
                        <a:pt x="70" y="236"/>
                      </a:lnTo>
                      <a:lnTo>
                        <a:pt x="74" y="232"/>
                      </a:lnTo>
                      <a:lnTo>
                        <a:pt x="78" y="226"/>
                      </a:lnTo>
                      <a:lnTo>
                        <a:pt x="80" y="220"/>
                      </a:lnTo>
                      <a:lnTo>
                        <a:pt x="82" y="218"/>
                      </a:lnTo>
                      <a:lnTo>
                        <a:pt x="82" y="216"/>
                      </a:lnTo>
                      <a:lnTo>
                        <a:pt x="84" y="212"/>
                      </a:lnTo>
                      <a:lnTo>
                        <a:pt x="84" y="208"/>
                      </a:lnTo>
                      <a:lnTo>
                        <a:pt x="84" y="206"/>
                      </a:lnTo>
                      <a:lnTo>
                        <a:pt x="84" y="202"/>
                      </a:lnTo>
                      <a:lnTo>
                        <a:pt x="80" y="202"/>
                      </a:lnTo>
                      <a:lnTo>
                        <a:pt x="78" y="198"/>
                      </a:lnTo>
                      <a:lnTo>
                        <a:pt x="76" y="196"/>
                      </a:lnTo>
                      <a:lnTo>
                        <a:pt x="74" y="192"/>
                      </a:lnTo>
                      <a:lnTo>
                        <a:pt x="74" y="188"/>
                      </a:lnTo>
                      <a:lnTo>
                        <a:pt x="74" y="186"/>
                      </a:lnTo>
                      <a:lnTo>
                        <a:pt x="80" y="184"/>
                      </a:lnTo>
                      <a:lnTo>
                        <a:pt x="84" y="182"/>
                      </a:lnTo>
                      <a:lnTo>
                        <a:pt x="86" y="182"/>
                      </a:lnTo>
                      <a:lnTo>
                        <a:pt x="88" y="180"/>
                      </a:lnTo>
                      <a:lnTo>
                        <a:pt x="88" y="180"/>
                      </a:lnTo>
                      <a:lnTo>
                        <a:pt x="90" y="178"/>
                      </a:lnTo>
                      <a:lnTo>
                        <a:pt x="90" y="176"/>
                      </a:lnTo>
                      <a:lnTo>
                        <a:pt x="90" y="174"/>
                      </a:lnTo>
                      <a:lnTo>
                        <a:pt x="90" y="172"/>
                      </a:lnTo>
                      <a:lnTo>
                        <a:pt x="90" y="172"/>
                      </a:lnTo>
                      <a:lnTo>
                        <a:pt x="94" y="172"/>
                      </a:lnTo>
                      <a:lnTo>
                        <a:pt x="98" y="170"/>
                      </a:lnTo>
                      <a:lnTo>
                        <a:pt x="102" y="170"/>
                      </a:lnTo>
                      <a:lnTo>
                        <a:pt x="106" y="168"/>
                      </a:lnTo>
                      <a:lnTo>
                        <a:pt x="110" y="164"/>
                      </a:lnTo>
                      <a:lnTo>
                        <a:pt x="112" y="158"/>
                      </a:lnTo>
                      <a:lnTo>
                        <a:pt x="116" y="152"/>
                      </a:lnTo>
                      <a:lnTo>
                        <a:pt x="116" y="146"/>
                      </a:lnTo>
                      <a:lnTo>
                        <a:pt x="116" y="142"/>
                      </a:lnTo>
                      <a:lnTo>
                        <a:pt x="120" y="136"/>
                      </a:lnTo>
                      <a:lnTo>
                        <a:pt x="124" y="134"/>
                      </a:lnTo>
                      <a:lnTo>
                        <a:pt x="128" y="132"/>
                      </a:lnTo>
                      <a:lnTo>
                        <a:pt x="134" y="130"/>
                      </a:lnTo>
                      <a:lnTo>
                        <a:pt x="140" y="130"/>
                      </a:lnTo>
                      <a:lnTo>
                        <a:pt x="144" y="128"/>
                      </a:lnTo>
                      <a:lnTo>
                        <a:pt x="146" y="124"/>
                      </a:lnTo>
                      <a:lnTo>
                        <a:pt x="148" y="120"/>
                      </a:lnTo>
                      <a:lnTo>
                        <a:pt x="150" y="114"/>
                      </a:lnTo>
                      <a:lnTo>
                        <a:pt x="154" y="110"/>
                      </a:lnTo>
                      <a:lnTo>
                        <a:pt x="158" y="104"/>
                      </a:lnTo>
                      <a:lnTo>
                        <a:pt x="164" y="102"/>
                      </a:lnTo>
                      <a:lnTo>
                        <a:pt x="172" y="100"/>
                      </a:lnTo>
                      <a:lnTo>
                        <a:pt x="176" y="100"/>
                      </a:lnTo>
                      <a:lnTo>
                        <a:pt x="178" y="98"/>
                      </a:lnTo>
                      <a:lnTo>
                        <a:pt x="180" y="96"/>
                      </a:lnTo>
                      <a:lnTo>
                        <a:pt x="180" y="94"/>
                      </a:lnTo>
                      <a:lnTo>
                        <a:pt x="180" y="92"/>
                      </a:lnTo>
                      <a:lnTo>
                        <a:pt x="180" y="90"/>
                      </a:lnTo>
                      <a:lnTo>
                        <a:pt x="180" y="86"/>
                      </a:lnTo>
                      <a:lnTo>
                        <a:pt x="182" y="82"/>
                      </a:lnTo>
                      <a:lnTo>
                        <a:pt x="186" y="80"/>
                      </a:lnTo>
                      <a:lnTo>
                        <a:pt x="190" y="76"/>
                      </a:lnTo>
                      <a:lnTo>
                        <a:pt x="194" y="74"/>
                      </a:lnTo>
                      <a:lnTo>
                        <a:pt x="216" y="74"/>
                      </a:lnTo>
                      <a:lnTo>
                        <a:pt x="194" y="8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3" name="Freeform 211"/>
                <p:cNvSpPr>
                  <a:spLocks/>
                </p:cNvSpPr>
                <p:nvPr/>
              </p:nvSpPr>
              <p:spPr bwMode="gray">
                <a:xfrm>
                  <a:off x="2133" y="2924"/>
                  <a:ext cx="68" cy="56"/>
                </a:xfrm>
                <a:custGeom>
                  <a:avLst/>
                  <a:gdLst>
                    <a:gd name="T0" fmla="*/ 2 w 68"/>
                    <a:gd name="T1" fmla="*/ 36 h 56"/>
                    <a:gd name="T2" fmla="*/ 2 w 68"/>
                    <a:gd name="T3" fmla="*/ 32 h 56"/>
                    <a:gd name="T4" fmla="*/ 0 w 68"/>
                    <a:gd name="T5" fmla="*/ 22 h 56"/>
                    <a:gd name="T6" fmla="*/ 2 w 68"/>
                    <a:gd name="T7" fmla="*/ 10 h 56"/>
                    <a:gd name="T8" fmla="*/ 10 w 68"/>
                    <a:gd name="T9" fmla="*/ 4 h 56"/>
                    <a:gd name="T10" fmla="*/ 10 w 68"/>
                    <a:gd name="T11" fmla="*/ 2 h 56"/>
                    <a:gd name="T12" fmla="*/ 12 w 68"/>
                    <a:gd name="T13" fmla="*/ 2 h 56"/>
                    <a:gd name="T14" fmla="*/ 14 w 68"/>
                    <a:gd name="T15" fmla="*/ 2 h 56"/>
                    <a:gd name="T16" fmla="*/ 16 w 68"/>
                    <a:gd name="T17" fmla="*/ 0 h 56"/>
                    <a:gd name="T18" fmla="*/ 22 w 68"/>
                    <a:gd name="T19" fmla="*/ 0 h 56"/>
                    <a:gd name="T20" fmla="*/ 28 w 68"/>
                    <a:gd name="T21" fmla="*/ 2 h 56"/>
                    <a:gd name="T22" fmla="*/ 34 w 68"/>
                    <a:gd name="T23" fmla="*/ 4 h 56"/>
                    <a:gd name="T24" fmla="*/ 42 w 68"/>
                    <a:gd name="T25" fmla="*/ 10 h 56"/>
                    <a:gd name="T26" fmla="*/ 44 w 68"/>
                    <a:gd name="T27" fmla="*/ 8 h 56"/>
                    <a:gd name="T28" fmla="*/ 46 w 68"/>
                    <a:gd name="T29" fmla="*/ 8 h 56"/>
                    <a:gd name="T30" fmla="*/ 50 w 68"/>
                    <a:gd name="T31" fmla="*/ 8 h 56"/>
                    <a:gd name="T32" fmla="*/ 54 w 68"/>
                    <a:gd name="T33" fmla="*/ 8 h 56"/>
                    <a:gd name="T34" fmla="*/ 58 w 68"/>
                    <a:gd name="T35" fmla="*/ 8 h 56"/>
                    <a:gd name="T36" fmla="*/ 60 w 68"/>
                    <a:gd name="T37" fmla="*/ 8 h 56"/>
                    <a:gd name="T38" fmla="*/ 64 w 68"/>
                    <a:gd name="T39" fmla="*/ 10 h 56"/>
                    <a:gd name="T40" fmla="*/ 66 w 68"/>
                    <a:gd name="T41" fmla="*/ 12 h 56"/>
                    <a:gd name="T42" fmla="*/ 68 w 68"/>
                    <a:gd name="T43" fmla="*/ 16 h 56"/>
                    <a:gd name="T44" fmla="*/ 68 w 68"/>
                    <a:gd name="T45" fmla="*/ 18 h 56"/>
                    <a:gd name="T46" fmla="*/ 66 w 68"/>
                    <a:gd name="T47" fmla="*/ 22 h 56"/>
                    <a:gd name="T48" fmla="*/ 66 w 68"/>
                    <a:gd name="T49" fmla="*/ 26 h 56"/>
                    <a:gd name="T50" fmla="*/ 64 w 68"/>
                    <a:gd name="T51" fmla="*/ 30 h 56"/>
                    <a:gd name="T52" fmla="*/ 64 w 68"/>
                    <a:gd name="T53" fmla="*/ 32 h 56"/>
                    <a:gd name="T54" fmla="*/ 64 w 68"/>
                    <a:gd name="T55" fmla="*/ 34 h 56"/>
                    <a:gd name="T56" fmla="*/ 54 w 68"/>
                    <a:gd name="T57" fmla="*/ 38 h 56"/>
                    <a:gd name="T58" fmla="*/ 50 w 68"/>
                    <a:gd name="T59" fmla="*/ 42 h 56"/>
                    <a:gd name="T60" fmla="*/ 46 w 68"/>
                    <a:gd name="T61" fmla="*/ 42 h 56"/>
                    <a:gd name="T62" fmla="*/ 42 w 68"/>
                    <a:gd name="T63" fmla="*/ 52 h 56"/>
                    <a:gd name="T64" fmla="*/ 24 w 68"/>
                    <a:gd name="T65" fmla="*/ 56 h 56"/>
                    <a:gd name="T66" fmla="*/ 2 w 68"/>
                    <a:gd name="T67" fmla="*/ 3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56">
                      <a:moveTo>
                        <a:pt x="2" y="36"/>
                      </a:moveTo>
                      <a:lnTo>
                        <a:pt x="2" y="32"/>
                      </a:lnTo>
                      <a:lnTo>
                        <a:pt x="0" y="22"/>
                      </a:lnTo>
                      <a:lnTo>
                        <a:pt x="2" y="10"/>
                      </a:lnTo>
                      <a:lnTo>
                        <a:pt x="10" y="4"/>
                      </a:lnTo>
                      <a:lnTo>
                        <a:pt x="10" y="2"/>
                      </a:lnTo>
                      <a:lnTo>
                        <a:pt x="12" y="2"/>
                      </a:lnTo>
                      <a:lnTo>
                        <a:pt x="14" y="2"/>
                      </a:lnTo>
                      <a:lnTo>
                        <a:pt x="16" y="0"/>
                      </a:lnTo>
                      <a:lnTo>
                        <a:pt x="22" y="0"/>
                      </a:lnTo>
                      <a:lnTo>
                        <a:pt x="28" y="2"/>
                      </a:lnTo>
                      <a:lnTo>
                        <a:pt x="34" y="4"/>
                      </a:lnTo>
                      <a:lnTo>
                        <a:pt x="42" y="10"/>
                      </a:lnTo>
                      <a:lnTo>
                        <a:pt x="44" y="8"/>
                      </a:lnTo>
                      <a:lnTo>
                        <a:pt x="46" y="8"/>
                      </a:lnTo>
                      <a:lnTo>
                        <a:pt x="50" y="8"/>
                      </a:lnTo>
                      <a:lnTo>
                        <a:pt x="54" y="8"/>
                      </a:lnTo>
                      <a:lnTo>
                        <a:pt x="58" y="8"/>
                      </a:lnTo>
                      <a:lnTo>
                        <a:pt x="60" y="8"/>
                      </a:lnTo>
                      <a:lnTo>
                        <a:pt x="64" y="10"/>
                      </a:lnTo>
                      <a:lnTo>
                        <a:pt x="66" y="12"/>
                      </a:lnTo>
                      <a:lnTo>
                        <a:pt x="68" y="16"/>
                      </a:lnTo>
                      <a:lnTo>
                        <a:pt x="68" y="18"/>
                      </a:lnTo>
                      <a:lnTo>
                        <a:pt x="66" y="22"/>
                      </a:lnTo>
                      <a:lnTo>
                        <a:pt x="66" y="26"/>
                      </a:lnTo>
                      <a:lnTo>
                        <a:pt x="64" y="30"/>
                      </a:lnTo>
                      <a:lnTo>
                        <a:pt x="64" y="32"/>
                      </a:lnTo>
                      <a:lnTo>
                        <a:pt x="64" y="34"/>
                      </a:lnTo>
                      <a:lnTo>
                        <a:pt x="54" y="38"/>
                      </a:lnTo>
                      <a:lnTo>
                        <a:pt x="50" y="42"/>
                      </a:lnTo>
                      <a:lnTo>
                        <a:pt x="46" y="42"/>
                      </a:lnTo>
                      <a:lnTo>
                        <a:pt x="42" y="52"/>
                      </a:lnTo>
                      <a:lnTo>
                        <a:pt x="24" y="56"/>
                      </a:lnTo>
                      <a:lnTo>
                        <a:pt x="2" y="3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4" name="Freeform 212"/>
                <p:cNvSpPr>
                  <a:spLocks/>
                </p:cNvSpPr>
                <p:nvPr/>
              </p:nvSpPr>
              <p:spPr bwMode="gray">
                <a:xfrm>
                  <a:off x="2487" y="2650"/>
                  <a:ext cx="36" cy="44"/>
                </a:xfrm>
                <a:custGeom>
                  <a:avLst/>
                  <a:gdLst>
                    <a:gd name="T0" fmla="*/ 6 w 36"/>
                    <a:gd name="T1" fmla="*/ 0 h 44"/>
                    <a:gd name="T2" fmla="*/ 6 w 36"/>
                    <a:gd name="T3" fmla="*/ 2 h 44"/>
                    <a:gd name="T4" fmla="*/ 2 w 36"/>
                    <a:gd name="T5" fmla="*/ 4 h 44"/>
                    <a:gd name="T6" fmla="*/ 0 w 36"/>
                    <a:gd name="T7" fmla="*/ 6 h 44"/>
                    <a:gd name="T8" fmla="*/ 0 w 36"/>
                    <a:gd name="T9" fmla="*/ 10 h 44"/>
                    <a:gd name="T10" fmla="*/ 2 w 36"/>
                    <a:gd name="T11" fmla="*/ 12 h 44"/>
                    <a:gd name="T12" fmla="*/ 4 w 36"/>
                    <a:gd name="T13" fmla="*/ 16 h 44"/>
                    <a:gd name="T14" fmla="*/ 8 w 36"/>
                    <a:gd name="T15" fmla="*/ 20 h 44"/>
                    <a:gd name="T16" fmla="*/ 10 w 36"/>
                    <a:gd name="T17" fmla="*/ 24 h 44"/>
                    <a:gd name="T18" fmla="*/ 14 w 36"/>
                    <a:gd name="T19" fmla="*/ 28 h 44"/>
                    <a:gd name="T20" fmla="*/ 16 w 36"/>
                    <a:gd name="T21" fmla="*/ 32 h 44"/>
                    <a:gd name="T22" fmla="*/ 16 w 36"/>
                    <a:gd name="T23" fmla="*/ 32 h 44"/>
                    <a:gd name="T24" fmla="*/ 16 w 36"/>
                    <a:gd name="T25" fmla="*/ 34 h 44"/>
                    <a:gd name="T26" fmla="*/ 16 w 36"/>
                    <a:gd name="T27" fmla="*/ 36 h 44"/>
                    <a:gd name="T28" fmla="*/ 16 w 36"/>
                    <a:gd name="T29" fmla="*/ 38 h 44"/>
                    <a:gd name="T30" fmla="*/ 18 w 36"/>
                    <a:gd name="T31" fmla="*/ 40 h 44"/>
                    <a:gd name="T32" fmla="*/ 18 w 36"/>
                    <a:gd name="T33" fmla="*/ 42 h 44"/>
                    <a:gd name="T34" fmla="*/ 22 w 36"/>
                    <a:gd name="T35" fmla="*/ 44 h 44"/>
                    <a:gd name="T36" fmla="*/ 26 w 36"/>
                    <a:gd name="T37" fmla="*/ 44 h 44"/>
                    <a:gd name="T38" fmla="*/ 30 w 36"/>
                    <a:gd name="T39" fmla="*/ 42 h 44"/>
                    <a:gd name="T40" fmla="*/ 34 w 36"/>
                    <a:gd name="T41" fmla="*/ 38 h 44"/>
                    <a:gd name="T42" fmla="*/ 34 w 36"/>
                    <a:gd name="T43" fmla="*/ 34 h 44"/>
                    <a:gd name="T44" fmla="*/ 34 w 36"/>
                    <a:gd name="T45" fmla="*/ 30 h 44"/>
                    <a:gd name="T46" fmla="*/ 34 w 36"/>
                    <a:gd name="T47" fmla="*/ 26 h 44"/>
                    <a:gd name="T48" fmla="*/ 34 w 36"/>
                    <a:gd name="T49" fmla="*/ 22 h 44"/>
                    <a:gd name="T50" fmla="*/ 34 w 36"/>
                    <a:gd name="T51" fmla="*/ 18 h 44"/>
                    <a:gd name="T52" fmla="*/ 34 w 36"/>
                    <a:gd name="T53" fmla="*/ 16 h 44"/>
                    <a:gd name="T54" fmla="*/ 36 w 36"/>
                    <a:gd name="T55" fmla="*/ 14 h 44"/>
                    <a:gd name="T56" fmla="*/ 34 w 36"/>
                    <a:gd name="T57" fmla="*/ 14 h 44"/>
                    <a:gd name="T58" fmla="*/ 32 w 36"/>
                    <a:gd name="T59" fmla="*/ 12 h 44"/>
                    <a:gd name="T60" fmla="*/ 28 w 36"/>
                    <a:gd name="T61" fmla="*/ 10 h 44"/>
                    <a:gd name="T62" fmla="*/ 24 w 36"/>
                    <a:gd name="T63" fmla="*/ 6 h 44"/>
                    <a:gd name="T64" fmla="*/ 20 w 36"/>
                    <a:gd name="T65" fmla="*/ 4 h 44"/>
                    <a:gd name="T66" fmla="*/ 18 w 36"/>
                    <a:gd name="T67" fmla="*/ 4 h 44"/>
                    <a:gd name="T68" fmla="*/ 12 w 36"/>
                    <a:gd name="T69" fmla="*/ 4 h 44"/>
                    <a:gd name="T70" fmla="*/ 10 w 36"/>
                    <a:gd name="T71" fmla="*/ 2 h 44"/>
                    <a:gd name="T72" fmla="*/ 8 w 36"/>
                    <a:gd name="T73" fmla="*/ 2 h 44"/>
                    <a:gd name="T74" fmla="*/ 6 w 36"/>
                    <a:gd name="T75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36" h="44">
                      <a:moveTo>
                        <a:pt x="6" y="0"/>
                      </a:moveTo>
                      <a:lnTo>
                        <a:pt x="6" y="2"/>
                      </a:lnTo>
                      <a:lnTo>
                        <a:pt x="2" y="4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2" y="12"/>
                      </a:lnTo>
                      <a:lnTo>
                        <a:pt x="4" y="16"/>
                      </a:lnTo>
                      <a:lnTo>
                        <a:pt x="8" y="20"/>
                      </a:lnTo>
                      <a:lnTo>
                        <a:pt x="10" y="24"/>
                      </a:lnTo>
                      <a:lnTo>
                        <a:pt x="14" y="28"/>
                      </a:lnTo>
                      <a:lnTo>
                        <a:pt x="16" y="32"/>
                      </a:lnTo>
                      <a:lnTo>
                        <a:pt x="16" y="32"/>
                      </a:lnTo>
                      <a:lnTo>
                        <a:pt x="16" y="34"/>
                      </a:lnTo>
                      <a:lnTo>
                        <a:pt x="16" y="36"/>
                      </a:lnTo>
                      <a:lnTo>
                        <a:pt x="16" y="38"/>
                      </a:lnTo>
                      <a:lnTo>
                        <a:pt x="18" y="40"/>
                      </a:lnTo>
                      <a:lnTo>
                        <a:pt x="18" y="42"/>
                      </a:lnTo>
                      <a:lnTo>
                        <a:pt x="22" y="44"/>
                      </a:lnTo>
                      <a:lnTo>
                        <a:pt x="26" y="44"/>
                      </a:lnTo>
                      <a:lnTo>
                        <a:pt x="30" y="42"/>
                      </a:lnTo>
                      <a:lnTo>
                        <a:pt x="34" y="38"/>
                      </a:lnTo>
                      <a:lnTo>
                        <a:pt x="34" y="34"/>
                      </a:lnTo>
                      <a:lnTo>
                        <a:pt x="34" y="30"/>
                      </a:lnTo>
                      <a:lnTo>
                        <a:pt x="34" y="26"/>
                      </a:lnTo>
                      <a:lnTo>
                        <a:pt x="34" y="22"/>
                      </a:lnTo>
                      <a:lnTo>
                        <a:pt x="34" y="18"/>
                      </a:lnTo>
                      <a:lnTo>
                        <a:pt x="34" y="16"/>
                      </a:lnTo>
                      <a:lnTo>
                        <a:pt x="36" y="14"/>
                      </a:lnTo>
                      <a:lnTo>
                        <a:pt x="34" y="14"/>
                      </a:lnTo>
                      <a:lnTo>
                        <a:pt x="32" y="12"/>
                      </a:lnTo>
                      <a:lnTo>
                        <a:pt x="28" y="10"/>
                      </a:lnTo>
                      <a:lnTo>
                        <a:pt x="24" y="6"/>
                      </a:lnTo>
                      <a:lnTo>
                        <a:pt x="20" y="4"/>
                      </a:lnTo>
                      <a:lnTo>
                        <a:pt x="18" y="4"/>
                      </a:lnTo>
                      <a:lnTo>
                        <a:pt x="12" y="4"/>
                      </a:lnTo>
                      <a:lnTo>
                        <a:pt x="10" y="2"/>
                      </a:lnTo>
                      <a:lnTo>
                        <a:pt x="8" y="2"/>
                      </a:lnTo>
                      <a:lnTo>
                        <a:pt x="6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5" name="Freeform 213"/>
                <p:cNvSpPr>
                  <a:spLocks/>
                </p:cNvSpPr>
                <p:nvPr/>
              </p:nvSpPr>
              <p:spPr bwMode="gray">
                <a:xfrm>
                  <a:off x="2499" y="2528"/>
                  <a:ext cx="144" cy="122"/>
                </a:xfrm>
                <a:custGeom>
                  <a:avLst/>
                  <a:gdLst>
                    <a:gd name="T0" fmla="*/ 0 w 144"/>
                    <a:gd name="T1" fmla="*/ 114 h 122"/>
                    <a:gd name="T2" fmla="*/ 22 w 144"/>
                    <a:gd name="T3" fmla="*/ 114 h 122"/>
                    <a:gd name="T4" fmla="*/ 58 w 144"/>
                    <a:gd name="T5" fmla="*/ 106 h 122"/>
                    <a:gd name="T6" fmla="*/ 62 w 144"/>
                    <a:gd name="T7" fmla="*/ 118 h 122"/>
                    <a:gd name="T8" fmla="*/ 66 w 144"/>
                    <a:gd name="T9" fmla="*/ 120 h 122"/>
                    <a:gd name="T10" fmla="*/ 74 w 144"/>
                    <a:gd name="T11" fmla="*/ 120 h 122"/>
                    <a:gd name="T12" fmla="*/ 82 w 144"/>
                    <a:gd name="T13" fmla="*/ 114 h 122"/>
                    <a:gd name="T14" fmla="*/ 86 w 144"/>
                    <a:gd name="T15" fmla="*/ 110 h 122"/>
                    <a:gd name="T16" fmla="*/ 102 w 144"/>
                    <a:gd name="T17" fmla="*/ 104 h 122"/>
                    <a:gd name="T18" fmla="*/ 106 w 144"/>
                    <a:gd name="T19" fmla="*/ 100 h 122"/>
                    <a:gd name="T20" fmla="*/ 116 w 144"/>
                    <a:gd name="T21" fmla="*/ 94 h 122"/>
                    <a:gd name="T22" fmla="*/ 124 w 144"/>
                    <a:gd name="T23" fmla="*/ 88 h 122"/>
                    <a:gd name="T24" fmla="*/ 128 w 144"/>
                    <a:gd name="T25" fmla="*/ 82 h 122"/>
                    <a:gd name="T26" fmla="*/ 132 w 144"/>
                    <a:gd name="T27" fmla="*/ 76 h 122"/>
                    <a:gd name="T28" fmla="*/ 136 w 144"/>
                    <a:gd name="T29" fmla="*/ 68 h 122"/>
                    <a:gd name="T30" fmla="*/ 138 w 144"/>
                    <a:gd name="T31" fmla="*/ 60 h 122"/>
                    <a:gd name="T32" fmla="*/ 138 w 144"/>
                    <a:gd name="T33" fmla="*/ 52 h 122"/>
                    <a:gd name="T34" fmla="*/ 136 w 144"/>
                    <a:gd name="T35" fmla="*/ 44 h 122"/>
                    <a:gd name="T36" fmla="*/ 136 w 144"/>
                    <a:gd name="T37" fmla="*/ 42 h 122"/>
                    <a:gd name="T38" fmla="*/ 140 w 144"/>
                    <a:gd name="T39" fmla="*/ 38 h 122"/>
                    <a:gd name="T40" fmla="*/ 144 w 144"/>
                    <a:gd name="T41" fmla="*/ 30 h 122"/>
                    <a:gd name="T42" fmla="*/ 144 w 144"/>
                    <a:gd name="T43" fmla="*/ 20 h 122"/>
                    <a:gd name="T44" fmla="*/ 142 w 144"/>
                    <a:gd name="T45" fmla="*/ 8 h 122"/>
                    <a:gd name="T46" fmla="*/ 140 w 144"/>
                    <a:gd name="T47" fmla="*/ 0 h 122"/>
                    <a:gd name="T48" fmla="*/ 138 w 144"/>
                    <a:gd name="T49" fmla="*/ 0 h 122"/>
                    <a:gd name="T50" fmla="*/ 132 w 144"/>
                    <a:gd name="T51" fmla="*/ 2 h 122"/>
                    <a:gd name="T52" fmla="*/ 122 w 144"/>
                    <a:gd name="T53" fmla="*/ 8 h 122"/>
                    <a:gd name="T54" fmla="*/ 116 w 144"/>
                    <a:gd name="T55" fmla="*/ 18 h 122"/>
                    <a:gd name="T56" fmla="*/ 114 w 144"/>
                    <a:gd name="T57" fmla="*/ 32 h 122"/>
                    <a:gd name="T58" fmla="*/ 112 w 144"/>
                    <a:gd name="T59" fmla="*/ 44 h 122"/>
                    <a:gd name="T60" fmla="*/ 108 w 144"/>
                    <a:gd name="T61" fmla="*/ 48 h 122"/>
                    <a:gd name="T62" fmla="*/ 102 w 144"/>
                    <a:gd name="T63" fmla="*/ 58 h 122"/>
                    <a:gd name="T64" fmla="*/ 94 w 144"/>
                    <a:gd name="T65" fmla="*/ 68 h 122"/>
                    <a:gd name="T66" fmla="*/ 82 w 144"/>
                    <a:gd name="T67" fmla="*/ 76 h 122"/>
                    <a:gd name="T68" fmla="*/ 72 w 144"/>
                    <a:gd name="T69" fmla="*/ 84 h 122"/>
                    <a:gd name="T70" fmla="*/ 64 w 144"/>
                    <a:gd name="T71" fmla="*/ 90 h 122"/>
                    <a:gd name="T72" fmla="*/ 40 w 144"/>
                    <a:gd name="T73" fmla="*/ 90 h 122"/>
                    <a:gd name="T74" fmla="*/ 6 w 144"/>
                    <a:gd name="T75" fmla="*/ 106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44" h="122">
                      <a:moveTo>
                        <a:pt x="6" y="106"/>
                      </a:moveTo>
                      <a:lnTo>
                        <a:pt x="0" y="114"/>
                      </a:lnTo>
                      <a:lnTo>
                        <a:pt x="14" y="118"/>
                      </a:lnTo>
                      <a:lnTo>
                        <a:pt x="22" y="114"/>
                      </a:lnTo>
                      <a:lnTo>
                        <a:pt x="38" y="110"/>
                      </a:lnTo>
                      <a:lnTo>
                        <a:pt x="58" y="106"/>
                      </a:lnTo>
                      <a:lnTo>
                        <a:pt x="62" y="118"/>
                      </a:lnTo>
                      <a:lnTo>
                        <a:pt x="62" y="118"/>
                      </a:lnTo>
                      <a:lnTo>
                        <a:pt x="62" y="120"/>
                      </a:lnTo>
                      <a:lnTo>
                        <a:pt x="66" y="120"/>
                      </a:lnTo>
                      <a:lnTo>
                        <a:pt x="68" y="122"/>
                      </a:lnTo>
                      <a:lnTo>
                        <a:pt x="74" y="120"/>
                      </a:lnTo>
                      <a:lnTo>
                        <a:pt x="78" y="116"/>
                      </a:lnTo>
                      <a:lnTo>
                        <a:pt x="82" y="114"/>
                      </a:lnTo>
                      <a:lnTo>
                        <a:pt x="84" y="110"/>
                      </a:lnTo>
                      <a:lnTo>
                        <a:pt x="86" y="110"/>
                      </a:lnTo>
                      <a:lnTo>
                        <a:pt x="100" y="106"/>
                      </a:lnTo>
                      <a:lnTo>
                        <a:pt x="102" y="104"/>
                      </a:lnTo>
                      <a:lnTo>
                        <a:pt x="104" y="104"/>
                      </a:lnTo>
                      <a:lnTo>
                        <a:pt x="106" y="100"/>
                      </a:lnTo>
                      <a:lnTo>
                        <a:pt x="112" y="98"/>
                      </a:lnTo>
                      <a:lnTo>
                        <a:pt x="116" y="94"/>
                      </a:lnTo>
                      <a:lnTo>
                        <a:pt x="120" y="90"/>
                      </a:lnTo>
                      <a:lnTo>
                        <a:pt x="124" y="88"/>
                      </a:lnTo>
                      <a:lnTo>
                        <a:pt x="126" y="84"/>
                      </a:lnTo>
                      <a:lnTo>
                        <a:pt x="128" y="82"/>
                      </a:lnTo>
                      <a:lnTo>
                        <a:pt x="130" y="80"/>
                      </a:lnTo>
                      <a:lnTo>
                        <a:pt x="132" y="76"/>
                      </a:lnTo>
                      <a:lnTo>
                        <a:pt x="134" y="72"/>
                      </a:lnTo>
                      <a:lnTo>
                        <a:pt x="136" y="68"/>
                      </a:lnTo>
                      <a:lnTo>
                        <a:pt x="138" y="64"/>
                      </a:lnTo>
                      <a:lnTo>
                        <a:pt x="138" y="60"/>
                      </a:lnTo>
                      <a:lnTo>
                        <a:pt x="138" y="58"/>
                      </a:lnTo>
                      <a:lnTo>
                        <a:pt x="138" y="52"/>
                      </a:lnTo>
                      <a:lnTo>
                        <a:pt x="136" y="48"/>
                      </a:lnTo>
                      <a:lnTo>
                        <a:pt x="136" y="44"/>
                      </a:lnTo>
                      <a:lnTo>
                        <a:pt x="136" y="42"/>
                      </a:lnTo>
                      <a:lnTo>
                        <a:pt x="136" y="42"/>
                      </a:lnTo>
                      <a:lnTo>
                        <a:pt x="138" y="40"/>
                      </a:lnTo>
                      <a:lnTo>
                        <a:pt x="140" y="38"/>
                      </a:lnTo>
                      <a:lnTo>
                        <a:pt x="142" y="34"/>
                      </a:lnTo>
                      <a:lnTo>
                        <a:pt x="144" y="30"/>
                      </a:lnTo>
                      <a:lnTo>
                        <a:pt x="144" y="26"/>
                      </a:lnTo>
                      <a:lnTo>
                        <a:pt x="144" y="20"/>
                      </a:lnTo>
                      <a:lnTo>
                        <a:pt x="142" y="14"/>
                      </a:lnTo>
                      <a:lnTo>
                        <a:pt x="142" y="8"/>
                      </a:lnTo>
                      <a:lnTo>
                        <a:pt x="140" y="4"/>
                      </a:lnTo>
                      <a:lnTo>
                        <a:pt x="140" y="0"/>
                      </a:lnTo>
                      <a:lnTo>
                        <a:pt x="140" y="0"/>
                      </a:lnTo>
                      <a:lnTo>
                        <a:pt x="138" y="0"/>
                      </a:lnTo>
                      <a:lnTo>
                        <a:pt x="136" y="0"/>
                      </a:lnTo>
                      <a:lnTo>
                        <a:pt x="132" y="2"/>
                      </a:lnTo>
                      <a:lnTo>
                        <a:pt x="126" y="4"/>
                      </a:lnTo>
                      <a:lnTo>
                        <a:pt x="122" y="8"/>
                      </a:lnTo>
                      <a:lnTo>
                        <a:pt x="118" y="12"/>
                      </a:lnTo>
                      <a:lnTo>
                        <a:pt x="116" y="18"/>
                      </a:lnTo>
                      <a:lnTo>
                        <a:pt x="114" y="26"/>
                      </a:lnTo>
                      <a:lnTo>
                        <a:pt x="114" y="32"/>
                      </a:lnTo>
                      <a:lnTo>
                        <a:pt x="112" y="38"/>
                      </a:lnTo>
                      <a:lnTo>
                        <a:pt x="112" y="44"/>
                      </a:lnTo>
                      <a:lnTo>
                        <a:pt x="110" y="46"/>
                      </a:lnTo>
                      <a:lnTo>
                        <a:pt x="108" y="48"/>
                      </a:lnTo>
                      <a:lnTo>
                        <a:pt x="106" y="52"/>
                      </a:lnTo>
                      <a:lnTo>
                        <a:pt x="102" y="58"/>
                      </a:lnTo>
                      <a:lnTo>
                        <a:pt x="98" y="62"/>
                      </a:lnTo>
                      <a:lnTo>
                        <a:pt x="94" y="68"/>
                      </a:lnTo>
                      <a:lnTo>
                        <a:pt x="88" y="72"/>
                      </a:lnTo>
                      <a:lnTo>
                        <a:pt x="82" y="76"/>
                      </a:lnTo>
                      <a:lnTo>
                        <a:pt x="76" y="80"/>
                      </a:lnTo>
                      <a:lnTo>
                        <a:pt x="72" y="84"/>
                      </a:lnTo>
                      <a:lnTo>
                        <a:pt x="68" y="88"/>
                      </a:lnTo>
                      <a:lnTo>
                        <a:pt x="64" y="90"/>
                      </a:lnTo>
                      <a:lnTo>
                        <a:pt x="64" y="90"/>
                      </a:lnTo>
                      <a:lnTo>
                        <a:pt x="40" y="90"/>
                      </a:lnTo>
                      <a:lnTo>
                        <a:pt x="22" y="96"/>
                      </a:lnTo>
                      <a:lnTo>
                        <a:pt x="6" y="10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6" name="Freeform 214"/>
                <p:cNvSpPr>
                  <a:spLocks/>
                </p:cNvSpPr>
                <p:nvPr/>
              </p:nvSpPr>
              <p:spPr bwMode="gray">
                <a:xfrm>
                  <a:off x="2519" y="2644"/>
                  <a:ext cx="24" cy="16"/>
                </a:xfrm>
                <a:custGeom>
                  <a:avLst/>
                  <a:gdLst>
                    <a:gd name="T0" fmla="*/ 8 w 24"/>
                    <a:gd name="T1" fmla="*/ 0 h 16"/>
                    <a:gd name="T2" fmla="*/ 0 w 24"/>
                    <a:gd name="T3" fmla="*/ 10 h 16"/>
                    <a:gd name="T4" fmla="*/ 8 w 24"/>
                    <a:gd name="T5" fmla="*/ 16 h 16"/>
                    <a:gd name="T6" fmla="*/ 18 w 24"/>
                    <a:gd name="T7" fmla="*/ 8 h 16"/>
                    <a:gd name="T8" fmla="*/ 24 w 24"/>
                    <a:gd name="T9" fmla="*/ 2 h 16"/>
                    <a:gd name="T10" fmla="*/ 8 w 24"/>
                    <a:gd name="T11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" h="16">
                      <a:moveTo>
                        <a:pt x="8" y="0"/>
                      </a:moveTo>
                      <a:lnTo>
                        <a:pt x="0" y="10"/>
                      </a:lnTo>
                      <a:lnTo>
                        <a:pt x="8" y="16"/>
                      </a:lnTo>
                      <a:lnTo>
                        <a:pt x="18" y="8"/>
                      </a:lnTo>
                      <a:lnTo>
                        <a:pt x="24" y="2"/>
                      </a:lnTo>
                      <a:lnTo>
                        <a:pt x="8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7" name="Freeform 215"/>
                <p:cNvSpPr>
                  <a:spLocks/>
                </p:cNvSpPr>
                <p:nvPr/>
              </p:nvSpPr>
              <p:spPr bwMode="gray">
                <a:xfrm>
                  <a:off x="2617" y="2454"/>
                  <a:ext cx="78" cy="60"/>
                </a:xfrm>
                <a:custGeom>
                  <a:avLst/>
                  <a:gdLst>
                    <a:gd name="T0" fmla="*/ 36 w 78"/>
                    <a:gd name="T1" fmla="*/ 6 h 60"/>
                    <a:gd name="T2" fmla="*/ 36 w 78"/>
                    <a:gd name="T3" fmla="*/ 6 h 60"/>
                    <a:gd name="T4" fmla="*/ 34 w 78"/>
                    <a:gd name="T5" fmla="*/ 4 h 60"/>
                    <a:gd name="T6" fmla="*/ 32 w 78"/>
                    <a:gd name="T7" fmla="*/ 2 h 60"/>
                    <a:gd name="T8" fmla="*/ 30 w 78"/>
                    <a:gd name="T9" fmla="*/ 0 h 60"/>
                    <a:gd name="T10" fmla="*/ 28 w 78"/>
                    <a:gd name="T11" fmla="*/ 0 h 60"/>
                    <a:gd name="T12" fmla="*/ 26 w 78"/>
                    <a:gd name="T13" fmla="*/ 2 h 60"/>
                    <a:gd name="T14" fmla="*/ 24 w 78"/>
                    <a:gd name="T15" fmla="*/ 4 h 60"/>
                    <a:gd name="T16" fmla="*/ 22 w 78"/>
                    <a:gd name="T17" fmla="*/ 12 h 60"/>
                    <a:gd name="T18" fmla="*/ 20 w 78"/>
                    <a:gd name="T19" fmla="*/ 18 h 60"/>
                    <a:gd name="T20" fmla="*/ 20 w 78"/>
                    <a:gd name="T21" fmla="*/ 22 h 60"/>
                    <a:gd name="T22" fmla="*/ 20 w 78"/>
                    <a:gd name="T23" fmla="*/ 26 h 60"/>
                    <a:gd name="T24" fmla="*/ 18 w 78"/>
                    <a:gd name="T25" fmla="*/ 28 h 60"/>
                    <a:gd name="T26" fmla="*/ 16 w 78"/>
                    <a:gd name="T27" fmla="*/ 32 h 60"/>
                    <a:gd name="T28" fmla="*/ 12 w 78"/>
                    <a:gd name="T29" fmla="*/ 36 h 60"/>
                    <a:gd name="T30" fmla="*/ 10 w 78"/>
                    <a:gd name="T31" fmla="*/ 42 h 60"/>
                    <a:gd name="T32" fmla="*/ 6 w 78"/>
                    <a:gd name="T33" fmla="*/ 46 h 60"/>
                    <a:gd name="T34" fmla="*/ 4 w 78"/>
                    <a:gd name="T35" fmla="*/ 48 h 60"/>
                    <a:gd name="T36" fmla="*/ 2 w 78"/>
                    <a:gd name="T37" fmla="*/ 50 h 60"/>
                    <a:gd name="T38" fmla="*/ 0 w 78"/>
                    <a:gd name="T39" fmla="*/ 52 h 60"/>
                    <a:gd name="T40" fmla="*/ 0 w 78"/>
                    <a:gd name="T41" fmla="*/ 54 h 60"/>
                    <a:gd name="T42" fmla="*/ 0 w 78"/>
                    <a:gd name="T43" fmla="*/ 56 h 60"/>
                    <a:gd name="T44" fmla="*/ 4 w 78"/>
                    <a:gd name="T45" fmla="*/ 56 h 60"/>
                    <a:gd name="T46" fmla="*/ 8 w 78"/>
                    <a:gd name="T47" fmla="*/ 58 h 60"/>
                    <a:gd name="T48" fmla="*/ 14 w 78"/>
                    <a:gd name="T49" fmla="*/ 58 h 60"/>
                    <a:gd name="T50" fmla="*/ 20 w 78"/>
                    <a:gd name="T51" fmla="*/ 58 h 60"/>
                    <a:gd name="T52" fmla="*/ 26 w 78"/>
                    <a:gd name="T53" fmla="*/ 58 h 60"/>
                    <a:gd name="T54" fmla="*/ 30 w 78"/>
                    <a:gd name="T55" fmla="*/ 56 h 60"/>
                    <a:gd name="T56" fmla="*/ 32 w 78"/>
                    <a:gd name="T57" fmla="*/ 56 h 60"/>
                    <a:gd name="T58" fmla="*/ 38 w 78"/>
                    <a:gd name="T59" fmla="*/ 60 h 60"/>
                    <a:gd name="T60" fmla="*/ 48 w 78"/>
                    <a:gd name="T61" fmla="*/ 58 h 60"/>
                    <a:gd name="T62" fmla="*/ 48 w 78"/>
                    <a:gd name="T63" fmla="*/ 58 h 60"/>
                    <a:gd name="T64" fmla="*/ 50 w 78"/>
                    <a:gd name="T65" fmla="*/ 56 h 60"/>
                    <a:gd name="T66" fmla="*/ 52 w 78"/>
                    <a:gd name="T67" fmla="*/ 52 h 60"/>
                    <a:gd name="T68" fmla="*/ 54 w 78"/>
                    <a:gd name="T69" fmla="*/ 50 h 60"/>
                    <a:gd name="T70" fmla="*/ 56 w 78"/>
                    <a:gd name="T71" fmla="*/ 46 h 60"/>
                    <a:gd name="T72" fmla="*/ 60 w 78"/>
                    <a:gd name="T73" fmla="*/ 44 h 60"/>
                    <a:gd name="T74" fmla="*/ 62 w 78"/>
                    <a:gd name="T75" fmla="*/ 44 h 60"/>
                    <a:gd name="T76" fmla="*/ 64 w 78"/>
                    <a:gd name="T77" fmla="*/ 44 h 60"/>
                    <a:gd name="T78" fmla="*/ 66 w 78"/>
                    <a:gd name="T79" fmla="*/ 42 h 60"/>
                    <a:gd name="T80" fmla="*/ 70 w 78"/>
                    <a:gd name="T81" fmla="*/ 40 h 60"/>
                    <a:gd name="T82" fmla="*/ 72 w 78"/>
                    <a:gd name="T83" fmla="*/ 38 h 60"/>
                    <a:gd name="T84" fmla="*/ 74 w 78"/>
                    <a:gd name="T85" fmla="*/ 36 h 60"/>
                    <a:gd name="T86" fmla="*/ 76 w 78"/>
                    <a:gd name="T87" fmla="*/ 34 h 60"/>
                    <a:gd name="T88" fmla="*/ 78 w 78"/>
                    <a:gd name="T89" fmla="*/ 32 h 60"/>
                    <a:gd name="T90" fmla="*/ 78 w 78"/>
                    <a:gd name="T91" fmla="*/ 32 h 60"/>
                    <a:gd name="T92" fmla="*/ 78 w 78"/>
                    <a:gd name="T93" fmla="*/ 30 h 60"/>
                    <a:gd name="T94" fmla="*/ 78 w 78"/>
                    <a:gd name="T95" fmla="*/ 26 h 60"/>
                    <a:gd name="T96" fmla="*/ 78 w 78"/>
                    <a:gd name="T97" fmla="*/ 24 h 60"/>
                    <a:gd name="T98" fmla="*/ 76 w 78"/>
                    <a:gd name="T99" fmla="*/ 22 h 60"/>
                    <a:gd name="T100" fmla="*/ 74 w 78"/>
                    <a:gd name="T101" fmla="*/ 20 h 60"/>
                    <a:gd name="T102" fmla="*/ 72 w 78"/>
                    <a:gd name="T103" fmla="*/ 22 h 60"/>
                    <a:gd name="T104" fmla="*/ 70 w 78"/>
                    <a:gd name="T105" fmla="*/ 24 h 60"/>
                    <a:gd name="T106" fmla="*/ 66 w 78"/>
                    <a:gd name="T107" fmla="*/ 26 h 60"/>
                    <a:gd name="T108" fmla="*/ 64 w 78"/>
                    <a:gd name="T109" fmla="*/ 26 h 60"/>
                    <a:gd name="T110" fmla="*/ 62 w 78"/>
                    <a:gd name="T111" fmla="*/ 26 h 60"/>
                    <a:gd name="T112" fmla="*/ 58 w 78"/>
                    <a:gd name="T113" fmla="*/ 24 h 60"/>
                    <a:gd name="T114" fmla="*/ 52 w 78"/>
                    <a:gd name="T115" fmla="*/ 22 h 60"/>
                    <a:gd name="T116" fmla="*/ 46 w 78"/>
                    <a:gd name="T117" fmla="*/ 20 h 60"/>
                    <a:gd name="T118" fmla="*/ 42 w 78"/>
                    <a:gd name="T119" fmla="*/ 16 h 60"/>
                    <a:gd name="T120" fmla="*/ 38 w 78"/>
                    <a:gd name="T121" fmla="*/ 12 h 60"/>
                    <a:gd name="T122" fmla="*/ 36 w 78"/>
                    <a:gd name="T123" fmla="*/ 6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78" h="60">
                      <a:moveTo>
                        <a:pt x="36" y="6"/>
                      </a:moveTo>
                      <a:lnTo>
                        <a:pt x="36" y="6"/>
                      </a:lnTo>
                      <a:lnTo>
                        <a:pt x="34" y="4"/>
                      </a:lnTo>
                      <a:lnTo>
                        <a:pt x="32" y="2"/>
                      </a:lnTo>
                      <a:lnTo>
                        <a:pt x="30" y="0"/>
                      </a:ln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12"/>
                      </a:lnTo>
                      <a:lnTo>
                        <a:pt x="20" y="18"/>
                      </a:lnTo>
                      <a:lnTo>
                        <a:pt x="20" y="22"/>
                      </a:lnTo>
                      <a:lnTo>
                        <a:pt x="20" y="26"/>
                      </a:lnTo>
                      <a:lnTo>
                        <a:pt x="18" y="28"/>
                      </a:lnTo>
                      <a:lnTo>
                        <a:pt x="16" y="32"/>
                      </a:lnTo>
                      <a:lnTo>
                        <a:pt x="12" y="36"/>
                      </a:lnTo>
                      <a:lnTo>
                        <a:pt x="10" y="42"/>
                      </a:lnTo>
                      <a:lnTo>
                        <a:pt x="6" y="46"/>
                      </a:lnTo>
                      <a:lnTo>
                        <a:pt x="4" y="48"/>
                      </a:lnTo>
                      <a:lnTo>
                        <a:pt x="2" y="50"/>
                      </a:lnTo>
                      <a:lnTo>
                        <a:pt x="0" y="52"/>
                      </a:lnTo>
                      <a:lnTo>
                        <a:pt x="0" y="54"/>
                      </a:lnTo>
                      <a:lnTo>
                        <a:pt x="0" y="56"/>
                      </a:lnTo>
                      <a:lnTo>
                        <a:pt x="4" y="56"/>
                      </a:lnTo>
                      <a:lnTo>
                        <a:pt x="8" y="58"/>
                      </a:lnTo>
                      <a:lnTo>
                        <a:pt x="14" y="58"/>
                      </a:lnTo>
                      <a:lnTo>
                        <a:pt x="20" y="58"/>
                      </a:lnTo>
                      <a:lnTo>
                        <a:pt x="26" y="58"/>
                      </a:lnTo>
                      <a:lnTo>
                        <a:pt x="30" y="56"/>
                      </a:lnTo>
                      <a:lnTo>
                        <a:pt x="32" y="56"/>
                      </a:lnTo>
                      <a:lnTo>
                        <a:pt x="38" y="60"/>
                      </a:lnTo>
                      <a:lnTo>
                        <a:pt x="48" y="58"/>
                      </a:lnTo>
                      <a:lnTo>
                        <a:pt x="48" y="58"/>
                      </a:lnTo>
                      <a:lnTo>
                        <a:pt x="50" y="56"/>
                      </a:lnTo>
                      <a:lnTo>
                        <a:pt x="52" y="52"/>
                      </a:lnTo>
                      <a:lnTo>
                        <a:pt x="54" y="50"/>
                      </a:lnTo>
                      <a:lnTo>
                        <a:pt x="56" y="46"/>
                      </a:lnTo>
                      <a:lnTo>
                        <a:pt x="60" y="44"/>
                      </a:lnTo>
                      <a:lnTo>
                        <a:pt x="62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70" y="40"/>
                      </a:lnTo>
                      <a:lnTo>
                        <a:pt x="72" y="38"/>
                      </a:lnTo>
                      <a:lnTo>
                        <a:pt x="74" y="36"/>
                      </a:lnTo>
                      <a:lnTo>
                        <a:pt x="76" y="34"/>
                      </a:lnTo>
                      <a:lnTo>
                        <a:pt x="78" y="32"/>
                      </a:lnTo>
                      <a:lnTo>
                        <a:pt x="78" y="32"/>
                      </a:lnTo>
                      <a:lnTo>
                        <a:pt x="78" y="30"/>
                      </a:lnTo>
                      <a:lnTo>
                        <a:pt x="78" y="26"/>
                      </a:lnTo>
                      <a:lnTo>
                        <a:pt x="78" y="24"/>
                      </a:lnTo>
                      <a:lnTo>
                        <a:pt x="76" y="22"/>
                      </a:lnTo>
                      <a:lnTo>
                        <a:pt x="74" y="20"/>
                      </a:lnTo>
                      <a:lnTo>
                        <a:pt x="72" y="22"/>
                      </a:lnTo>
                      <a:lnTo>
                        <a:pt x="70" y="24"/>
                      </a:lnTo>
                      <a:lnTo>
                        <a:pt x="66" y="26"/>
                      </a:lnTo>
                      <a:lnTo>
                        <a:pt x="64" y="26"/>
                      </a:lnTo>
                      <a:lnTo>
                        <a:pt x="62" y="26"/>
                      </a:lnTo>
                      <a:lnTo>
                        <a:pt x="58" y="24"/>
                      </a:lnTo>
                      <a:lnTo>
                        <a:pt x="52" y="22"/>
                      </a:lnTo>
                      <a:lnTo>
                        <a:pt x="46" y="20"/>
                      </a:lnTo>
                      <a:lnTo>
                        <a:pt x="42" y="16"/>
                      </a:lnTo>
                      <a:lnTo>
                        <a:pt x="38" y="12"/>
                      </a:lnTo>
                      <a:lnTo>
                        <a:pt x="36" y="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8" name="Freeform 216"/>
                <p:cNvSpPr>
                  <a:spLocks/>
                </p:cNvSpPr>
                <p:nvPr/>
              </p:nvSpPr>
              <p:spPr bwMode="gray">
                <a:xfrm>
                  <a:off x="1777" y="2624"/>
                  <a:ext cx="80" cy="34"/>
                </a:xfrm>
                <a:custGeom>
                  <a:avLst/>
                  <a:gdLst>
                    <a:gd name="T0" fmla="*/ 58 w 80"/>
                    <a:gd name="T1" fmla="*/ 0 h 34"/>
                    <a:gd name="T2" fmla="*/ 52 w 80"/>
                    <a:gd name="T3" fmla="*/ 2 h 34"/>
                    <a:gd name="T4" fmla="*/ 38 w 80"/>
                    <a:gd name="T5" fmla="*/ 2 h 34"/>
                    <a:gd name="T6" fmla="*/ 24 w 80"/>
                    <a:gd name="T7" fmla="*/ 2 h 34"/>
                    <a:gd name="T8" fmla="*/ 16 w 80"/>
                    <a:gd name="T9" fmla="*/ 2 h 34"/>
                    <a:gd name="T10" fmla="*/ 0 w 80"/>
                    <a:gd name="T11" fmla="*/ 16 h 34"/>
                    <a:gd name="T12" fmla="*/ 0 w 80"/>
                    <a:gd name="T13" fmla="*/ 22 h 34"/>
                    <a:gd name="T14" fmla="*/ 0 w 80"/>
                    <a:gd name="T15" fmla="*/ 22 h 34"/>
                    <a:gd name="T16" fmla="*/ 2 w 80"/>
                    <a:gd name="T17" fmla="*/ 24 h 34"/>
                    <a:gd name="T18" fmla="*/ 2 w 80"/>
                    <a:gd name="T19" fmla="*/ 28 h 34"/>
                    <a:gd name="T20" fmla="*/ 4 w 80"/>
                    <a:gd name="T21" fmla="*/ 30 h 34"/>
                    <a:gd name="T22" fmla="*/ 6 w 80"/>
                    <a:gd name="T23" fmla="*/ 30 h 34"/>
                    <a:gd name="T24" fmla="*/ 8 w 80"/>
                    <a:gd name="T25" fmla="*/ 30 h 34"/>
                    <a:gd name="T26" fmla="*/ 12 w 80"/>
                    <a:gd name="T27" fmla="*/ 28 h 34"/>
                    <a:gd name="T28" fmla="*/ 16 w 80"/>
                    <a:gd name="T29" fmla="*/ 28 h 34"/>
                    <a:gd name="T30" fmla="*/ 20 w 80"/>
                    <a:gd name="T31" fmla="*/ 30 h 34"/>
                    <a:gd name="T32" fmla="*/ 26 w 80"/>
                    <a:gd name="T33" fmla="*/ 34 h 34"/>
                    <a:gd name="T34" fmla="*/ 26 w 80"/>
                    <a:gd name="T35" fmla="*/ 32 h 34"/>
                    <a:gd name="T36" fmla="*/ 30 w 80"/>
                    <a:gd name="T37" fmla="*/ 28 h 34"/>
                    <a:gd name="T38" fmla="*/ 40 w 80"/>
                    <a:gd name="T39" fmla="*/ 26 h 34"/>
                    <a:gd name="T40" fmla="*/ 58 w 80"/>
                    <a:gd name="T41" fmla="*/ 24 h 34"/>
                    <a:gd name="T42" fmla="*/ 58 w 80"/>
                    <a:gd name="T43" fmla="*/ 24 h 34"/>
                    <a:gd name="T44" fmla="*/ 58 w 80"/>
                    <a:gd name="T45" fmla="*/ 22 h 34"/>
                    <a:gd name="T46" fmla="*/ 58 w 80"/>
                    <a:gd name="T47" fmla="*/ 20 h 34"/>
                    <a:gd name="T48" fmla="*/ 60 w 80"/>
                    <a:gd name="T49" fmla="*/ 16 h 34"/>
                    <a:gd name="T50" fmla="*/ 62 w 80"/>
                    <a:gd name="T51" fmla="*/ 14 h 34"/>
                    <a:gd name="T52" fmla="*/ 66 w 80"/>
                    <a:gd name="T53" fmla="*/ 12 h 34"/>
                    <a:gd name="T54" fmla="*/ 72 w 80"/>
                    <a:gd name="T55" fmla="*/ 10 h 34"/>
                    <a:gd name="T56" fmla="*/ 80 w 80"/>
                    <a:gd name="T57" fmla="*/ 10 h 34"/>
                    <a:gd name="T58" fmla="*/ 78 w 80"/>
                    <a:gd name="T59" fmla="*/ 8 h 34"/>
                    <a:gd name="T60" fmla="*/ 76 w 80"/>
                    <a:gd name="T61" fmla="*/ 8 h 34"/>
                    <a:gd name="T62" fmla="*/ 70 w 80"/>
                    <a:gd name="T63" fmla="*/ 8 h 34"/>
                    <a:gd name="T64" fmla="*/ 64 w 80"/>
                    <a:gd name="T65" fmla="*/ 6 h 34"/>
                    <a:gd name="T66" fmla="*/ 60 w 80"/>
                    <a:gd name="T67" fmla="*/ 4 h 34"/>
                    <a:gd name="T68" fmla="*/ 58 w 80"/>
                    <a:gd name="T6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0" h="34">
                      <a:moveTo>
                        <a:pt x="58" y="0"/>
                      </a:moveTo>
                      <a:lnTo>
                        <a:pt x="52" y="2"/>
                      </a:lnTo>
                      <a:lnTo>
                        <a:pt x="38" y="2"/>
                      </a:lnTo>
                      <a:lnTo>
                        <a:pt x="24" y="2"/>
                      </a:lnTo>
                      <a:lnTo>
                        <a:pt x="16" y="2"/>
                      </a:lnTo>
                      <a:lnTo>
                        <a:pt x="0" y="16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2" y="24"/>
                      </a:lnTo>
                      <a:lnTo>
                        <a:pt x="2" y="28"/>
                      </a:lnTo>
                      <a:lnTo>
                        <a:pt x="4" y="30"/>
                      </a:lnTo>
                      <a:lnTo>
                        <a:pt x="6" y="30"/>
                      </a:lnTo>
                      <a:lnTo>
                        <a:pt x="8" y="30"/>
                      </a:lnTo>
                      <a:lnTo>
                        <a:pt x="12" y="28"/>
                      </a:lnTo>
                      <a:lnTo>
                        <a:pt x="16" y="28"/>
                      </a:lnTo>
                      <a:lnTo>
                        <a:pt x="20" y="30"/>
                      </a:lnTo>
                      <a:lnTo>
                        <a:pt x="26" y="34"/>
                      </a:lnTo>
                      <a:lnTo>
                        <a:pt x="26" y="32"/>
                      </a:lnTo>
                      <a:lnTo>
                        <a:pt x="30" y="28"/>
                      </a:lnTo>
                      <a:lnTo>
                        <a:pt x="40" y="26"/>
                      </a:lnTo>
                      <a:lnTo>
                        <a:pt x="58" y="24"/>
                      </a:lnTo>
                      <a:lnTo>
                        <a:pt x="58" y="24"/>
                      </a:lnTo>
                      <a:lnTo>
                        <a:pt x="58" y="22"/>
                      </a:lnTo>
                      <a:lnTo>
                        <a:pt x="58" y="20"/>
                      </a:lnTo>
                      <a:lnTo>
                        <a:pt x="60" y="16"/>
                      </a:lnTo>
                      <a:lnTo>
                        <a:pt x="62" y="14"/>
                      </a:lnTo>
                      <a:lnTo>
                        <a:pt x="66" y="12"/>
                      </a:lnTo>
                      <a:lnTo>
                        <a:pt x="72" y="10"/>
                      </a:lnTo>
                      <a:lnTo>
                        <a:pt x="80" y="10"/>
                      </a:lnTo>
                      <a:lnTo>
                        <a:pt x="78" y="8"/>
                      </a:lnTo>
                      <a:lnTo>
                        <a:pt x="76" y="8"/>
                      </a:lnTo>
                      <a:lnTo>
                        <a:pt x="70" y="8"/>
                      </a:lnTo>
                      <a:lnTo>
                        <a:pt x="64" y="6"/>
                      </a:lnTo>
                      <a:lnTo>
                        <a:pt x="60" y="4"/>
                      </a:lnTo>
                      <a:lnTo>
                        <a:pt x="58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9" name="Freeform 217"/>
                <p:cNvSpPr>
                  <a:spLocks/>
                </p:cNvSpPr>
                <p:nvPr/>
              </p:nvSpPr>
              <p:spPr bwMode="gray">
                <a:xfrm>
                  <a:off x="1777" y="2624"/>
                  <a:ext cx="80" cy="34"/>
                </a:xfrm>
                <a:custGeom>
                  <a:avLst/>
                  <a:gdLst>
                    <a:gd name="T0" fmla="*/ 56 w 80"/>
                    <a:gd name="T1" fmla="*/ 0 h 34"/>
                    <a:gd name="T2" fmla="*/ 50 w 80"/>
                    <a:gd name="T3" fmla="*/ 2 h 34"/>
                    <a:gd name="T4" fmla="*/ 38 w 80"/>
                    <a:gd name="T5" fmla="*/ 2 h 34"/>
                    <a:gd name="T6" fmla="*/ 24 w 80"/>
                    <a:gd name="T7" fmla="*/ 2 h 34"/>
                    <a:gd name="T8" fmla="*/ 16 w 80"/>
                    <a:gd name="T9" fmla="*/ 2 h 34"/>
                    <a:gd name="T10" fmla="*/ 0 w 80"/>
                    <a:gd name="T11" fmla="*/ 16 h 34"/>
                    <a:gd name="T12" fmla="*/ 0 w 80"/>
                    <a:gd name="T13" fmla="*/ 22 h 34"/>
                    <a:gd name="T14" fmla="*/ 0 w 80"/>
                    <a:gd name="T15" fmla="*/ 22 h 34"/>
                    <a:gd name="T16" fmla="*/ 2 w 80"/>
                    <a:gd name="T17" fmla="*/ 24 h 34"/>
                    <a:gd name="T18" fmla="*/ 2 w 80"/>
                    <a:gd name="T19" fmla="*/ 28 h 34"/>
                    <a:gd name="T20" fmla="*/ 4 w 80"/>
                    <a:gd name="T21" fmla="*/ 30 h 34"/>
                    <a:gd name="T22" fmla="*/ 6 w 80"/>
                    <a:gd name="T23" fmla="*/ 30 h 34"/>
                    <a:gd name="T24" fmla="*/ 8 w 80"/>
                    <a:gd name="T25" fmla="*/ 30 h 34"/>
                    <a:gd name="T26" fmla="*/ 12 w 80"/>
                    <a:gd name="T27" fmla="*/ 28 h 34"/>
                    <a:gd name="T28" fmla="*/ 16 w 80"/>
                    <a:gd name="T29" fmla="*/ 28 h 34"/>
                    <a:gd name="T30" fmla="*/ 20 w 80"/>
                    <a:gd name="T31" fmla="*/ 30 h 34"/>
                    <a:gd name="T32" fmla="*/ 26 w 80"/>
                    <a:gd name="T33" fmla="*/ 34 h 34"/>
                    <a:gd name="T34" fmla="*/ 26 w 80"/>
                    <a:gd name="T35" fmla="*/ 32 h 34"/>
                    <a:gd name="T36" fmla="*/ 30 w 80"/>
                    <a:gd name="T37" fmla="*/ 28 h 34"/>
                    <a:gd name="T38" fmla="*/ 40 w 80"/>
                    <a:gd name="T39" fmla="*/ 26 h 34"/>
                    <a:gd name="T40" fmla="*/ 58 w 80"/>
                    <a:gd name="T41" fmla="*/ 24 h 34"/>
                    <a:gd name="T42" fmla="*/ 58 w 80"/>
                    <a:gd name="T43" fmla="*/ 24 h 34"/>
                    <a:gd name="T44" fmla="*/ 58 w 80"/>
                    <a:gd name="T45" fmla="*/ 22 h 34"/>
                    <a:gd name="T46" fmla="*/ 58 w 80"/>
                    <a:gd name="T47" fmla="*/ 20 h 34"/>
                    <a:gd name="T48" fmla="*/ 60 w 80"/>
                    <a:gd name="T49" fmla="*/ 16 h 34"/>
                    <a:gd name="T50" fmla="*/ 62 w 80"/>
                    <a:gd name="T51" fmla="*/ 14 h 34"/>
                    <a:gd name="T52" fmla="*/ 66 w 80"/>
                    <a:gd name="T53" fmla="*/ 12 h 34"/>
                    <a:gd name="T54" fmla="*/ 72 w 80"/>
                    <a:gd name="T55" fmla="*/ 10 h 34"/>
                    <a:gd name="T56" fmla="*/ 80 w 80"/>
                    <a:gd name="T57" fmla="*/ 10 h 34"/>
                    <a:gd name="T58" fmla="*/ 78 w 80"/>
                    <a:gd name="T59" fmla="*/ 8 h 34"/>
                    <a:gd name="T60" fmla="*/ 74 w 80"/>
                    <a:gd name="T61" fmla="*/ 8 h 34"/>
                    <a:gd name="T62" fmla="*/ 70 w 80"/>
                    <a:gd name="T63" fmla="*/ 8 h 34"/>
                    <a:gd name="T64" fmla="*/ 64 w 80"/>
                    <a:gd name="T65" fmla="*/ 6 h 34"/>
                    <a:gd name="T66" fmla="*/ 60 w 80"/>
                    <a:gd name="T67" fmla="*/ 4 h 34"/>
                    <a:gd name="T68" fmla="*/ 56 w 80"/>
                    <a:gd name="T6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0" h="34">
                      <a:moveTo>
                        <a:pt x="56" y="0"/>
                      </a:moveTo>
                      <a:lnTo>
                        <a:pt x="50" y="2"/>
                      </a:lnTo>
                      <a:lnTo>
                        <a:pt x="38" y="2"/>
                      </a:lnTo>
                      <a:lnTo>
                        <a:pt x="24" y="2"/>
                      </a:lnTo>
                      <a:lnTo>
                        <a:pt x="16" y="2"/>
                      </a:lnTo>
                      <a:lnTo>
                        <a:pt x="0" y="16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2" y="24"/>
                      </a:lnTo>
                      <a:lnTo>
                        <a:pt x="2" y="28"/>
                      </a:lnTo>
                      <a:lnTo>
                        <a:pt x="4" y="30"/>
                      </a:lnTo>
                      <a:lnTo>
                        <a:pt x="6" y="30"/>
                      </a:lnTo>
                      <a:lnTo>
                        <a:pt x="8" y="30"/>
                      </a:lnTo>
                      <a:lnTo>
                        <a:pt x="12" y="28"/>
                      </a:lnTo>
                      <a:lnTo>
                        <a:pt x="16" y="28"/>
                      </a:lnTo>
                      <a:lnTo>
                        <a:pt x="20" y="30"/>
                      </a:lnTo>
                      <a:lnTo>
                        <a:pt x="26" y="34"/>
                      </a:lnTo>
                      <a:lnTo>
                        <a:pt x="26" y="32"/>
                      </a:lnTo>
                      <a:lnTo>
                        <a:pt x="30" y="28"/>
                      </a:lnTo>
                      <a:lnTo>
                        <a:pt x="40" y="26"/>
                      </a:lnTo>
                      <a:lnTo>
                        <a:pt x="58" y="24"/>
                      </a:lnTo>
                      <a:lnTo>
                        <a:pt x="58" y="24"/>
                      </a:lnTo>
                      <a:lnTo>
                        <a:pt x="58" y="22"/>
                      </a:lnTo>
                      <a:lnTo>
                        <a:pt x="58" y="20"/>
                      </a:lnTo>
                      <a:lnTo>
                        <a:pt x="60" y="16"/>
                      </a:lnTo>
                      <a:lnTo>
                        <a:pt x="62" y="14"/>
                      </a:lnTo>
                      <a:lnTo>
                        <a:pt x="66" y="12"/>
                      </a:lnTo>
                      <a:lnTo>
                        <a:pt x="72" y="10"/>
                      </a:lnTo>
                      <a:lnTo>
                        <a:pt x="80" y="10"/>
                      </a:lnTo>
                      <a:lnTo>
                        <a:pt x="78" y="8"/>
                      </a:lnTo>
                      <a:lnTo>
                        <a:pt x="74" y="8"/>
                      </a:lnTo>
                      <a:lnTo>
                        <a:pt x="70" y="8"/>
                      </a:lnTo>
                      <a:lnTo>
                        <a:pt x="64" y="6"/>
                      </a:lnTo>
                      <a:lnTo>
                        <a:pt x="60" y="4"/>
                      </a:lnTo>
                      <a:lnTo>
                        <a:pt x="56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0" name="Freeform 218"/>
                <p:cNvSpPr>
                  <a:spLocks/>
                </p:cNvSpPr>
                <p:nvPr/>
              </p:nvSpPr>
              <p:spPr bwMode="gray">
                <a:xfrm>
                  <a:off x="925" y="1780"/>
                  <a:ext cx="336" cy="412"/>
                </a:xfrm>
                <a:custGeom>
                  <a:avLst/>
                  <a:gdLst>
                    <a:gd name="T0" fmla="*/ 302 w 336"/>
                    <a:gd name="T1" fmla="*/ 44 h 412"/>
                    <a:gd name="T2" fmla="*/ 314 w 336"/>
                    <a:gd name="T3" fmla="*/ 42 h 412"/>
                    <a:gd name="T4" fmla="*/ 312 w 336"/>
                    <a:gd name="T5" fmla="*/ 42 h 412"/>
                    <a:gd name="T6" fmla="*/ 326 w 336"/>
                    <a:gd name="T7" fmla="*/ 38 h 412"/>
                    <a:gd name="T8" fmla="*/ 330 w 336"/>
                    <a:gd name="T9" fmla="*/ 22 h 412"/>
                    <a:gd name="T10" fmla="*/ 302 w 336"/>
                    <a:gd name="T11" fmla="*/ 4 h 412"/>
                    <a:gd name="T12" fmla="*/ 250 w 336"/>
                    <a:gd name="T13" fmla="*/ 8 h 412"/>
                    <a:gd name="T14" fmla="*/ 230 w 336"/>
                    <a:gd name="T15" fmla="*/ 14 h 412"/>
                    <a:gd name="T16" fmla="*/ 218 w 336"/>
                    <a:gd name="T17" fmla="*/ 20 h 412"/>
                    <a:gd name="T18" fmla="*/ 214 w 336"/>
                    <a:gd name="T19" fmla="*/ 26 h 412"/>
                    <a:gd name="T20" fmla="*/ 204 w 336"/>
                    <a:gd name="T21" fmla="*/ 36 h 412"/>
                    <a:gd name="T22" fmla="*/ 194 w 336"/>
                    <a:gd name="T23" fmla="*/ 34 h 412"/>
                    <a:gd name="T24" fmla="*/ 186 w 336"/>
                    <a:gd name="T25" fmla="*/ 34 h 412"/>
                    <a:gd name="T26" fmla="*/ 176 w 336"/>
                    <a:gd name="T27" fmla="*/ 48 h 412"/>
                    <a:gd name="T28" fmla="*/ 158 w 336"/>
                    <a:gd name="T29" fmla="*/ 58 h 412"/>
                    <a:gd name="T30" fmla="*/ 148 w 336"/>
                    <a:gd name="T31" fmla="*/ 76 h 412"/>
                    <a:gd name="T32" fmla="*/ 136 w 336"/>
                    <a:gd name="T33" fmla="*/ 114 h 412"/>
                    <a:gd name="T34" fmla="*/ 106 w 336"/>
                    <a:gd name="T35" fmla="*/ 170 h 412"/>
                    <a:gd name="T36" fmla="*/ 94 w 336"/>
                    <a:gd name="T37" fmla="*/ 200 h 412"/>
                    <a:gd name="T38" fmla="*/ 72 w 336"/>
                    <a:gd name="T39" fmla="*/ 230 h 412"/>
                    <a:gd name="T40" fmla="*/ 26 w 336"/>
                    <a:gd name="T41" fmla="*/ 278 h 412"/>
                    <a:gd name="T42" fmla="*/ 16 w 336"/>
                    <a:gd name="T43" fmla="*/ 284 h 412"/>
                    <a:gd name="T44" fmla="*/ 8 w 336"/>
                    <a:gd name="T45" fmla="*/ 300 h 412"/>
                    <a:gd name="T46" fmla="*/ 4 w 336"/>
                    <a:gd name="T47" fmla="*/ 334 h 412"/>
                    <a:gd name="T48" fmla="*/ 10 w 336"/>
                    <a:gd name="T49" fmla="*/ 344 h 412"/>
                    <a:gd name="T50" fmla="*/ 6 w 336"/>
                    <a:gd name="T51" fmla="*/ 352 h 412"/>
                    <a:gd name="T52" fmla="*/ 2 w 336"/>
                    <a:gd name="T53" fmla="*/ 364 h 412"/>
                    <a:gd name="T54" fmla="*/ 4 w 336"/>
                    <a:gd name="T55" fmla="*/ 384 h 412"/>
                    <a:gd name="T56" fmla="*/ 10 w 336"/>
                    <a:gd name="T57" fmla="*/ 400 h 412"/>
                    <a:gd name="T58" fmla="*/ 28 w 336"/>
                    <a:gd name="T59" fmla="*/ 412 h 412"/>
                    <a:gd name="T60" fmla="*/ 46 w 336"/>
                    <a:gd name="T61" fmla="*/ 402 h 412"/>
                    <a:gd name="T62" fmla="*/ 54 w 336"/>
                    <a:gd name="T63" fmla="*/ 390 h 412"/>
                    <a:gd name="T64" fmla="*/ 58 w 336"/>
                    <a:gd name="T65" fmla="*/ 376 h 412"/>
                    <a:gd name="T66" fmla="*/ 68 w 336"/>
                    <a:gd name="T67" fmla="*/ 370 h 412"/>
                    <a:gd name="T68" fmla="*/ 76 w 336"/>
                    <a:gd name="T69" fmla="*/ 358 h 412"/>
                    <a:gd name="T70" fmla="*/ 80 w 336"/>
                    <a:gd name="T71" fmla="*/ 342 h 412"/>
                    <a:gd name="T72" fmla="*/ 92 w 336"/>
                    <a:gd name="T73" fmla="*/ 354 h 412"/>
                    <a:gd name="T74" fmla="*/ 100 w 336"/>
                    <a:gd name="T75" fmla="*/ 318 h 412"/>
                    <a:gd name="T76" fmla="*/ 102 w 336"/>
                    <a:gd name="T77" fmla="*/ 260 h 412"/>
                    <a:gd name="T78" fmla="*/ 132 w 336"/>
                    <a:gd name="T79" fmla="*/ 198 h 412"/>
                    <a:gd name="T80" fmla="*/ 140 w 336"/>
                    <a:gd name="T81" fmla="*/ 178 h 412"/>
                    <a:gd name="T82" fmla="*/ 154 w 336"/>
                    <a:gd name="T83" fmla="*/ 162 h 412"/>
                    <a:gd name="T84" fmla="*/ 162 w 336"/>
                    <a:gd name="T85" fmla="*/ 134 h 412"/>
                    <a:gd name="T86" fmla="*/ 170 w 336"/>
                    <a:gd name="T87" fmla="*/ 112 h 412"/>
                    <a:gd name="T88" fmla="*/ 224 w 336"/>
                    <a:gd name="T89" fmla="*/ 64 h 412"/>
                    <a:gd name="T90" fmla="*/ 238 w 336"/>
                    <a:gd name="T91" fmla="*/ 66 h 412"/>
                    <a:gd name="T92" fmla="*/ 264 w 336"/>
                    <a:gd name="T93" fmla="*/ 70 h 412"/>
                    <a:gd name="T94" fmla="*/ 276 w 336"/>
                    <a:gd name="T95" fmla="*/ 64 h 412"/>
                    <a:gd name="T96" fmla="*/ 278 w 336"/>
                    <a:gd name="T97" fmla="*/ 56 h 412"/>
                    <a:gd name="T98" fmla="*/ 294 w 336"/>
                    <a:gd name="T99" fmla="*/ 50 h 412"/>
                    <a:gd name="T100" fmla="*/ 328 w 336"/>
                    <a:gd name="T101" fmla="*/ 64 h 412"/>
                    <a:gd name="T102" fmla="*/ 326 w 336"/>
                    <a:gd name="T103" fmla="*/ 52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36" h="412">
                      <a:moveTo>
                        <a:pt x="326" y="52"/>
                      </a:moveTo>
                      <a:lnTo>
                        <a:pt x="314" y="48"/>
                      </a:lnTo>
                      <a:lnTo>
                        <a:pt x="308" y="46"/>
                      </a:lnTo>
                      <a:lnTo>
                        <a:pt x="302" y="44"/>
                      </a:lnTo>
                      <a:lnTo>
                        <a:pt x="300" y="44"/>
                      </a:lnTo>
                      <a:lnTo>
                        <a:pt x="298" y="44"/>
                      </a:lnTo>
                      <a:lnTo>
                        <a:pt x="314" y="42"/>
                      </a:lnTo>
                      <a:lnTo>
                        <a:pt x="314" y="42"/>
                      </a:lnTo>
                      <a:lnTo>
                        <a:pt x="314" y="42"/>
                      </a:lnTo>
                      <a:lnTo>
                        <a:pt x="312" y="42"/>
                      </a:lnTo>
                      <a:lnTo>
                        <a:pt x="312" y="42"/>
                      </a:lnTo>
                      <a:lnTo>
                        <a:pt x="312" y="42"/>
                      </a:lnTo>
                      <a:lnTo>
                        <a:pt x="314" y="42"/>
                      </a:lnTo>
                      <a:lnTo>
                        <a:pt x="318" y="42"/>
                      </a:lnTo>
                      <a:lnTo>
                        <a:pt x="322" y="40"/>
                      </a:lnTo>
                      <a:lnTo>
                        <a:pt x="326" y="38"/>
                      </a:lnTo>
                      <a:lnTo>
                        <a:pt x="328" y="34"/>
                      </a:lnTo>
                      <a:lnTo>
                        <a:pt x="328" y="30"/>
                      </a:lnTo>
                      <a:lnTo>
                        <a:pt x="330" y="26"/>
                      </a:lnTo>
                      <a:lnTo>
                        <a:pt x="330" y="22"/>
                      </a:lnTo>
                      <a:lnTo>
                        <a:pt x="330" y="22"/>
                      </a:lnTo>
                      <a:lnTo>
                        <a:pt x="314" y="20"/>
                      </a:lnTo>
                      <a:lnTo>
                        <a:pt x="310" y="10"/>
                      </a:lnTo>
                      <a:lnTo>
                        <a:pt x="302" y="4"/>
                      </a:lnTo>
                      <a:lnTo>
                        <a:pt x="282" y="6"/>
                      </a:lnTo>
                      <a:lnTo>
                        <a:pt x="258" y="0"/>
                      </a:lnTo>
                      <a:lnTo>
                        <a:pt x="256" y="4"/>
                      </a:lnTo>
                      <a:lnTo>
                        <a:pt x="250" y="8"/>
                      </a:lnTo>
                      <a:lnTo>
                        <a:pt x="246" y="12"/>
                      </a:lnTo>
                      <a:lnTo>
                        <a:pt x="240" y="12"/>
                      </a:lnTo>
                      <a:lnTo>
                        <a:pt x="234" y="14"/>
                      </a:lnTo>
                      <a:lnTo>
                        <a:pt x="230" y="14"/>
                      </a:lnTo>
                      <a:lnTo>
                        <a:pt x="230" y="14"/>
                      </a:lnTo>
                      <a:lnTo>
                        <a:pt x="224" y="16"/>
                      </a:lnTo>
                      <a:lnTo>
                        <a:pt x="220" y="18"/>
                      </a:lnTo>
                      <a:lnTo>
                        <a:pt x="218" y="20"/>
                      </a:lnTo>
                      <a:lnTo>
                        <a:pt x="216" y="22"/>
                      </a:lnTo>
                      <a:lnTo>
                        <a:pt x="216" y="22"/>
                      </a:lnTo>
                      <a:lnTo>
                        <a:pt x="216" y="22"/>
                      </a:lnTo>
                      <a:lnTo>
                        <a:pt x="214" y="26"/>
                      </a:lnTo>
                      <a:lnTo>
                        <a:pt x="214" y="28"/>
                      </a:lnTo>
                      <a:lnTo>
                        <a:pt x="212" y="32"/>
                      </a:lnTo>
                      <a:lnTo>
                        <a:pt x="208" y="36"/>
                      </a:lnTo>
                      <a:lnTo>
                        <a:pt x="204" y="36"/>
                      </a:lnTo>
                      <a:lnTo>
                        <a:pt x="200" y="36"/>
                      </a:lnTo>
                      <a:lnTo>
                        <a:pt x="196" y="36"/>
                      </a:lnTo>
                      <a:lnTo>
                        <a:pt x="196" y="34"/>
                      </a:lnTo>
                      <a:lnTo>
                        <a:pt x="194" y="34"/>
                      </a:lnTo>
                      <a:lnTo>
                        <a:pt x="194" y="32"/>
                      </a:lnTo>
                      <a:lnTo>
                        <a:pt x="194" y="32"/>
                      </a:lnTo>
                      <a:lnTo>
                        <a:pt x="190" y="32"/>
                      </a:lnTo>
                      <a:lnTo>
                        <a:pt x="186" y="34"/>
                      </a:lnTo>
                      <a:lnTo>
                        <a:pt x="182" y="38"/>
                      </a:lnTo>
                      <a:lnTo>
                        <a:pt x="178" y="42"/>
                      </a:lnTo>
                      <a:lnTo>
                        <a:pt x="176" y="46"/>
                      </a:lnTo>
                      <a:lnTo>
                        <a:pt x="176" y="48"/>
                      </a:lnTo>
                      <a:lnTo>
                        <a:pt x="174" y="48"/>
                      </a:lnTo>
                      <a:lnTo>
                        <a:pt x="168" y="54"/>
                      </a:lnTo>
                      <a:lnTo>
                        <a:pt x="162" y="56"/>
                      </a:lnTo>
                      <a:lnTo>
                        <a:pt x="158" y="58"/>
                      </a:lnTo>
                      <a:lnTo>
                        <a:pt x="154" y="62"/>
                      </a:lnTo>
                      <a:lnTo>
                        <a:pt x="152" y="66"/>
                      </a:lnTo>
                      <a:lnTo>
                        <a:pt x="150" y="70"/>
                      </a:lnTo>
                      <a:lnTo>
                        <a:pt x="148" y="76"/>
                      </a:lnTo>
                      <a:lnTo>
                        <a:pt x="148" y="80"/>
                      </a:lnTo>
                      <a:lnTo>
                        <a:pt x="148" y="82"/>
                      </a:lnTo>
                      <a:lnTo>
                        <a:pt x="148" y="82"/>
                      </a:lnTo>
                      <a:lnTo>
                        <a:pt x="136" y="114"/>
                      </a:lnTo>
                      <a:lnTo>
                        <a:pt x="116" y="150"/>
                      </a:lnTo>
                      <a:lnTo>
                        <a:pt x="114" y="152"/>
                      </a:lnTo>
                      <a:lnTo>
                        <a:pt x="110" y="160"/>
                      </a:lnTo>
                      <a:lnTo>
                        <a:pt x="106" y="170"/>
                      </a:lnTo>
                      <a:lnTo>
                        <a:pt x="102" y="180"/>
                      </a:lnTo>
                      <a:lnTo>
                        <a:pt x="100" y="184"/>
                      </a:lnTo>
                      <a:lnTo>
                        <a:pt x="98" y="190"/>
                      </a:lnTo>
                      <a:lnTo>
                        <a:pt x="94" y="200"/>
                      </a:lnTo>
                      <a:lnTo>
                        <a:pt x="88" y="212"/>
                      </a:lnTo>
                      <a:lnTo>
                        <a:pt x="84" y="220"/>
                      </a:lnTo>
                      <a:lnTo>
                        <a:pt x="82" y="224"/>
                      </a:lnTo>
                      <a:lnTo>
                        <a:pt x="72" y="230"/>
                      </a:lnTo>
                      <a:lnTo>
                        <a:pt x="54" y="254"/>
                      </a:lnTo>
                      <a:lnTo>
                        <a:pt x="32" y="268"/>
                      </a:lnTo>
                      <a:lnTo>
                        <a:pt x="30" y="274"/>
                      </a:lnTo>
                      <a:lnTo>
                        <a:pt x="26" y="278"/>
                      </a:lnTo>
                      <a:lnTo>
                        <a:pt x="22" y="280"/>
                      </a:lnTo>
                      <a:lnTo>
                        <a:pt x="20" y="282"/>
                      </a:lnTo>
                      <a:lnTo>
                        <a:pt x="16" y="284"/>
                      </a:lnTo>
                      <a:lnTo>
                        <a:pt x="16" y="284"/>
                      </a:lnTo>
                      <a:lnTo>
                        <a:pt x="14" y="290"/>
                      </a:lnTo>
                      <a:lnTo>
                        <a:pt x="12" y="294"/>
                      </a:lnTo>
                      <a:lnTo>
                        <a:pt x="10" y="298"/>
                      </a:lnTo>
                      <a:lnTo>
                        <a:pt x="8" y="300"/>
                      </a:lnTo>
                      <a:lnTo>
                        <a:pt x="8" y="300"/>
                      </a:lnTo>
                      <a:lnTo>
                        <a:pt x="2" y="312"/>
                      </a:lnTo>
                      <a:lnTo>
                        <a:pt x="0" y="324"/>
                      </a:lnTo>
                      <a:lnTo>
                        <a:pt x="4" y="334"/>
                      </a:lnTo>
                      <a:lnTo>
                        <a:pt x="8" y="338"/>
                      </a:lnTo>
                      <a:lnTo>
                        <a:pt x="10" y="340"/>
                      </a:lnTo>
                      <a:lnTo>
                        <a:pt x="10" y="342"/>
                      </a:lnTo>
                      <a:lnTo>
                        <a:pt x="10" y="344"/>
                      </a:lnTo>
                      <a:lnTo>
                        <a:pt x="8" y="344"/>
                      </a:lnTo>
                      <a:lnTo>
                        <a:pt x="8" y="346"/>
                      </a:lnTo>
                      <a:lnTo>
                        <a:pt x="6" y="348"/>
                      </a:lnTo>
                      <a:lnTo>
                        <a:pt x="6" y="352"/>
                      </a:lnTo>
                      <a:lnTo>
                        <a:pt x="6" y="356"/>
                      </a:lnTo>
                      <a:lnTo>
                        <a:pt x="6" y="358"/>
                      </a:lnTo>
                      <a:lnTo>
                        <a:pt x="6" y="358"/>
                      </a:lnTo>
                      <a:lnTo>
                        <a:pt x="2" y="364"/>
                      </a:lnTo>
                      <a:lnTo>
                        <a:pt x="2" y="370"/>
                      </a:lnTo>
                      <a:lnTo>
                        <a:pt x="2" y="376"/>
                      </a:lnTo>
                      <a:lnTo>
                        <a:pt x="2" y="380"/>
                      </a:lnTo>
                      <a:lnTo>
                        <a:pt x="4" y="384"/>
                      </a:lnTo>
                      <a:lnTo>
                        <a:pt x="4" y="386"/>
                      </a:lnTo>
                      <a:lnTo>
                        <a:pt x="4" y="388"/>
                      </a:lnTo>
                      <a:lnTo>
                        <a:pt x="8" y="394"/>
                      </a:lnTo>
                      <a:lnTo>
                        <a:pt x="10" y="400"/>
                      </a:lnTo>
                      <a:lnTo>
                        <a:pt x="16" y="404"/>
                      </a:lnTo>
                      <a:lnTo>
                        <a:pt x="20" y="408"/>
                      </a:lnTo>
                      <a:lnTo>
                        <a:pt x="24" y="410"/>
                      </a:lnTo>
                      <a:lnTo>
                        <a:pt x="28" y="412"/>
                      </a:lnTo>
                      <a:lnTo>
                        <a:pt x="30" y="412"/>
                      </a:lnTo>
                      <a:lnTo>
                        <a:pt x="36" y="410"/>
                      </a:lnTo>
                      <a:lnTo>
                        <a:pt x="42" y="406"/>
                      </a:lnTo>
                      <a:lnTo>
                        <a:pt x="46" y="402"/>
                      </a:lnTo>
                      <a:lnTo>
                        <a:pt x="50" y="398"/>
                      </a:lnTo>
                      <a:lnTo>
                        <a:pt x="52" y="394"/>
                      </a:lnTo>
                      <a:lnTo>
                        <a:pt x="54" y="392"/>
                      </a:lnTo>
                      <a:lnTo>
                        <a:pt x="54" y="390"/>
                      </a:lnTo>
                      <a:lnTo>
                        <a:pt x="54" y="384"/>
                      </a:lnTo>
                      <a:lnTo>
                        <a:pt x="56" y="380"/>
                      </a:lnTo>
                      <a:lnTo>
                        <a:pt x="56" y="376"/>
                      </a:lnTo>
                      <a:lnTo>
                        <a:pt x="58" y="376"/>
                      </a:lnTo>
                      <a:lnTo>
                        <a:pt x="58" y="374"/>
                      </a:lnTo>
                      <a:lnTo>
                        <a:pt x="62" y="374"/>
                      </a:lnTo>
                      <a:lnTo>
                        <a:pt x="64" y="372"/>
                      </a:lnTo>
                      <a:lnTo>
                        <a:pt x="68" y="370"/>
                      </a:lnTo>
                      <a:lnTo>
                        <a:pt x="70" y="368"/>
                      </a:lnTo>
                      <a:lnTo>
                        <a:pt x="70" y="366"/>
                      </a:lnTo>
                      <a:lnTo>
                        <a:pt x="72" y="364"/>
                      </a:lnTo>
                      <a:lnTo>
                        <a:pt x="76" y="358"/>
                      </a:lnTo>
                      <a:lnTo>
                        <a:pt x="78" y="352"/>
                      </a:lnTo>
                      <a:lnTo>
                        <a:pt x="80" y="346"/>
                      </a:lnTo>
                      <a:lnTo>
                        <a:pt x="80" y="344"/>
                      </a:lnTo>
                      <a:lnTo>
                        <a:pt x="80" y="342"/>
                      </a:lnTo>
                      <a:lnTo>
                        <a:pt x="80" y="340"/>
                      </a:lnTo>
                      <a:lnTo>
                        <a:pt x="86" y="356"/>
                      </a:lnTo>
                      <a:lnTo>
                        <a:pt x="88" y="356"/>
                      </a:lnTo>
                      <a:lnTo>
                        <a:pt x="92" y="354"/>
                      </a:lnTo>
                      <a:lnTo>
                        <a:pt x="96" y="350"/>
                      </a:lnTo>
                      <a:lnTo>
                        <a:pt x="100" y="340"/>
                      </a:lnTo>
                      <a:lnTo>
                        <a:pt x="100" y="324"/>
                      </a:lnTo>
                      <a:lnTo>
                        <a:pt x="100" y="318"/>
                      </a:lnTo>
                      <a:lnTo>
                        <a:pt x="100" y="306"/>
                      </a:lnTo>
                      <a:lnTo>
                        <a:pt x="102" y="290"/>
                      </a:lnTo>
                      <a:lnTo>
                        <a:pt x="102" y="274"/>
                      </a:lnTo>
                      <a:lnTo>
                        <a:pt x="102" y="260"/>
                      </a:lnTo>
                      <a:lnTo>
                        <a:pt x="98" y="254"/>
                      </a:lnTo>
                      <a:lnTo>
                        <a:pt x="120" y="240"/>
                      </a:lnTo>
                      <a:lnTo>
                        <a:pt x="122" y="216"/>
                      </a:lnTo>
                      <a:lnTo>
                        <a:pt x="132" y="198"/>
                      </a:lnTo>
                      <a:lnTo>
                        <a:pt x="134" y="182"/>
                      </a:lnTo>
                      <a:lnTo>
                        <a:pt x="136" y="182"/>
                      </a:lnTo>
                      <a:lnTo>
                        <a:pt x="138" y="182"/>
                      </a:lnTo>
                      <a:lnTo>
                        <a:pt x="140" y="178"/>
                      </a:lnTo>
                      <a:lnTo>
                        <a:pt x="144" y="174"/>
                      </a:lnTo>
                      <a:lnTo>
                        <a:pt x="148" y="170"/>
                      </a:lnTo>
                      <a:lnTo>
                        <a:pt x="152" y="166"/>
                      </a:lnTo>
                      <a:lnTo>
                        <a:pt x="154" y="162"/>
                      </a:lnTo>
                      <a:lnTo>
                        <a:pt x="158" y="158"/>
                      </a:lnTo>
                      <a:lnTo>
                        <a:pt x="158" y="136"/>
                      </a:lnTo>
                      <a:lnTo>
                        <a:pt x="160" y="134"/>
                      </a:lnTo>
                      <a:lnTo>
                        <a:pt x="162" y="134"/>
                      </a:lnTo>
                      <a:lnTo>
                        <a:pt x="164" y="130"/>
                      </a:lnTo>
                      <a:lnTo>
                        <a:pt x="166" y="124"/>
                      </a:lnTo>
                      <a:lnTo>
                        <a:pt x="166" y="122"/>
                      </a:lnTo>
                      <a:lnTo>
                        <a:pt x="170" y="112"/>
                      </a:lnTo>
                      <a:lnTo>
                        <a:pt x="178" y="98"/>
                      </a:lnTo>
                      <a:lnTo>
                        <a:pt x="196" y="82"/>
                      </a:lnTo>
                      <a:lnTo>
                        <a:pt x="224" y="64"/>
                      </a:lnTo>
                      <a:lnTo>
                        <a:pt x="224" y="64"/>
                      </a:lnTo>
                      <a:lnTo>
                        <a:pt x="226" y="64"/>
                      </a:lnTo>
                      <a:lnTo>
                        <a:pt x="230" y="64"/>
                      </a:lnTo>
                      <a:lnTo>
                        <a:pt x="234" y="64"/>
                      </a:lnTo>
                      <a:lnTo>
                        <a:pt x="238" y="66"/>
                      </a:lnTo>
                      <a:lnTo>
                        <a:pt x="242" y="70"/>
                      </a:lnTo>
                      <a:lnTo>
                        <a:pt x="260" y="72"/>
                      </a:lnTo>
                      <a:lnTo>
                        <a:pt x="260" y="72"/>
                      </a:lnTo>
                      <a:lnTo>
                        <a:pt x="264" y="70"/>
                      </a:lnTo>
                      <a:lnTo>
                        <a:pt x="266" y="70"/>
                      </a:lnTo>
                      <a:lnTo>
                        <a:pt x="270" y="68"/>
                      </a:lnTo>
                      <a:lnTo>
                        <a:pt x="272" y="66"/>
                      </a:lnTo>
                      <a:lnTo>
                        <a:pt x="276" y="64"/>
                      </a:lnTo>
                      <a:lnTo>
                        <a:pt x="276" y="60"/>
                      </a:lnTo>
                      <a:lnTo>
                        <a:pt x="276" y="60"/>
                      </a:lnTo>
                      <a:lnTo>
                        <a:pt x="276" y="58"/>
                      </a:lnTo>
                      <a:lnTo>
                        <a:pt x="278" y="56"/>
                      </a:lnTo>
                      <a:lnTo>
                        <a:pt x="280" y="52"/>
                      </a:lnTo>
                      <a:lnTo>
                        <a:pt x="284" y="50"/>
                      </a:lnTo>
                      <a:lnTo>
                        <a:pt x="288" y="50"/>
                      </a:lnTo>
                      <a:lnTo>
                        <a:pt x="294" y="50"/>
                      </a:lnTo>
                      <a:lnTo>
                        <a:pt x="326" y="66"/>
                      </a:lnTo>
                      <a:lnTo>
                        <a:pt x="326" y="66"/>
                      </a:lnTo>
                      <a:lnTo>
                        <a:pt x="326" y="66"/>
                      </a:lnTo>
                      <a:lnTo>
                        <a:pt x="328" y="64"/>
                      </a:lnTo>
                      <a:lnTo>
                        <a:pt x="328" y="62"/>
                      </a:lnTo>
                      <a:lnTo>
                        <a:pt x="328" y="56"/>
                      </a:lnTo>
                      <a:lnTo>
                        <a:pt x="336" y="56"/>
                      </a:lnTo>
                      <a:lnTo>
                        <a:pt x="326" y="5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1" name="Freeform 219"/>
                <p:cNvSpPr>
                  <a:spLocks/>
                </p:cNvSpPr>
                <p:nvPr/>
              </p:nvSpPr>
              <p:spPr bwMode="gray">
                <a:xfrm>
                  <a:off x="739" y="2478"/>
                  <a:ext cx="158" cy="132"/>
                </a:xfrm>
                <a:custGeom>
                  <a:avLst/>
                  <a:gdLst>
                    <a:gd name="T0" fmla="*/ 154 w 158"/>
                    <a:gd name="T1" fmla="*/ 46 h 132"/>
                    <a:gd name="T2" fmla="*/ 146 w 158"/>
                    <a:gd name="T3" fmla="*/ 46 h 132"/>
                    <a:gd name="T4" fmla="*/ 136 w 158"/>
                    <a:gd name="T5" fmla="*/ 48 h 132"/>
                    <a:gd name="T6" fmla="*/ 132 w 158"/>
                    <a:gd name="T7" fmla="*/ 54 h 132"/>
                    <a:gd name="T8" fmla="*/ 126 w 158"/>
                    <a:gd name="T9" fmla="*/ 58 h 132"/>
                    <a:gd name="T10" fmla="*/ 120 w 158"/>
                    <a:gd name="T11" fmla="*/ 66 h 132"/>
                    <a:gd name="T12" fmla="*/ 120 w 158"/>
                    <a:gd name="T13" fmla="*/ 74 h 132"/>
                    <a:gd name="T14" fmla="*/ 120 w 158"/>
                    <a:gd name="T15" fmla="*/ 78 h 132"/>
                    <a:gd name="T16" fmla="*/ 116 w 158"/>
                    <a:gd name="T17" fmla="*/ 84 h 132"/>
                    <a:gd name="T18" fmla="*/ 110 w 158"/>
                    <a:gd name="T19" fmla="*/ 92 h 132"/>
                    <a:gd name="T20" fmla="*/ 96 w 158"/>
                    <a:gd name="T21" fmla="*/ 118 h 132"/>
                    <a:gd name="T22" fmla="*/ 92 w 158"/>
                    <a:gd name="T23" fmla="*/ 118 h 132"/>
                    <a:gd name="T24" fmla="*/ 78 w 158"/>
                    <a:gd name="T25" fmla="*/ 118 h 132"/>
                    <a:gd name="T26" fmla="*/ 68 w 158"/>
                    <a:gd name="T27" fmla="*/ 116 h 132"/>
                    <a:gd name="T28" fmla="*/ 60 w 158"/>
                    <a:gd name="T29" fmla="*/ 118 h 132"/>
                    <a:gd name="T30" fmla="*/ 52 w 158"/>
                    <a:gd name="T31" fmla="*/ 120 h 132"/>
                    <a:gd name="T32" fmla="*/ 50 w 158"/>
                    <a:gd name="T33" fmla="*/ 122 h 132"/>
                    <a:gd name="T34" fmla="*/ 44 w 158"/>
                    <a:gd name="T35" fmla="*/ 120 h 132"/>
                    <a:gd name="T36" fmla="*/ 38 w 158"/>
                    <a:gd name="T37" fmla="*/ 120 h 132"/>
                    <a:gd name="T38" fmla="*/ 32 w 158"/>
                    <a:gd name="T39" fmla="*/ 124 h 132"/>
                    <a:gd name="T40" fmla="*/ 30 w 158"/>
                    <a:gd name="T41" fmla="*/ 132 h 132"/>
                    <a:gd name="T42" fmla="*/ 26 w 158"/>
                    <a:gd name="T43" fmla="*/ 132 h 132"/>
                    <a:gd name="T44" fmla="*/ 20 w 158"/>
                    <a:gd name="T45" fmla="*/ 128 h 132"/>
                    <a:gd name="T46" fmla="*/ 18 w 158"/>
                    <a:gd name="T47" fmla="*/ 122 h 132"/>
                    <a:gd name="T48" fmla="*/ 16 w 158"/>
                    <a:gd name="T49" fmla="*/ 120 h 132"/>
                    <a:gd name="T50" fmla="*/ 16 w 158"/>
                    <a:gd name="T51" fmla="*/ 118 h 132"/>
                    <a:gd name="T52" fmla="*/ 16 w 158"/>
                    <a:gd name="T53" fmla="*/ 118 h 132"/>
                    <a:gd name="T54" fmla="*/ 16 w 158"/>
                    <a:gd name="T55" fmla="*/ 114 h 132"/>
                    <a:gd name="T56" fmla="*/ 20 w 158"/>
                    <a:gd name="T57" fmla="*/ 104 h 132"/>
                    <a:gd name="T58" fmla="*/ 24 w 158"/>
                    <a:gd name="T59" fmla="*/ 102 h 132"/>
                    <a:gd name="T60" fmla="*/ 30 w 158"/>
                    <a:gd name="T61" fmla="*/ 98 h 132"/>
                    <a:gd name="T62" fmla="*/ 28 w 158"/>
                    <a:gd name="T63" fmla="*/ 88 h 132"/>
                    <a:gd name="T64" fmla="*/ 30 w 158"/>
                    <a:gd name="T65" fmla="*/ 70 h 132"/>
                    <a:gd name="T66" fmla="*/ 30 w 158"/>
                    <a:gd name="T67" fmla="*/ 50 h 132"/>
                    <a:gd name="T68" fmla="*/ 32 w 158"/>
                    <a:gd name="T69" fmla="*/ 42 h 132"/>
                    <a:gd name="T70" fmla="*/ 38 w 158"/>
                    <a:gd name="T71" fmla="*/ 38 h 132"/>
                    <a:gd name="T72" fmla="*/ 38 w 158"/>
                    <a:gd name="T73" fmla="*/ 34 h 132"/>
                    <a:gd name="T74" fmla="*/ 36 w 158"/>
                    <a:gd name="T75" fmla="*/ 32 h 132"/>
                    <a:gd name="T76" fmla="*/ 28 w 158"/>
                    <a:gd name="T77" fmla="*/ 28 h 132"/>
                    <a:gd name="T78" fmla="*/ 26 w 158"/>
                    <a:gd name="T79" fmla="*/ 28 h 132"/>
                    <a:gd name="T80" fmla="*/ 24 w 158"/>
                    <a:gd name="T81" fmla="*/ 28 h 132"/>
                    <a:gd name="T82" fmla="*/ 10 w 158"/>
                    <a:gd name="T83" fmla="*/ 30 h 132"/>
                    <a:gd name="T84" fmla="*/ 4 w 158"/>
                    <a:gd name="T85" fmla="*/ 24 h 132"/>
                    <a:gd name="T86" fmla="*/ 4 w 158"/>
                    <a:gd name="T87" fmla="*/ 20 h 132"/>
                    <a:gd name="T88" fmla="*/ 0 w 158"/>
                    <a:gd name="T89" fmla="*/ 14 h 132"/>
                    <a:gd name="T90" fmla="*/ 2 w 158"/>
                    <a:gd name="T91" fmla="*/ 12 h 132"/>
                    <a:gd name="T92" fmla="*/ 4 w 158"/>
                    <a:gd name="T93" fmla="*/ 10 h 132"/>
                    <a:gd name="T94" fmla="*/ 18 w 158"/>
                    <a:gd name="T95" fmla="*/ 0 h 132"/>
                    <a:gd name="T96" fmla="*/ 22 w 158"/>
                    <a:gd name="T97" fmla="*/ 0 h 132"/>
                    <a:gd name="T98" fmla="*/ 26 w 158"/>
                    <a:gd name="T99" fmla="*/ 2 h 132"/>
                    <a:gd name="T100" fmla="*/ 58 w 158"/>
                    <a:gd name="T101" fmla="*/ 6 h 132"/>
                    <a:gd name="T102" fmla="*/ 84 w 158"/>
                    <a:gd name="T103" fmla="*/ 8 h 132"/>
                    <a:gd name="T104" fmla="*/ 98 w 158"/>
                    <a:gd name="T105" fmla="*/ 6 h 132"/>
                    <a:gd name="T106" fmla="*/ 102 w 158"/>
                    <a:gd name="T107" fmla="*/ 8 h 132"/>
                    <a:gd name="T108" fmla="*/ 102 w 158"/>
                    <a:gd name="T109" fmla="*/ 12 h 132"/>
                    <a:gd name="T110" fmla="*/ 106 w 158"/>
                    <a:gd name="T111" fmla="*/ 14 h 132"/>
                    <a:gd name="T112" fmla="*/ 112 w 158"/>
                    <a:gd name="T113" fmla="*/ 18 h 132"/>
                    <a:gd name="T114" fmla="*/ 114 w 158"/>
                    <a:gd name="T115" fmla="*/ 18 h 132"/>
                    <a:gd name="T116" fmla="*/ 120 w 158"/>
                    <a:gd name="T117" fmla="*/ 22 h 132"/>
                    <a:gd name="T118" fmla="*/ 126 w 158"/>
                    <a:gd name="T119" fmla="*/ 28 h 132"/>
                    <a:gd name="T120" fmla="*/ 134 w 158"/>
                    <a:gd name="T121" fmla="*/ 36 h 132"/>
                    <a:gd name="T122" fmla="*/ 152 w 158"/>
                    <a:gd name="T123" fmla="*/ 42 h 132"/>
                    <a:gd name="T124" fmla="*/ 154 w 158"/>
                    <a:gd name="T125" fmla="*/ 46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58" h="132">
                      <a:moveTo>
                        <a:pt x="154" y="46"/>
                      </a:moveTo>
                      <a:lnTo>
                        <a:pt x="154" y="46"/>
                      </a:lnTo>
                      <a:lnTo>
                        <a:pt x="150" y="46"/>
                      </a:lnTo>
                      <a:lnTo>
                        <a:pt x="146" y="46"/>
                      </a:lnTo>
                      <a:lnTo>
                        <a:pt x="142" y="46"/>
                      </a:lnTo>
                      <a:lnTo>
                        <a:pt x="136" y="48"/>
                      </a:lnTo>
                      <a:lnTo>
                        <a:pt x="132" y="52"/>
                      </a:lnTo>
                      <a:lnTo>
                        <a:pt x="132" y="54"/>
                      </a:lnTo>
                      <a:lnTo>
                        <a:pt x="130" y="54"/>
                      </a:lnTo>
                      <a:lnTo>
                        <a:pt x="126" y="58"/>
                      </a:lnTo>
                      <a:lnTo>
                        <a:pt x="122" y="62"/>
                      </a:lnTo>
                      <a:lnTo>
                        <a:pt x="120" y="66"/>
                      </a:lnTo>
                      <a:lnTo>
                        <a:pt x="118" y="70"/>
                      </a:lnTo>
                      <a:lnTo>
                        <a:pt x="120" y="74"/>
                      </a:lnTo>
                      <a:lnTo>
                        <a:pt x="122" y="78"/>
                      </a:lnTo>
                      <a:lnTo>
                        <a:pt x="120" y="78"/>
                      </a:lnTo>
                      <a:lnTo>
                        <a:pt x="118" y="80"/>
                      </a:lnTo>
                      <a:lnTo>
                        <a:pt x="116" y="84"/>
                      </a:lnTo>
                      <a:lnTo>
                        <a:pt x="112" y="88"/>
                      </a:lnTo>
                      <a:lnTo>
                        <a:pt x="110" y="92"/>
                      </a:lnTo>
                      <a:lnTo>
                        <a:pt x="106" y="96"/>
                      </a:lnTo>
                      <a:lnTo>
                        <a:pt x="96" y="118"/>
                      </a:lnTo>
                      <a:lnTo>
                        <a:pt x="94" y="118"/>
                      </a:lnTo>
                      <a:lnTo>
                        <a:pt x="92" y="118"/>
                      </a:lnTo>
                      <a:lnTo>
                        <a:pt x="86" y="118"/>
                      </a:lnTo>
                      <a:lnTo>
                        <a:pt x="78" y="118"/>
                      </a:lnTo>
                      <a:lnTo>
                        <a:pt x="68" y="116"/>
                      </a:lnTo>
                      <a:lnTo>
                        <a:pt x="68" y="116"/>
                      </a:lnTo>
                      <a:lnTo>
                        <a:pt x="64" y="116"/>
                      </a:lnTo>
                      <a:lnTo>
                        <a:pt x="60" y="118"/>
                      </a:lnTo>
                      <a:lnTo>
                        <a:pt x="56" y="118"/>
                      </a:lnTo>
                      <a:lnTo>
                        <a:pt x="52" y="120"/>
                      </a:lnTo>
                      <a:lnTo>
                        <a:pt x="50" y="122"/>
                      </a:lnTo>
                      <a:lnTo>
                        <a:pt x="50" y="122"/>
                      </a:lnTo>
                      <a:lnTo>
                        <a:pt x="48" y="120"/>
                      </a:lnTo>
                      <a:lnTo>
                        <a:pt x="44" y="120"/>
                      </a:lnTo>
                      <a:lnTo>
                        <a:pt x="40" y="120"/>
                      </a:lnTo>
                      <a:lnTo>
                        <a:pt x="38" y="120"/>
                      </a:lnTo>
                      <a:lnTo>
                        <a:pt x="34" y="122"/>
                      </a:lnTo>
                      <a:lnTo>
                        <a:pt x="32" y="124"/>
                      </a:lnTo>
                      <a:lnTo>
                        <a:pt x="30" y="128"/>
                      </a:lnTo>
                      <a:lnTo>
                        <a:pt x="30" y="132"/>
                      </a:lnTo>
                      <a:lnTo>
                        <a:pt x="28" y="132"/>
                      </a:lnTo>
                      <a:lnTo>
                        <a:pt x="26" y="132"/>
                      </a:lnTo>
                      <a:lnTo>
                        <a:pt x="24" y="130"/>
                      </a:lnTo>
                      <a:lnTo>
                        <a:pt x="20" y="128"/>
                      </a:lnTo>
                      <a:lnTo>
                        <a:pt x="18" y="126"/>
                      </a:lnTo>
                      <a:lnTo>
                        <a:pt x="18" y="122"/>
                      </a:lnTo>
                      <a:lnTo>
                        <a:pt x="16" y="122"/>
                      </a:lnTo>
                      <a:lnTo>
                        <a:pt x="16" y="120"/>
                      </a:lnTo>
                      <a:lnTo>
                        <a:pt x="16" y="118"/>
                      </a:lnTo>
                      <a:lnTo>
                        <a:pt x="16" y="118"/>
                      </a:lnTo>
                      <a:lnTo>
                        <a:pt x="16" y="118"/>
                      </a:lnTo>
                      <a:lnTo>
                        <a:pt x="16" y="118"/>
                      </a:lnTo>
                      <a:lnTo>
                        <a:pt x="16" y="116"/>
                      </a:lnTo>
                      <a:lnTo>
                        <a:pt x="16" y="114"/>
                      </a:lnTo>
                      <a:lnTo>
                        <a:pt x="18" y="108"/>
                      </a:lnTo>
                      <a:lnTo>
                        <a:pt x="20" y="104"/>
                      </a:lnTo>
                      <a:lnTo>
                        <a:pt x="22" y="102"/>
                      </a:lnTo>
                      <a:lnTo>
                        <a:pt x="24" y="102"/>
                      </a:lnTo>
                      <a:lnTo>
                        <a:pt x="26" y="102"/>
                      </a:lnTo>
                      <a:lnTo>
                        <a:pt x="30" y="98"/>
                      </a:lnTo>
                      <a:lnTo>
                        <a:pt x="24" y="92"/>
                      </a:lnTo>
                      <a:lnTo>
                        <a:pt x="28" y="88"/>
                      </a:lnTo>
                      <a:lnTo>
                        <a:pt x="30" y="80"/>
                      </a:lnTo>
                      <a:lnTo>
                        <a:pt x="30" y="70"/>
                      </a:lnTo>
                      <a:lnTo>
                        <a:pt x="26" y="60"/>
                      </a:lnTo>
                      <a:lnTo>
                        <a:pt x="30" y="50"/>
                      </a:lnTo>
                      <a:lnTo>
                        <a:pt x="32" y="42"/>
                      </a:lnTo>
                      <a:lnTo>
                        <a:pt x="32" y="42"/>
                      </a:lnTo>
                      <a:lnTo>
                        <a:pt x="36" y="40"/>
                      </a:lnTo>
                      <a:lnTo>
                        <a:pt x="38" y="38"/>
                      </a:lnTo>
                      <a:lnTo>
                        <a:pt x="38" y="36"/>
                      </a:lnTo>
                      <a:lnTo>
                        <a:pt x="38" y="34"/>
                      </a:lnTo>
                      <a:lnTo>
                        <a:pt x="38" y="34"/>
                      </a:lnTo>
                      <a:lnTo>
                        <a:pt x="36" y="32"/>
                      </a:lnTo>
                      <a:lnTo>
                        <a:pt x="28" y="28"/>
                      </a:lnTo>
                      <a:lnTo>
                        <a:pt x="28" y="28"/>
                      </a:lnTo>
                      <a:lnTo>
                        <a:pt x="26" y="28"/>
                      </a:lnTo>
                      <a:lnTo>
                        <a:pt x="26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6" y="28"/>
                      </a:lnTo>
                      <a:lnTo>
                        <a:pt x="10" y="30"/>
                      </a:lnTo>
                      <a:lnTo>
                        <a:pt x="4" y="28"/>
                      </a:lnTo>
                      <a:lnTo>
                        <a:pt x="4" y="24"/>
                      </a:lnTo>
                      <a:lnTo>
                        <a:pt x="4" y="22"/>
                      </a:lnTo>
                      <a:lnTo>
                        <a:pt x="4" y="20"/>
                      </a:lnTo>
                      <a:lnTo>
                        <a:pt x="2" y="16"/>
                      </a:lnTo>
                      <a:lnTo>
                        <a:pt x="0" y="14"/>
                      </a:lnTo>
                      <a:lnTo>
                        <a:pt x="2" y="14"/>
                      </a:lnTo>
                      <a:lnTo>
                        <a:pt x="2" y="12"/>
                      </a:lnTo>
                      <a:lnTo>
                        <a:pt x="2" y="10"/>
                      </a:lnTo>
                      <a:lnTo>
                        <a:pt x="4" y="10"/>
                      </a:lnTo>
                      <a:lnTo>
                        <a:pt x="8" y="10"/>
                      </a:lnTo>
                      <a:lnTo>
                        <a:pt x="18" y="0"/>
                      </a:lnTo>
                      <a:lnTo>
                        <a:pt x="20" y="0"/>
                      </a:lnTo>
                      <a:lnTo>
                        <a:pt x="22" y="0"/>
                      </a:lnTo>
                      <a:lnTo>
                        <a:pt x="24" y="0"/>
                      </a:lnTo>
                      <a:lnTo>
                        <a:pt x="26" y="2"/>
                      </a:lnTo>
                      <a:lnTo>
                        <a:pt x="54" y="6"/>
                      </a:lnTo>
                      <a:lnTo>
                        <a:pt x="58" y="6"/>
                      </a:lnTo>
                      <a:lnTo>
                        <a:pt x="72" y="6"/>
                      </a:lnTo>
                      <a:lnTo>
                        <a:pt x="84" y="8"/>
                      </a:lnTo>
                      <a:lnTo>
                        <a:pt x="98" y="4"/>
                      </a:lnTo>
                      <a:lnTo>
                        <a:pt x="98" y="6"/>
                      </a:lnTo>
                      <a:lnTo>
                        <a:pt x="100" y="6"/>
                      </a:lnTo>
                      <a:lnTo>
                        <a:pt x="102" y="8"/>
                      </a:lnTo>
                      <a:lnTo>
                        <a:pt x="102" y="10"/>
                      </a:lnTo>
                      <a:lnTo>
                        <a:pt x="102" y="12"/>
                      </a:lnTo>
                      <a:lnTo>
                        <a:pt x="104" y="12"/>
                      </a:lnTo>
                      <a:lnTo>
                        <a:pt x="106" y="14"/>
                      </a:lnTo>
                      <a:lnTo>
                        <a:pt x="108" y="16"/>
                      </a:lnTo>
                      <a:lnTo>
                        <a:pt x="112" y="18"/>
                      </a:lnTo>
                      <a:lnTo>
                        <a:pt x="114" y="18"/>
                      </a:lnTo>
                      <a:lnTo>
                        <a:pt x="114" y="18"/>
                      </a:lnTo>
                      <a:lnTo>
                        <a:pt x="116" y="20"/>
                      </a:lnTo>
                      <a:lnTo>
                        <a:pt x="120" y="22"/>
                      </a:lnTo>
                      <a:lnTo>
                        <a:pt x="122" y="24"/>
                      </a:lnTo>
                      <a:lnTo>
                        <a:pt x="126" y="28"/>
                      </a:lnTo>
                      <a:lnTo>
                        <a:pt x="126" y="26"/>
                      </a:lnTo>
                      <a:lnTo>
                        <a:pt x="134" y="36"/>
                      </a:lnTo>
                      <a:lnTo>
                        <a:pt x="134" y="36"/>
                      </a:lnTo>
                      <a:lnTo>
                        <a:pt x="152" y="42"/>
                      </a:lnTo>
                      <a:lnTo>
                        <a:pt x="158" y="44"/>
                      </a:lnTo>
                      <a:lnTo>
                        <a:pt x="154" y="4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2" name="Freeform 220"/>
                <p:cNvSpPr>
                  <a:spLocks/>
                </p:cNvSpPr>
                <p:nvPr/>
              </p:nvSpPr>
              <p:spPr bwMode="gray">
                <a:xfrm>
                  <a:off x="939" y="2440"/>
                  <a:ext cx="156" cy="146"/>
                </a:xfrm>
                <a:custGeom>
                  <a:avLst/>
                  <a:gdLst>
                    <a:gd name="T0" fmla="*/ 94 w 156"/>
                    <a:gd name="T1" fmla="*/ 14 h 146"/>
                    <a:gd name="T2" fmla="*/ 92 w 156"/>
                    <a:gd name="T3" fmla="*/ 16 h 146"/>
                    <a:gd name="T4" fmla="*/ 92 w 156"/>
                    <a:gd name="T5" fmla="*/ 16 h 146"/>
                    <a:gd name="T6" fmla="*/ 94 w 156"/>
                    <a:gd name="T7" fmla="*/ 18 h 146"/>
                    <a:gd name="T8" fmla="*/ 94 w 156"/>
                    <a:gd name="T9" fmla="*/ 20 h 146"/>
                    <a:gd name="T10" fmla="*/ 76 w 156"/>
                    <a:gd name="T11" fmla="*/ 28 h 146"/>
                    <a:gd name="T12" fmla="*/ 78 w 156"/>
                    <a:gd name="T13" fmla="*/ 32 h 146"/>
                    <a:gd name="T14" fmla="*/ 84 w 156"/>
                    <a:gd name="T15" fmla="*/ 38 h 146"/>
                    <a:gd name="T16" fmla="*/ 94 w 156"/>
                    <a:gd name="T17" fmla="*/ 46 h 146"/>
                    <a:gd name="T18" fmla="*/ 104 w 156"/>
                    <a:gd name="T19" fmla="*/ 52 h 146"/>
                    <a:gd name="T20" fmla="*/ 102 w 156"/>
                    <a:gd name="T21" fmla="*/ 56 h 146"/>
                    <a:gd name="T22" fmla="*/ 104 w 156"/>
                    <a:gd name="T23" fmla="*/ 62 h 146"/>
                    <a:gd name="T24" fmla="*/ 138 w 156"/>
                    <a:gd name="T25" fmla="*/ 90 h 146"/>
                    <a:gd name="T26" fmla="*/ 156 w 156"/>
                    <a:gd name="T27" fmla="*/ 120 h 146"/>
                    <a:gd name="T28" fmla="*/ 144 w 156"/>
                    <a:gd name="T29" fmla="*/ 118 h 146"/>
                    <a:gd name="T30" fmla="*/ 134 w 156"/>
                    <a:gd name="T31" fmla="*/ 122 h 146"/>
                    <a:gd name="T32" fmla="*/ 130 w 156"/>
                    <a:gd name="T33" fmla="*/ 134 h 146"/>
                    <a:gd name="T34" fmla="*/ 124 w 156"/>
                    <a:gd name="T35" fmla="*/ 146 h 146"/>
                    <a:gd name="T36" fmla="*/ 120 w 156"/>
                    <a:gd name="T37" fmla="*/ 134 h 146"/>
                    <a:gd name="T38" fmla="*/ 118 w 156"/>
                    <a:gd name="T39" fmla="*/ 132 h 146"/>
                    <a:gd name="T40" fmla="*/ 116 w 156"/>
                    <a:gd name="T41" fmla="*/ 130 h 146"/>
                    <a:gd name="T42" fmla="*/ 118 w 156"/>
                    <a:gd name="T43" fmla="*/ 128 h 146"/>
                    <a:gd name="T44" fmla="*/ 122 w 156"/>
                    <a:gd name="T45" fmla="*/ 112 h 146"/>
                    <a:gd name="T46" fmla="*/ 110 w 156"/>
                    <a:gd name="T47" fmla="*/ 106 h 146"/>
                    <a:gd name="T48" fmla="*/ 80 w 156"/>
                    <a:gd name="T49" fmla="*/ 84 h 146"/>
                    <a:gd name="T50" fmla="*/ 50 w 156"/>
                    <a:gd name="T51" fmla="*/ 54 h 146"/>
                    <a:gd name="T52" fmla="*/ 50 w 156"/>
                    <a:gd name="T53" fmla="*/ 50 h 146"/>
                    <a:gd name="T54" fmla="*/ 48 w 156"/>
                    <a:gd name="T55" fmla="*/ 44 h 146"/>
                    <a:gd name="T56" fmla="*/ 44 w 156"/>
                    <a:gd name="T57" fmla="*/ 40 h 146"/>
                    <a:gd name="T58" fmla="*/ 18 w 156"/>
                    <a:gd name="T59" fmla="*/ 48 h 146"/>
                    <a:gd name="T60" fmla="*/ 12 w 156"/>
                    <a:gd name="T61" fmla="*/ 48 h 146"/>
                    <a:gd name="T62" fmla="*/ 4 w 156"/>
                    <a:gd name="T63" fmla="*/ 34 h 146"/>
                    <a:gd name="T64" fmla="*/ 2 w 156"/>
                    <a:gd name="T65" fmla="*/ 32 h 146"/>
                    <a:gd name="T66" fmla="*/ 0 w 156"/>
                    <a:gd name="T67" fmla="*/ 22 h 146"/>
                    <a:gd name="T68" fmla="*/ 12 w 156"/>
                    <a:gd name="T69" fmla="*/ 22 h 146"/>
                    <a:gd name="T70" fmla="*/ 16 w 156"/>
                    <a:gd name="T71" fmla="*/ 24 h 146"/>
                    <a:gd name="T72" fmla="*/ 24 w 156"/>
                    <a:gd name="T73" fmla="*/ 12 h 146"/>
                    <a:gd name="T74" fmla="*/ 30 w 156"/>
                    <a:gd name="T75" fmla="*/ 10 h 146"/>
                    <a:gd name="T76" fmla="*/ 30 w 156"/>
                    <a:gd name="T77" fmla="*/ 14 h 146"/>
                    <a:gd name="T78" fmla="*/ 32 w 156"/>
                    <a:gd name="T79" fmla="*/ 16 h 146"/>
                    <a:gd name="T80" fmla="*/ 36 w 156"/>
                    <a:gd name="T81" fmla="*/ 14 h 146"/>
                    <a:gd name="T82" fmla="*/ 40 w 156"/>
                    <a:gd name="T83" fmla="*/ 12 h 146"/>
                    <a:gd name="T84" fmla="*/ 42 w 156"/>
                    <a:gd name="T85" fmla="*/ 10 h 146"/>
                    <a:gd name="T86" fmla="*/ 44 w 156"/>
                    <a:gd name="T87" fmla="*/ 8 h 146"/>
                    <a:gd name="T88" fmla="*/ 44 w 156"/>
                    <a:gd name="T89" fmla="*/ 10 h 146"/>
                    <a:gd name="T90" fmla="*/ 46 w 156"/>
                    <a:gd name="T91" fmla="*/ 12 h 146"/>
                    <a:gd name="T92" fmla="*/ 48 w 156"/>
                    <a:gd name="T93" fmla="*/ 10 h 146"/>
                    <a:gd name="T94" fmla="*/ 48 w 156"/>
                    <a:gd name="T95" fmla="*/ 8 h 146"/>
                    <a:gd name="T96" fmla="*/ 46 w 156"/>
                    <a:gd name="T97" fmla="*/ 4 h 146"/>
                    <a:gd name="T98" fmla="*/ 48 w 156"/>
                    <a:gd name="T99" fmla="*/ 4 h 146"/>
                    <a:gd name="T100" fmla="*/ 50 w 156"/>
                    <a:gd name="T101" fmla="*/ 2 h 146"/>
                    <a:gd name="T102" fmla="*/ 54 w 156"/>
                    <a:gd name="T103" fmla="*/ 0 h 146"/>
                    <a:gd name="T104" fmla="*/ 58 w 156"/>
                    <a:gd name="T105" fmla="*/ 0 h 146"/>
                    <a:gd name="T106" fmla="*/ 62 w 156"/>
                    <a:gd name="T107" fmla="*/ 0 h 146"/>
                    <a:gd name="T108" fmla="*/ 66 w 156"/>
                    <a:gd name="T109" fmla="*/ 0 h 146"/>
                    <a:gd name="T110" fmla="*/ 72 w 156"/>
                    <a:gd name="T111" fmla="*/ 0 h 146"/>
                    <a:gd name="T112" fmla="*/ 74 w 156"/>
                    <a:gd name="T113" fmla="*/ 4 h 146"/>
                    <a:gd name="T114" fmla="*/ 80 w 156"/>
                    <a:gd name="T115" fmla="*/ 8 h 146"/>
                    <a:gd name="T116" fmla="*/ 88 w 156"/>
                    <a:gd name="T117" fmla="*/ 12 h 146"/>
                    <a:gd name="T118" fmla="*/ 94 w 156"/>
                    <a:gd name="T119" fmla="*/ 14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56" h="146">
                      <a:moveTo>
                        <a:pt x="94" y="14"/>
                      </a:moveTo>
                      <a:lnTo>
                        <a:pt x="94" y="14"/>
                      </a:lnTo>
                      <a:lnTo>
                        <a:pt x="92" y="16"/>
                      </a:lnTo>
                      <a:lnTo>
                        <a:pt x="92" y="16"/>
                      </a:lnTo>
                      <a:lnTo>
                        <a:pt x="92" y="16"/>
                      </a:lnTo>
                      <a:lnTo>
                        <a:pt x="92" y="16"/>
                      </a:lnTo>
                      <a:lnTo>
                        <a:pt x="94" y="18"/>
                      </a:lnTo>
                      <a:lnTo>
                        <a:pt x="94" y="18"/>
                      </a:lnTo>
                      <a:lnTo>
                        <a:pt x="94" y="20"/>
                      </a:lnTo>
                      <a:lnTo>
                        <a:pt x="94" y="20"/>
                      </a:lnTo>
                      <a:lnTo>
                        <a:pt x="84" y="24"/>
                      </a:lnTo>
                      <a:lnTo>
                        <a:pt x="76" y="28"/>
                      </a:lnTo>
                      <a:lnTo>
                        <a:pt x="76" y="28"/>
                      </a:lnTo>
                      <a:lnTo>
                        <a:pt x="78" y="32"/>
                      </a:lnTo>
                      <a:lnTo>
                        <a:pt x="82" y="34"/>
                      </a:lnTo>
                      <a:lnTo>
                        <a:pt x="84" y="38"/>
                      </a:lnTo>
                      <a:lnTo>
                        <a:pt x="88" y="42"/>
                      </a:lnTo>
                      <a:lnTo>
                        <a:pt x="94" y="46"/>
                      </a:lnTo>
                      <a:lnTo>
                        <a:pt x="98" y="50"/>
                      </a:lnTo>
                      <a:lnTo>
                        <a:pt x="104" y="52"/>
                      </a:lnTo>
                      <a:lnTo>
                        <a:pt x="104" y="52"/>
                      </a:lnTo>
                      <a:lnTo>
                        <a:pt x="102" y="56"/>
                      </a:lnTo>
                      <a:lnTo>
                        <a:pt x="104" y="58"/>
                      </a:lnTo>
                      <a:lnTo>
                        <a:pt x="104" y="62"/>
                      </a:lnTo>
                      <a:lnTo>
                        <a:pt x="108" y="64"/>
                      </a:lnTo>
                      <a:lnTo>
                        <a:pt x="138" y="90"/>
                      </a:lnTo>
                      <a:lnTo>
                        <a:pt x="148" y="102"/>
                      </a:lnTo>
                      <a:lnTo>
                        <a:pt x="156" y="120"/>
                      </a:lnTo>
                      <a:lnTo>
                        <a:pt x="152" y="126"/>
                      </a:lnTo>
                      <a:lnTo>
                        <a:pt x="144" y="118"/>
                      </a:lnTo>
                      <a:lnTo>
                        <a:pt x="138" y="118"/>
                      </a:lnTo>
                      <a:lnTo>
                        <a:pt x="134" y="122"/>
                      </a:lnTo>
                      <a:lnTo>
                        <a:pt x="138" y="132"/>
                      </a:lnTo>
                      <a:lnTo>
                        <a:pt x="130" y="134"/>
                      </a:lnTo>
                      <a:lnTo>
                        <a:pt x="130" y="142"/>
                      </a:lnTo>
                      <a:lnTo>
                        <a:pt x="124" y="146"/>
                      </a:lnTo>
                      <a:lnTo>
                        <a:pt x="118" y="142"/>
                      </a:lnTo>
                      <a:lnTo>
                        <a:pt x="120" y="134"/>
                      </a:lnTo>
                      <a:lnTo>
                        <a:pt x="120" y="134"/>
                      </a:lnTo>
                      <a:lnTo>
                        <a:pt x="118" y="132"/>
                      </a:lnTo>
                      <a:lnTo>
                        <a:pt x="118" y="132"/>
                      </a:lnTo>
                      <a:lnTo>
                        <a:pt x="116" y="130"/>
                      </a:lnTo>
                      <a:lnTo>
                        <a:pt x="116" y="128"/>
                      </a:lnTo>
                      <a:lnTo>
                        <a:pt x="118" y="128"/>
                      </a:lnTo>
                      <a:lnTo>
                        <a:pt x="122" y="128"/>
                      </a:lnTo>
                      <a:lnTo>
                        <a:pt x="122" y="112"/>
                      </a:lnTo>
                      <a:lnTo>
                        <a:pt x="114" y="110"/>
                      </a:lnTo>
                      <a:lnTo>
                        <a:pt x="110" y="106"/>
                      </a:lnTo>
                      <a:lnTo>
                        <a:pt x="88" y="92"/>
                      </a:lnTo>
                      <a:lnTo>
                        <a:pt x="80" y="84"/>
                      </a:lnTo>
                      <a:lnTo>
                        <a:pt x="74" y="74"/>
                      </a:lnTo>
                      <a:lnTo>
                        <a:pt x="50" y="54"/>
                      </a:lnTo>
                      <a:lnTo>
                        <a:pt x="50" y="52"/>
                      </a:lnTo>
                      <a:lnTo>
                        <a:pt x="50" y="50"/>
                      </a:lnTo>
                      <a:lnTo>
                        <a:pt x="50" y="48"/>
                      </a:lnTo>
                      <a:lnTo>
                        <a:pt x="48" y="44"/>
                      </a:lnTo>
                      <a:lnTo>
                        <a:pt x="46" y="42"/>
                      </a:lnTo>
                      <a:lnTo>
                        <a:pt x="44" y="40"/>
                      </a:lnTo>
                      <a:lnTo>
                        <a:pt x="38" y="38"/>
                      </a:lnTo>
                      <a:lnTo>
                        <a:pt x="18" y="48"/>
                      </a:lnTo>
                      <a:lnTo>
                        <a:pt x="12" y="48"/>
                      </a:lnTo>
                      <a:lnTo>
                        <a:pt x="12" y="48"/>
                      </a:lnTo>
                      <a:lnTo>
                        <a:pt x="12" y="42"/>
                      </a:lnTo>
                      <a:lnTo>
                        <a:pt x="4" y="34"/>
                      </a:lnTo>
                      <a:lnTo>
                        <a:pt x="4" y="34"/>
                      </a:lnTo>
                      <a:lnTo>
                        <a:pt x="2" y="32"/>
                      </a:lnTo>
                      <a:lnTo>
                        <a:pt x="0" y="28"/>
                      </a:lnTo>
                      <a:lnTo>
                        <a:pt x="0" y="22"/>
                      </a:lnTo>
                      <a:lnTo>
                        <a:pt x="10" y="22"/>
                      </a:lnTo>
                      <a:lnTo>
                        <a:pt x="12" y="22"/>
                      </a:lnTo>
                      <a:lnTo>
                        <a:pt x="14" y="24"/>
                      </a:lnTo>
                      <a:lnTo>
                        <a:pt x="16" y="24"/>
                      </a:lnTo>
                      <a:lnTo>
                        <a:pt x="28" y="16"/>
                      </a:lnTo>
                      <a:lnTo>
                        <a:pt x="24" y="12"/>
                      </a:lnTo>
                      <a:lnTo>
                        <a:pt x="30" y="10"/>
                      </a:lnTo>
                      <a:lnTo>
                        <a:pt x="30" y="10"/>
                      </a:lnTo>
                      <a:lnTo>
                        <a:pt x="30" y="12"/>
                      </a:lnTo>
                      <a:lnTo>
                        <a:pt x="30" y="14"/>
                      </a:lnTo>
                      <a:lnTo>
                        <a:pt x="30" y="14"/>
                      </a:lnTo>
                      <a:lnTo>
                        <a:pt x="32" y="16"/>
                      </a:lnTo>
                      <a:lnTo>
                        <a:pt x="34" y="14"/>
                      </a:lnTo>
                      <a:lnTo>
                        <a:pt x="36" y="14"/>
                      </a:lnTo>
                      <a:lnTo>
                        <a:pt x="40" y="12"/>
                      </a:lnTo>
                      <a:lnTo>
                        <a:pt x="40" y="12"/>
                      </a:lnTo>
                      <a:lnTo>
                        <a:pt x="40" y="10"/>
                      </a:lnTo>
                      <a:lnTo>
                        <a:pt x="42" y="10"/>
                      </a:lnTo>
                      <a:lnTo>
                        <a:pt x="46" y="6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10"/>
                      </a:lnTo>
                      <a:lnTo>
                        <a:pt x="46" y="12"/>
                      </a:lnTo>
                      <a:lnTo>
                        <a:pt x="46" y="12"/>
                      </a:lnTo>
                      <a:lnTo>
                        <a:pt x="48" y="12"/>
                      </a:lnTo>
                      <a:lnTo>
                        <a:pt x="48" y="10"/>
                      </a:lnTo>
                      <a:lnTo>
                        <a:pt x="48" y="8"/>
                      </a:lnTo>
                      <a:lnTo>
                        <a:pt x="48" y="8"/>
                      </a:lnTo>
                      <a:lnTo>
                        <a:pt x="48" y="6"/>
                      </a:lnTo>
                      <a:lnTo>
                        <a:pt x="46" y="4"/>
                      </a:lnTo>
                      <a:lnTo>
                        <a:pt x="46" y="4"/>
                      </a:lnTo>
                      <a:lnTo>
                        <a:pt x="48" y="4"/>
                      </a:lnTo>
                      <a:lnTo>
                        <a:pt x="50" y="4"/>
                      </a:lnTo>
                      <a:lnTo>
                        <a:pt x="50" y="2"/>
                      </a:lnTo>
                      <a:lnTo>
                        <a:pt x="52" y="2"/>
                      </a:lnTo>
                      <a:lnTo>
                        <a:pt x="54" y="0"/>
                      </a:lnTo>
                      <a:lnTo>
                        <a:pt x="54" y="0"/>
                      </a:lnTo>
                      <a:lnTo>
                        <a:pt x="58" y="0"/>
                      </a:lnTo>
                      <a:lnTo>
                        <a:pt x="62" y="0"/>
                      </a:lnTo>
                      <a:lnTo>
                        <a:pt x="62" y="0"/>
                      </a:lnTo>
                      <a:lnTo>
                        <a:pt x="64" y="0"/>
                      </a:lnTo>
                      <a:lnTo>
                        <a:pt x="66" y="0"/>
                      </a:lnTo>
                      <a:lnTo>
                        <a:pt x="70" y="0"/>
                      </a:lnTo>
                      <a:lnTo>
                        <a:pt x="72" y="0"/>
                      </a:lnTo>
                      <a:lnTo>
                        <a:pt x="74" y="4"/>
                      </a:lnTo>
                      <a:lnTo>
                        <a:pt x="74" y="4"/>
                      </a:lnTo>
                      <a:lnTo>
                        <a:pt x="76" y="6"/>
                      </a:lnTo>
                      <a:lnTo>
                        <a:pt x="80" y="8"/>
                      </a:lnTo>
                      <a:lnTo>
                        <a:pt x="84" y="10"/>
                      </a:lnTo>
                      <a:lnTo>
                        <a:pt x="88" y="12"/>
                      </a:lnTo>
                      <a:lnTo>
                        <a:pt x="92" y="12"/>
                      </a:lnTo>
                      <a:lnTo>
                        <a:pt x="94" y="1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3" name="Freeform 221"/>
                <p:cNvSpPr>
                  <a:spLocks/>
                </p:cNvSpPr>
                <p:nvPr/>
              </p:nvSpPr>
              <p:spPr bwMode="gray">
                <a:xfrm>
                  <a:off x="1013" y="2576"/>
                  <a:ext cx="42" cy="24"/>
                </a:xfrm>
                <a:custGeom>
                  <a:avLst/>
                  <a:gdLst>
                    <a:gd name="T0" fmla="*/ 6 w 42"/>
                    <a:gd name="T1" fmla="*/ 4 h 24"/>
                    <a:gd name="T2" fmla="*/ 0 w 42"/>
                    <a:gd name="T3" fmla="*/ 6 h 24"/>
                    <a:gd name="T4" fmla="*/ 0 w 42"/>
                    <a:gd name="T5" fmla="*/ 6 h 24"/>
                    <a:gd name="T6" fmla="*/ 0 w 42"/>
                    <a:gd name="T7" fmla="*/ 6 h 24"/>
                    <a:gd name="T8" fmla="*/ 0 w 42"/>
                    <a:gd name="T9" fmla="*/ 8 h 24"/>
                    <a:gd name="T10" fmla="*/ 2 w 42"/>
                    <a:gd name="T11" fmla="*/ 10 h 24"/>
                    <a:gd name="T12" fmla="*/ 22 w 42"/>
                    <a:gd name="T13" fmla="*/ 16 h 24"/>
                    <a:gd name="T14" fmla="*/ 22 w 42"/>
                    <a:gd name="T15" fmla="*/ 16 h 24"/>
                    <a:gd name="T16" fmla="*/ 24 w 42"/>
                    <a:gd name="T17" fmla="*/ 20 h 24"/>
                    <a:gd name="T18" fmla="*/ 26 w 42"/>
                    <a:gd name="T19" fmla="*/ 22 h 24"/>
                    <a:gd name="T20" fmla="*/ 28 w 42"/>
                    <a:gd name="T21" fmla="*/ 24 h 24"/>
                    <a:gd name="T22" fmla="*/ 30 w 42"/>
                    <a:gd name="T23" fmla="*/ 22 h 24"/>
                    <a:gd name="T24" fmla="*/ 34 w 42"/>
                    <a:gd name="T25" fmla="*/ 20 h 24"/>
                    <a:gd name="T26" fmla="*/ 38 w 42"/>
                    <a:gd name="T27" fmla="*/ 18 h 24"/>
                    <a:gd name="T28" fmla="*/ 38 w 42"/>
                    <a:gd name="T29" fmla="*/ 18 h 24"/>
                    <a:gd name="T30" fmla="*/ 38 w 42"/>
                    <a:gd name="T31" fmla="*/ 16 h 24"/>
                    <a:gd name="T32" fmla="*/ 38 w 42"/>
                    <a:gd name="T33" fmla="*/ 14 h 24"/>
                    <a:gd name="T34" fmla="*/ 38 w 42"/>
                    <a:gd name="T35" fmla="*/ 12 h 24"/>
                    <a:gd name="T36" fmla="*/ 36 w 42"/>
                    <a:gd name="T37" fmla="*/ 12 h 24"/>
                    <a:gd name="T38" fmla="*/ 40 w 42"/>
                    <a:gd name="T39" fmla="*/ 4 h 24"/>
                    <a:gd name="T40" fmla="*/ 40 w 42"/>
                    <a:gd name="T41" fmla="*/ 4 h 24"/>
                    <a:gd name="T42" fmla="*/ 42 w 42"/>
                    <a:gd name="T43" fmla="*/ 2 h 24"/>
                    <a:gd name="T44" fmla="*/ 42 w 42"/>
                    <a:gd name="T45" fmla="*/ 2 h 24"/>
                    <a:gd name="T46" fmla="*/ 40 w 42"/>
                    <a:gd name="T47" fmla="*/ 0 h 24"/>
                    <a:gd name="T48" fmla="*/ 38 w 42"/>
                    <a:gd name="T49" fmla="*/ 0 h 24"/>
                    <a:gd name="T50" fmla="*/ 36 w 42"/>
                    <a:gd name="T51" fmla="*/ 0 h 24"/>
                    <a:gd name="T52" fmla="*/ 34 w 42"/>
                    <a:gd name="T53" fmla="*/ 2 h 24"/>
                    <a:gd name="T54" fmla="*/ 32 w 42"/>
                    <a:gd name="T55" fmla="*/ 2 h 24"/>
                    <a:gd name="T56" fmla="*/ 28 w 42"/>
                    <a:gd name="T57" fmla="*/ 4 h 24"/>
                    <a:gd name="T58" fmla="*/ 26 w 42"/>
                    <a:gd name="T59" fmla="*/ 4 h 24"/>
                    <a:gd name="T60" fmla="*/ 22 w 42"/>
                    <a:gd name="T61" fmla="*/ 4 h 24"/>
                    <a:gd name="T62" fmla="*/ 18 w 42"/>
                    <a:gd name="T63" fmla="*/ 4 h 24"/>
                    <a:gd name="T64" fmla="*/ 12 w 42"/>
                    <a:gd name="T65" fmla="*/ 4 h 24"/>
                    <a:gd name="T66" fmla="*/ 8 w 42"/>
                    <a:gd name="T67" fmla="*/ 4 h 24"/>
                    <a:gd name="T68" fmla="*/ 6 w 42"/>
                    <a:gd name="T6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2" h="24">
                      <a:moveTo>
                        <a:pt x="6" y="4"/>
                      </a:move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2" y="10"/>
                      </a:lnTo>
                      <a:lnTo>
                        <a:pt x="22" y="16"/>
                      </a:lnTo>
                      <a:lnTo>
                        <a:pt x="22" y="16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8" y="24"/>
                      </a:lnTo>
                      <a:lnTo>
                        <a:pt x="30" y="22"/>
                      </a:lnTo>
                      <a:lnTo>
                        <a:pt x="34" y="20"/>
                      </a:lnTo>
                      <a:lnTo>
                        <a:pt x="38" y="18"/>
                      </a:lnTo>
                      <a:lnTo>
                        <a:pt x="38" y="18"/>
                      </a:lnTo>
                      <a:lnTo>
                        <a:pt x="38" y="16"/>
                      </a:lnTo>
                      <a:lnTo>
                        <a:pt x="38" y="14"/>
                      </a:lnTo>
                      <a:lnTo>
                        <a:pt x="38" y="12"/>
                      </a:lnTo>
                      <a:lnTo>
                        <a:pt x="36" y="12"/>
                      </a:lnTo>
                      <a:lnTo>
                        <a:pt x="40" y="4"/>
                      </a:lnTo>
                      <a:lnTo>
                        <a:pt x="40" y="4"/>
                      </a:lnTo>
                      <a:lnTo>
                        <a:pt x="42" y="2"/>
                      </a:lnTo>
                      <a:lnTo>
                        <a:pt x="42" y="2"/>
                      </a:lnTo>
                      <a:lnTo>
                        <a:pt x="40" y="0"/>
                      </a:lnTo>
                      <a:lnTo>
                        <a:pt x="38" y="0"/>
                      </a:lnTo>
                      <a:lnTo>
                        <a:pt x="36" y="0"/>
                      </a:lnTo>
                      <a:lnTo>
                        <a:pt x="34" y="2"/>
                      </a:lnTo>
                      <a:lnTo>
                        <a:pt x="32" y="2"/>
                      </a:lnTo>
                      <a:lnTo>
                        <a:pt x="28" y="4"/>
                      </a:lnTo>
                      <a:lnTo>
                        <a:pt x="26" y="4"/>
                      </a:lnTo>
                      <a:lnTo>
                        <a:pt x="22" y="4"/>
                      </a:lnTo>
                      <a:lnTo>
                        <a:pt x="18" y="4"/>
                      </a:lnTo>
                      <a:lnTo>
                        <a:pt x="12" y="4"/>
                      </a:lnTo>
                      <a:lnTo>
                        <a:pt x="8" y="4"/>
                      </a:lnTo>
                      <a:lnTo>
                        <a:pt x="6" y="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4" name="Freeform 222"/>
                <p:cNvSpPr>
                  <a:spLocks/>
                </p:cNvSpPr>
                <p:nvPr/>
              </p:nvSpPr>
              <p:spPr bwMode="gray">
                <a:xfrm>
                  <a:off x="963" y="2524"/>
                  <a:ext cx="20" cy="42"/>
                </a:xfrm>
                <a:custGeom>
                  <a:avLst/>
                  <a:gdLst>
                    <a:gd name="T0" fmla="*/ 14 w 20"/>
                    <a:gd name="T1" fmla="*/ 0 h 42"/>
                    <a:gd name="T2" fmla="*/ 14 w 20"/>
                    <a:gd name="T3" fmla="*/ 2 h 42"/>
                    <a:gd name="T4" fmla="*/ 12 w 20"/>
                    <a:gd name="T5" fmla="*/ 2 h 42"/>
                    <a:gd name="T6" fmla="*/ 10 w 20"/>
                    <a:gd name="T7" fmla="*/ 4 h 42"/>
                    <a:gd name="T8" fmla="*/ 8 w 20"/>
                    <a:gd name="T9" fmla="*/ 6 h 42"/>
                    <a:gd name="T10" fmla="*/ 4 w 20"/>
                    <a:gd name="T11" fmla="*/ 6 h 42"/>
                    <a:gd name="T12" fmla="*/ 2 w 20"/>
                    <a:gd name="T13" fmla="*/ 6 h 42"/>
                    <a:gd name="T14" fmla="*/ 2 w 20"/>
                    <a:gd name="T15" fmla="*/ 4 h 42"/>
                    <a:gd name="T16" fmla="*/ 0 w 20"/>
                    <a:gd name="T17" fmla="*/ 4 h 42"/>
                    <a:gd name="T18" fmla="*/ 0 w 20"/>
                    <a:gd name="T19" fmla="*/ 4 h 42"/>
                    <a:gd name="T20" fmla="*/ 2 w 20"/>
                    <a:gd name="T21" fmla="*/ 8 h 42"/>
                    <a:gd name="T22" fmla="*/ 2 w 20"/>
                    <a:gd name="T23" fmla="*/ 12 h 42"/>
                    <a:gd name="T24" fmla="*/ 2 w 20"/>
                    <a:gd name="T25" fmla="*/ 16 h 42"/>
                    <a:gd name="T26" fmla="*/ 0 w 20"/>
                    <a:gd name="T27" fmla="*/ 20 h 42"/>
                    <a:gd name="T28" fmla="*/ 0 w 20"/>
                    <a:gd name="T29" fmla="*/ 38 h 42"/>
                    <a:gd name="T30" fmla="*/ 0 w 20"/>
                    <a:gd name="T31" fmla="*/ 38 h 42"/>
                    <a:gd name="T32" fmla="*/ 4 w 20"/>
                    <a:gd name="T33" fmla="*/ 40 h 42"/>
                    <a:gd name="T34" fmla="*/ 8 w 20"/>
                    <a:gd name="T35" fmla="*/ 40 h 42"/>
                    <a:gd name="T36" fmla="*/ 12 w 20"/>
                    <a:gd name="T37" fmla="*/ 42 h 42"/>
                    <a:gd name="T38" fmla="*/ 12 w 20"/>
                    <a:gd name="T39" fmla="*/ 38 h 42"/>
                    <a:gd name="T40" fmla="*/ 12 w 20"/>
                    <a:gd name="T41" fmla="*/ 36 h 42"/>
                    <a:gd name="T42" fmla="*/ 14 w 20"/>
                    <a:gd name="T43" fmla="*/ 36 h 42"/>
                    <a:gd name="T44" fmla="*/ 16 w 20"/>
                    <a:gd name="T45" fmla="*/ 34 h 42"/>
                    <a:gd name="T46" fmla="*/ 18 w 20"/>
                    <a:gd name="T47" fmla="*/ 34 h 42"/>
                    <a:gd name="T48" fmla="*/ 18 w 20"/>
                    <a:gd name="T49" fmla="*/ 20 h 42"/>
                    <a:gd name="T50" fmla="*/ 18 w 20"/>
                    <a:gd name="T51" fmla="*/ 18 h 42"/>
                    <a:gd name="T52" fmla="*/ 20 w 20"/>
                    <a:gd name="T53" fmla="*/ 16 h 42"/>
                    <a:gd name="T54" fmla="*/ 20 w 20"/>
                    <a:gd name="T55" fmla="*/ 16 h 42"/>
                    <a:gd name="T56" fmla="*/ 20 w 20"/>
                    <a:gd name="T57" fmla="*/ 14 h 42"/>
                    <a:gd name="T58" fmla="*/ 20 w 20"/>
                    <a:gd name="T59" fmla="*/ 10 h 42"/>
                    <a:gd name="T60" fmla="*/ 20 w 20"/>
                    <a:gd name="T61" fmla="*/ 6 h 42"/>
                    <a:gd name="T62" fmla="*/ 18 w 20"/>
                    <a:gd name="T63" fmla="*/ 4 h 42"/>
                    <a:gd name="T64" fmla="*/ 14 w 20"/>
                    <a:gd name="T6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42">
                      <a:moveTo>
                        <a:pt x="14" y="0"/>
                      </a:moveTo>
                      <a:lnTo>
                        <a:pt x="14" y="2"/>
                      </a:lnTo>
                      <a:lnTo>
                        <a:pt x="12" y="2"/>
                      </a:lnTo>
                      <a:lnTo>
                        <a:pt x="10" y="4"/>
                      </a:lnTo>
                      <a:lnTo>
                        <a:pt x="8" y="6"/>
                      </a:lnTo>
                      <a:lnTo>
                        <a:pt x="4" y="6"/>
                      </a:lnTo>
                      <a:lnTo>
                        <a:pt x="2" y="6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2" y="8"/>
                      </a:lnTo>
                      <a:lnTo>
                        <a:pt x="2" y="12"/>
                      </a:lnTo>
                      <a:lnTo>
                        <a:pt x="2" y="16"/>
                      </a:lnTo>
                      <a:lnTo>
                        <a:pt x="0" y="20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4" y="40"/>
                      </a:lnTo>
                      <a:lnTo>
                        <a:pt x="8" y="40"/>
                      </a:lnTo>
                      <a:lnTo>
                        <a:pt x="12" y="42"/>
                      </a:lnTo>
                      <a:lnTo>
                        <a:pt x="12" y="38"/>
                      </a:lnTo>
                      <a:lnTo>
                        <a:pt x="12" y="36"/>
                      </a:lnTo>
                      <a:lnTo>
                        <a:pt x="14" y="36"/>
                      </a:lnTo>
                      <a:lnTo>
                        <a:pt x="16" y="34"/>
                      </a:lnTo>
                      <a:lnTo>
                        <a:pt x="18" y="34"/>
                      </a:lnTo>
                      <a:lnTo>
                        <a:pt x="18" y="20"/>
                      </a:lnTo>
                      <a:lnTo>
                        <a:pt x="18" y="18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4"/>
                      </a:lnTo>
                      <a:lnTo>
                        <a:pt x="20" y="10"/>
                      </a:lnTo>
                      <a:lnTo>
                        <a:pt x="20" y="6"/>
                      </a:lnTo>
                      <a:lnTo>
                        <a:pt x="18" y="4"/>
                      </a:lnTo>
                      <a:lnTo>
                        <a:pt x="14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5" name="Freeform 223"/>
                <p:cNvSpPr>
                  <a:spLocks/>
                </p:cNvSpPr>
                <p:nvPr/>
              </p:nvSpPr>
              <p:spPr bwMode="gray">
                <a:xfrm>
                  <a:off x="967" y="2492"/>
                  <a:ext cx="18" cy="28"/>
                </a:xfrm>
                <a:custGeom>
                  <a:avLst/>
                  <a:gdLst>
                    <a:gd name="T0" fmla="*/ 8 w 18"/>
                    <a:gd name="T1" fmla="*/ 4 h 28"/>
                    <a:gd name="T2" fmla="*/ 6 w 18"/>
                    <a:gd name="T3" fmla="*/ 4 h 28"/>
                    <a:gd name="T4" fmla="*/ 6 w 18"/>
                    <a:gd name="T5" fmla="*/ 4 h 28"/>
                    <a:gd name="T6" fmla="*/ 4 w 18"/>
                    <a:gd name="T7" fmla="*/ 4 h 28"/>
                    <a:gd name="T8" fmla="*/ 2 w 18"/>
                    <a:gd name="T9" fmla="*/ 6 h 28"/>
                    <a:gd name="T10" fmla="*/ 0 w 18"/>
                    <a:gd name="T11" fmla="*/ 8 h 28"/>
                    <a:gd name="T12" fmla="*/ 2 w 18"/>
                    <a:gd name="T13" fmla="*/ 10 h 28"/>
                    <a:gd name="T14" fmla="*/ 2 w 18"/>
                    <a:gd name="T15" fmla="*/ 12 h 28"/>
                    <a:gd name="T16" fmla="*/ 2 w 18"/>
                    <a:gd name="T17" fmla="*/ 16 h 28"/>
                    <a:gd name="T18" fmla="*/ 4 w 18"/>
                    <a:gd name="T19" fmla="*/ 20 h 28"/>
                    <a:gd name="T20" fmla="*/ 6 w 18"/>
                    <a:gd name="T21" fmla="*/ 22 h 28"/>
                    <a:gd name="T22" fmla="*/ 12 w 18"/>
                    <a:gd name="T23" fmla="*/ 28 h 28"/>
                    <a:gd name="T24" fmla="*/ 12 w 18"/>
                    <a:gd name="T25" fmla="*/ 28 h 28"/>
                    <a:gd name="T26" fmla="*/ 14 w 18"/>
                    <a:gd name="T27" fmla="*/ 24 h 28"/>
                    <a:gd name="T28" fmla="*/ 14 w 18"/>
                    <a:gd name="T29" fmla="*/ 22 h 28"/>
                    <a:gd name="T30" fmla="*/ 16 w 18"/>
                    <a:gd name="T31" fmla="*/ 18 h 28"/>
                    <a:gd name="T32" fmla="*/ 18 w 18"/>
                    <a:gd name="T33" fmla="*/ 18 h 28"/>
                    <a:gd name="T34" fmla="*/ 18 w 18"/>
                    <a:gd name="T35" fmla="*/ 16 h 28"/>
                    <a:gd name="T36" fmla="*/ 18 w 18"/>
                    <a:gd name="T37" fmla="*/ 14 h 28"/>
                    <a:gd name="T38" fmla="*/ 16 w 18"/>
                    <a:gd name="T39" fmla="*/ 10 h 28"/>
                    <a:gd name="T40" fmla="*/ 16 w 18"/>
                    <a:gd name="T41" fmla="*/ 6 h 28"/>
                    <a:gd name="T42" fmla="*/ 14 w 18"/>
                    <a:gd name="T43" fmla="*/ 4 h 28"/>
                    <a:gd name="T44" fmla="*/ 10 w 18"/>
                    <a:gd name="T45" fmla="*/ 0 h 28"/>
                    <a:gd name="T46" fmla="*/ 8 w 18"/>
                    <a:gd name="T47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" h="28">
                      <a:moveTo>
                        <a:pt x="8" y="4"/>
                      </a:move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4" y="4"/>
                      </a:lnTo>
                      <a:lnTo>
                        <a:pt x="2" y="6"/>
                      </a:lnTo>
                      <a:lnTo>
                        <a:pt x="0" y="8"/>
                      </a:lnTo>
                      <a:lnTo>
                        <a:pt x="2" y="10"/>
                      </a:lnTo>
                      <a:lnTo>
                        <a:pt x="2" y="12"/>
                      </a:lnTo>
                      <a:lnTo>
                        <a:pt x="2" y="16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4" y="24"/>
                      </a:lnTo>
                      <a:lnTo>
                        <a:pt x="14" y="22"/>
                      </a:lnTo>
                      <a:lnTo>
                        <a:pt x="16" y="18"/>
                      </a:lnTo>
                      <a:lnTo>
                        <a:pt x="18" y="18"/>
                      </a:lnTo>
                      <a:lnTo>
                        <a:pt x="18" y="16"/>
                      </a:lnTo>
                      <a:lnTo>
                        <a:pt x="18" y="14"/>
                      </a:lnTo>
                      <a:lnTo>
                        <a:pt x="16" y="10"/>
                      </a:lnTo>
                      <a:lnTo>
                        <a:pt x="16" y="6"/>
                      </a:lnTo>
                      <a:lnTo>
                        <a:pt x="14" y="4"/>
                      </a:lnTo>
                      <a:lnTo>
                        <a:pt x="10" y="0"/>
                      </a:lnTo>
                      <a:lnTo>
                        <a:pt x="8" y="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6" name="Freeform 224"/>
                <p:cNvSpPr>
                  <a:spLocks/>
                </p:cNvSpPr>
                <p:nvPr/>
              </p:nvSpPr>
              <p:spPr bwMode="gray">
                <a:xfrm>
                  <a:off x="977" y="2384"/>
                  <a:ext cx="102" cy="60"/>
                </a:xfrm>
                <a:custGeom>
                  <a:avLst/>
                  <a:gdLst>
                    <a:gd name="T0" fmla="*/ 34 w 102"/>
                    <a:gd name="T1" fmla="*/ 58 h 60"/>
                    <a:gd name="T2" fmla="*/ 32 w 102"/>
                    <a:gd name="T3" fmla="*/ 56 h 60"/>
                    <a:gd name="T4" fmla="*/ 28 w 102"/>
                    <a:gd name="T5" fmla="*/ 56 h 60"/>
                    <a:gd name="T6" fmla="*/ 20 w 102"/>
                    <a:gd name="T7" fmla="*/ 56 h 60"/>
                    <a:gd name="T8" fmla="*/ 16 w 102"/>
                    <a:gd name="T9" fmla="*/ 56 h 60"/>
                    <a:gd name="T10" fmla="*/ 12 w 102"/>
                    <a:gd name="T11" fmla="*/ 58 h 60"/>
                    <a:gd name="T12" fmla="*/ 10 w 102"/>
                    <a:gd name="T13" fmla="*/ 60 h 60"/>
                    <a:gd name="T14" fmla="*/ 10 w 102"/>
                    <a:gd name="T15" fmla="*/ 56 h 60"/>
                    <a:gd name="T16" fmla="*/ 8 w 102"/>
                    <a:gd name="T17" fmla="*/ 56 h 60"/>
                    <a:gd name="T18" fmla="*/ 8 w 102"/>
                    <a:gd name="T19" fmla="*/ 52 h 60"/>
                    <a:gd name="T20" fmla="*/ 8 w 102"/>
                    <a:gd name="T21" fmla="*/ 38 h 60"/>
                    <a:gd name="T22" fmla="*/ 28 w 102"/>
                    <a:gd name="T23" fmla="*/ 34 h 60"/>
                    <a:gd name="T24" fmla="*/ 28 w 102"/>
                    <a:gd name="T25" fmla="*/ 26 h 60"/>
                    <a:gd name="T26" fmla="*/ 38 w 102"/>
                    <a:gd name="T27" fmla="*/ 12 h 60"/>
                    <a:gd name="T28" fmla="*/ 50 w 102"/>
                    <a:gd name="T29" fmla="*/ 4 h 60"/>
                    <a:gd name="T30" fmla="*/ 52 w 102"/>
                    <a:gd name="T31" fmla="*/ 0 h 60"/>
                    <a:gd name="T32" fmla="*/ 54 w 102"/>
                    <a:gd name="T33" fmla="*/ 0 h 60"/>
                    <a:gd name="T34" fmla="*/ 58 w 102"/>
                    <a:gd name="T35" fmla="*/ 4 h 60"/>
                    <a:gd name="T36" fmla="*/ 60 w 102"/>
                    <a:gd name="T37" fmla="*/ 4 h 60"/>
                    <a:gd name="T38" fmla="*/ 68 w 102"/>
                    <a:gd name="T39" fmla="*/ 4 h 60"/>
                    <a:gd name="T40" fmla="*/ 72 w 102"/>
                    <a:gd name="T41" fmla="*/ 0 h 60"/>
                    <a:gd name="T42" fmla="*/ 80 w 102"/>
                    <a:gd name="T43" fmla="*/ 2 h 60"/>
                    <a:gd name="T44" fmla="*/ 80 w 102"/>
                    <a:gd name="T45" fmla="*/ 4 h 60"/>
                    <a:gd name="T46" fmla="*/ 86 w 102"/>
                    <a:gd name="T47" fmla="*/ 8 h 60"/>
                    <a:gd name="T48" fmla="*/ 92 w 102"/>
                    <a:gd name="T49" fmla="*/ 8 h 60"/>
                    <a:gd name="T50" fmla="*/ 96 w 102"/>
                    <a:gd name="T51" fmla="*/ 8 h 60"/>
                    <a:gd name="T52" fmla="*/ 102 w 102"/>
                    <a:gd name="T53" fmla="*/ 18 h 60"/>
                    <a:gd name="T54" fmla="*/ 98 w 102"/>
                    <a:gd name="T55" fmla="*/ 20 h 60"/>
                    <a:gd name="T56" fmla="*/ 96 w 102"/>
                    <a:gd name="T57" fmla="*/ 28 h 60"/>
                    <a:gd name="T58" fmla="*/ 96 w 102"/>
                    <a:gd name="T59" fmla="*/ 34 h 60"/>
                    <a:gd name="T60" fmla="*/ 92 w 102"/>
                    <a:gd name="T61" fmla="*/ 38 h 60"/>
                    <a:gd name="T62" fmla="*/ 92 w 102"/>
                    <a:gd name="T63" fmla="*/ 44 h 60"/>
                    <a:gd name="T64" fmla="*/ 44 w 102"/>
                    <a:gd name="T65" fmla="*/ 56 h 60"/>
                    <a:gd name="T66" fmla="*/ 36 w 102"/>
                    <a:gd name="T67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02" h="60">
                      <a:moveTo>
                        <a:pt x="36" y="60"/>
                      </a:moveTo>
                      <a:lnTo>
                        <a:pt x="34" y="58"/>
                      </a:lnTo>
                      <a:lnTo>
                        <a:pt x="34" y="56"/>
                      </a:lnTo>
                      <a:lnTo>
                        <a:pt x="32" y="56"/>
                      </a:lnTo>
                      <a:lnTo>
                        <a:pt x="32" y="56"/>
                      </a:lnTo>
                      <a:lnTo>
                        <a:pt x="28" y="56"/>
                      </a:lnTo>
                      <a:lnTo>
                        <a:pt x="24" y="56"/>
                      </a:lnTo>
                      <a:lnTo>
                        <a:pt x="20" y="56"/>
                      </a:lnTo>
                      <a:lnTo>
                        <a:pt x="16" y="56"/>
                      </a:lnTo>
                      <a:lnTo>
                        <a:pt x="16" y="56"/>
                      </a:lnTo>
                      <a:lnTo>
                        <a:pt x="14" y="58"/>
                      </a:lnTo>
                      <a:lnTo>
                        <a:pt x="12" y="58"/>
                      </a:lnTo>
                      <a:lnTo>
                        <a:pt x="12" y="60"/>
                      </a:lnTo>
                      <a:lnTo>
                        <a:pt x="10" y="60"/>
                      </a:lnTo>
                      <a:lnTo>
                        <a:pt x="10" y="58"/>
                      </a:lnTo>
                      <a:lnTo>
                        <a:pt x="10" y="56"/>
                      </a:lnTo>
                      <a:lnTo>
                        <a:pt x="8" y="56"/>
                      </a:lnTo>
                      <a:lnTo>
                        <a:pt x="8" y="56"/>
                      </a:lnTo>
                      <a:lnTo>
                        <a:pt x="6" y="56"/>
                      </a:lnTo>
                      <a:lnTo>
                        <a:pt x="8" y="52"/>
                      </a:lnTo>
                      <a:lnTo>
                        <a:pt x="0" y="38"/>
                      </a:lnTo>
                      <a:lnTo>
                        <a:pt x="8" y="38"/>
                      </a:lnTo>
                      <a:lnTo>
                        <a:pt x="20" y="30"/>
                      </a:lnTo>
                      <a:lnTo>
                        <a:pt x="28" y="34"/>
                      </a:lnTo>
                      <a:lnTo>
                        <a:pt x="30" y="30"/>
                      </a:lnTo>
                      <a:lnTo>
                        <a:pt x="28" y="26"/>
                      </a:lnTo>
                      <a:lnTo>
                        <a:pt x="28" y="16"/>
                      </a:lnTo>
                      <a:lnTo>
                        <a:pt x="38" y="12"/>
                      </a:lnTo>
                      <a:lnTo>
                        <a:pt x="44" y="8"/>
                      </a:lnTo>
                      <a:lnTo>
                        <a:pt x="50" y="4"/>
                      </a:lnTo>
                      <a:lnTo>
                        <a:pt x="52" y="2"/>
                      </a:lnTo>
                      <a:lnTo>
                        <a:pt x="52" y="0"/>
                      </a:lnTo>
                      <a:lnTo>
                        <a:pt x="54" y="0"/>
                      </a:lnTo>
                      <a:lnTo>
                        <a:pt x="54" y="0"/>
                      </a:lnTo>
                      <a:lnTo>
                        <a:pt x="56" y="0"/>
                      </a:lnTo>
                      <a:lnTo>
                        <a:pt x="58" y="4"/>
                      </a:lnTo>
                      <a:lnTo>
                        <a:pt x="58" y="4"/>
                      </a:lnTo>
                      <a:lnTo>
                        <a:pt x="60" y="4"/>
                      </a:lnTo>
                      <a:lnTo>
                        <a:pt x="64" y="4"/>
                      </a:lnTo>
                      <a:lnTo>
                        <a:pt x="68" y="4"/>
                      </a:lnTo>
                      <a:lnTo>
                        <a:pt x="70" y="4"/>
                      </a:lnTo>
                      <a:lnTo>
                        <a:pt x="72" y="0"/>
                      </a:lnTo>
                      <a:lnTo>
                        <a:pt x="80" y="0"/>
                      </a:lnTo>
                      <a:lnTo>
                        <a:pt x="80" y="2"/>
                      </a:lnTo>
                      <a:lnTo>
                        <a:pt x="80" y="2"/>
                      </a:lnTo>
                      <a:lnTo>
                        <a:pt x="80" y="4"/>
                      </a:lnTo>
                      <a:lnTo>
                        <a:pt x="82" y="6"/>
                      </a:lnTo>
                      <a:lnTo>
                        <a:pt x="86" y="8"/>
                      </a:lnTo>
                      <a:lnTo>
                        <a:pt x="88" y="8"/>
                      </a:lnTo>
                      <a:lnTo>
                        <a:pt x="92" y="8"/>
                      </a:lnTo>
                      <a:lnTo>
                        <a:pt x="96" y="8"/>
                      </a:lnTo>
                      <a:lnTo>
                        <a:pt x="96" y="8"/>
                      </a:lnTo>
                      <a:lnTo>
                        <a:pt x="102" y="16"/>
                      </a:lnTo>
                      <a:lnTo>
                        <a:pt x="102" y="18"/>
                      </a:lnTo>
                      <a:lnTo>
                        <a:pt x="100" y="18"/>
                      </a:lnTo>
                      <a:lnTo>
                        <a:pt x="98" y="20"/>
                      </a:lnTo>
                      <a:lnTo>
                        <a:pt x="96" y="24"/>
                      </a:lnTo>
                      <a:lnTo>
                        <a:pt x="96" y="28"/>
                      </a:lnTo>
                      <a:lnTo>
                        <a:pt x="96" y="32"/>
                      </a:lnTo>
                      <a:lnTo>
                        <a:pt x="96" y="34"/>
                      </a:lnTo>
                      <a:lnTo>
                        <a:pt x="94" y="36"/>
                      </a:lnTo>
                      <a:lnTo>
                        <a:pt x="92" y="38"/>
                      </a:lnTo>
                      <a:lnTo>
                        <a:pt x="90" y="40"/>
                      </a:lnTo>
                      <a:lnTo>
                        <a:pt x="92" y="44"/>
                      </a:lnTo>
                      <a:lnTo>
                        <a:pt x="68" y="46"/>
                      </a:lnTo>
                      <a:lnTo>
                        <a:pt x="44" y="56"/>
                      </a:lnTo>
                      <a:lnTo>
                        <a:pt x="40" y="58"/>
                      </a:lnTo>
                      <a:lnTo>
                        <a:pt x="36" y="6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7" name="Freeform 225"/>
                <p:cNvSpPr>
                  <a:spLocks/>
                </p:cNvSpPr>
                <p:nvPr/>
              </p:nvSpPr>
              <p:spPr bwMode="gray">
                <a:xfrm>
                  <a:off x="933" y="2422"/>
                  <a:ext cx="54" cy="42"/>
                </a:xfrm>
                <a:custGeom>
                  <a:avLst/>
                  <a:gdLst>
                    <a:gd name="T0" fmla="*/ 30 w 54"/>
                    <a:gd name="T1" fmla="*/ 6 h 42"/>
                    <a:gd name="T2" fmla="*/ 20 w 54"/>
                    <a:gd name="T3" fmla="*/ 8 h 42"/>
                    <a:gd name="T4" fmla="*/ 8 w 54"/>
                    <a:gd name="T5" fmla="*/ 16 h 42"/>
                    <a:gd name="T6" fmla="*/ 0 w 54"/>
                    <a:gd name="T7" fmla="*/ 30 h 42"/>
                    <a:gd name="T8" fmla="*/ 2 w 54"/>
                    <a:gd name="T9" fmla="*/ 30 h 42"/>
                    <a:gd name="T10" fmla="*/ 2 w 54"/>
                    <a:gd name="T11" fmla="*/ 28 h 42"/>
                    <a:gd name="T12" fmla="*/ 4 w 54"/>
                    <a:gd name="T13" fmla="*/ 28 h 42"/>
                    <a:gd name="T14" fmla="*/ 6 w 54"/>
                    <a:gd name="T15" fmla="*/ 28 h 42"/>
                    <a:gd name="T16" fmla="*/ 6 w 54"/>
                    <a:gd name="T17" fmla="*/ 28 h 42"/>
                    <a:gd name="T18" fmla="*/ 8 w 54"/>
                    <a:gd name="T19" fmla="*/ 30 h 42"/>
                    <a:gd name="T20" fmla="*/ 8 w 54"/>
                    <a:gd name="T21" fmla="*/ 34 h 42"/>
                    <a:gd name="T22" fmla="*/ 6 w 54"/>
                    <a:gd name="T23" fmla="*/ 40 h 42"/>
                    <a:gd name="T24" fmla="*/ 8 w 54"/>
                    <a:gd name="T25" fmla="*/ 40 h 42"/>
                    <a:gd name="T26" fmla="*/ 12 w 54"/>
                    <a:gd name="T27" fmla="*/ 40 h 42"/>
                    <a:gd name="T28" fmla="*/ 16 w 54"/>
                    <a:gd name="T29" fmla="*/ 40 h 42"/>
                    <a:gd name="T30" fmla="*/ 20 w 54"/>
                    <a:gd name="T31" fmla="*/ 42 h 42"/>
                    <a:gd name="T32" fmla="*/ 22 w 54"/>
                    <a:gd name="T33" fmla="*/ 42 h 42"/>
                    <a:gd name="T34" fmla="*/ 34 w 54"/>
                    <a:gd name="T35" fmla="*/ 34 h 42"/>
                    <a:gd name="T36" fmla="*/ 30 w 54"/>
                    <a:gd name="T37" fmla="*/ 30 h 42"/>
                    <a:gd name="T38" fmla="*/ 36 w 54"/>
                    <a:gd name="T39" fmla="*/ 28 h 42"/>
                    <a:gd name="T40" fmla="*/ 36 w 54"/>
                    <a:gd name="T41" fmla="*/ 28 h 42"/>
                    <a:gd name="T42" fmla="*/ 36 w 54"/>
                    <a:gd name="T43" fmla="*/ 30 h 42"/>
                    <a:gd name="T44" fmla="*/ 36 w 54"/>
                    <a:gd name="T45" fmla="*/ 32 h 42"/>
                    <a:gd name="T46" fmla="*/ 36 w 54"/>
                    <a:gd name="T47" fmla="*/ 32 h 42"/>
                    <a:gd name="T48" fmla="*/ 38 w 54"/>
                    <a:gd name="T49" fmla="*/ 34 h 42"/>
                    <a:gd name="T50" fmla="*/ 40 w 54"/>
                    <a:gd name="T51" fmla="*/ 32 h 42"/>
                    <a:gd name="T52" fmla="*/ 42 w 54"/>
                    <a:gd name="T53" fmla="*/ 32 h 42"/>
                    <a:gd name="T54" fmla="*/ 44 w 54"/>
                    <a:gd name="T55" fmla="*/ 32 h 42"/>
                    <a:gd name="T56" fmla="*/ 46 w 54"/>
                    <a:gd name="T57" fmla="*/ 30 h 42"/>
                    <a:gd name="T58" fmla="*/ 48 w 54"/>
                    <a:gd name="T59" fmla="*/ 28 h 42"/>
                    <a:gd name="T60" fmla="*/ 52 w 54"/>
                    <a:gd name="T61" fmla="*/ 24 h 42"/>
                    <a:gd name="T62" fmla="*/ 50 w 54"/>
                    <a:gd name="T63" fmla="*/ 26 h 42"/>
                    <a:gd name="T64" fmla="*/ 50 w 54"/>
                    <a:gd name="T65" fmla="*/ 26 h 42"/>
                    <a:gd name="T66" fmla="*/ 50 w 54"/>
                    <a:gd name="T67" fmla="*/ 28 h 42"/>
                    <a:gd name="T68" fmla="*/ 52 w 54"/>
                    <a:gd name="T69" fmla="*/ 30 h 42"/>
                    <a:gd name="T70" fmla="*/ 52 w 54"/>
                    <a:gd name="T71" fmla="*/ 30 h 42"/>
                    <a:gd name="T72" fmla="*/ 54 w 54"/>
                    <a:gd name="T73" fmla="*/ 30 h 42"/>
                    <a:gd name="T74" fmla="*/ 54 w 54"/>
                    <a:gd name="T75" fmla="*/ 26 h 42"/>
                    <a:gd name="T76" fmla="*/ 54 w 54"/>
                    <a:gd name="T77" fmla="*/ 26 h 42"/>
                    <a:gd name="T78" fmla="*/ 54 w 54"/>
                    <a:gd name="T79" fmla="*/ 24 h 42"/>
                    <a:gd name="T80" fmla="*/ 52 w 54"/>
                    <a:gd name="T81" fmla="*/ 24 h 42"/>
                    <a:gd name="T82" fmla="*/ 54 w 54"/>
                    <a:gd name="T83" fmla="*/ 22 h 42"/>
                    <a:gd name="T84" fmla="*/ 54 w 54"/>
                    <a:gd name="T85" fmla="*/ 22 h 42"/>
                    <a:gd name="T86" fmla="*/ 54 w 54"/>
                    <a:gd name="T87" fmla="*/ 20 h 42"/>
                    <a:gd name="T88" fmla="*/ 54 w 54"/>
                    <a:gd name="T89" fmla="*/ 20 h 42"/>
                    <a:gd name="T90" fmla="*/ 54 w 54"/>
                    <a:gd name="T91" fmla="*/ 18 h 42"/>
                    <a:gd name="T92" fmla="*/ 52 w 54"/>
                    <a:gd name="T93" fmla="*/ 18 h 42"/>
                    <a:gd name="T94" fmla="*/ 50 w 54"/>
                    <a:gd name="T95" fmla="*/ 18 h 42"/>
                    <a:gd name="T96" fmla="*/ 50 w 54"/>
                    <a:gd name="T97" fmla="*/ 18 h 42"/>
                    <a:gd name="T98" fmla="*/ 50 w 54"/>
                    <a:gd name="T99" fmla="*/ 18 h 42"/>
                    <a:gd name="T100" fmla="*/ 50 w 54"/>
                    <a:gd name="T101" fmla="*/ 18 h 42"/>
                    <a:gd name="T102" fmla="*/ 52 w 54"/>
                    <a:gd name="T103" fmla="*/ 14 h 42"/>
                    <a:gd name="T104" fmla="*/ 44 w 54"/>
                    <a:gd name="T105" fmla="*/ 0 h 42"/>
                    <a:gd name="T106" fmla="*/ 38 w 54"/>
                    <a:gd name="T107" fmla="*/ 4 h 42"/>
                    <a:gd name="T108" fmla="*/ 30 w 54"/>
                    <a:gd name="T109" fmla="*/ 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4" h="42">
                      <a:moveTo>
                        <a:pt x="30" y="6"/>
                      </a:moveTo>
                      <a:lnTo>
                        <a:pt x="20" y="8"/>
                      </a:lnTo>
                      <a:lnTo>
                        <a:pt x="8" y="16"/>
                      </a:lnTo>
                      <a:lnTo>
                        <a:pt x="0" y="30"/>
                      </a:lnTo>
                      <a:lnTo>
                        <a:pt x="2" y="30"/>
                      </a:lnTo>
                      <a:lnTo>
                        <a:pt x="2" y="28"/>
                      </a:lnTo>
                      <a:lnTo>
                        <a:pt x="4" y="28"/>
                      </a:lnTo>
                      <a:lnTo>
                        <a:pt x="6" y="28"/>
                      </a:lnTo>
                      <a:lnTo>
                        <a:pt x="6" y="28"/>
                      </a:lnTo>
                      <a:lnTo>
                        <a:pt x="8" y="30"/>
                      </a:lnTo>
                      <a:lnTo>
                        <a:pt x="8" y="34"/>
                      </a:lnTo>
                      <a:lnTo>
                        <a:pt x="6" y="40"/>
                      </a:lnTo>
                      <a:lnTo>
                        <a:pt x="8" y="40"/>
                      </a:lnTo>
                      <a:lnTo>
                        <a:pt x="12" y="40"/>
                      </a:lnTo>
                      <a:lnTo>
                        <a:pt x="16" y="40"/>
                      </a:lnTo>
                      <a:lnTo>
                        <a:pt x="20" y="42"/>
                      </a:lnTo>
                      <a:lnTo>
                        <a:pt x="22" y="42"/>
                      </a:lnTo>
                      <a:lnTo>
                        <a:pt x="34" y="34"/>
                      </a:lnTo>
                      <a:lnTo>
                        <a:pt x="30" y="30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36" y="30"/>
                      </a:lnTo>
                      <a:lnTo>
                        <a:pt x="36" y="32"/>
                      </a:lnTo>
                      <a:lnTo>
                        <a:pt x="36" y="32"/>
                      </a:lnTo>
                      <a:lnTo>
                        <a:pt x="38" y="34"/>
                      </a:lnTo>
                      <a:lnTo>
                        <a:pt x="40" y="32"/>
                      </a:lnTo>
                      <a:lnTo>
                        <a:pt x="42" y="32"/>
                      </a:lnTo>
                      <a:lnTo>
                        <a:pt x="44" y="32"/>
                      </a:lnTo>
                      <a:lnTo>
                        <a:pt x="46" y="30"/>
                      </a:lnTo>
                      <a:lnTo>
                        <a:pt x="48" y="28"/>
                      </a:lnTo>
                      <a:lnTo>
                        <a:pt x="52" y="24"/>
                      </a:lnTo>
                      <a:lnTo>
                        <a:pt x="50" y="26"/>
                      </a:lnTo>
                      <a:lnTo>
                        <a:pt x="50" y="26"/>
                      </a:lnTo>
                      <a:lnTo>
                        <a:pt x="50" y="28"/>
                      </a:lnTo>
                      <a:lnTo>
                        <a:pt x="52" y="30"/>
                      </a:lnTo>
                      <a:lnTo>
                        <a:pt x="52" y="30"/>
                      </a:lnTo>
                      <a:lnTo>
                        <a:pt x="54" y="30"/>
                      </a:lnTo>
                      <a:lnTo>
                        <a:pt x="54" y="26"/>
                      </a:lnTo>
                      <a:lnTo>
                        <a:pt x="54" y="26"/>
                      </a:lnTo>
                      <a:lnTo>
                        <a:pt x="54" y="24"/>
                      </a:lnTo>
                      <a:lnTo>
                        <a:pt x="52" y="24"/>
                      </a:lnTo>
                      <a:lnTo>
                        <a:pt x="54" y="22"/>
                      </a:lnTo>
                      <a:lnTo>
                        <a:pt x="54" y="22"/>
                      </a:lnTo>
                      <a:lnTo>
                        <a:pt x="54" y="20"/>
                      </a:lnTo>
                      <a:lnTo>
                        <a:pt x="54" y="20"/>
                      </a:lnTo>
                      <a:lnTo>
                        <a:pt x="54" y="18"/>
                      </a:lnTo>
                      <a:lnTo>
                        <a:pt x="52" y="1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2" y="14"/>
                      </a:lnTo>
                      <a:lnTo>
                        <a:pt x="44" y="0"/>
                      </a:lnTo>
                      <a:lnTo>
                        <a:pt x="38" y="4"/>
                      </a:lnTo>
                      <a:lnTo>
                        <a:pt x="30" y="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8" name="Freeform 226"/>
                <p:cNvSpPr>
                  <a:spLocks/>
                </p:cNvSpPr>
                <p:nvPr/>
              </p:nvSpPr>
              <p:spPr bwMode="gray">
                <a:xfrm>
                  <a:off x="801" y="2340"/>
                  <a:ext cx="158" cy="182"/>
                </a:xfrm>
                <a:custGeom>
                  <a:avLst/>
                  <a:gdLst>
                    <a:gd name="T0" fmla="*/ 138 w 158"/>
                    <a:gd name="T1" fmla="*/ 120 h 182"/>
                    <a:gd name="T2" fmla="*/ 140 w 158"/>
                    <a:gd name="T3" fmla="*/ 130 h 182"/>
                    <a:gd name="T4" fmla="*/ 150 w 158"/>
                    <a:gd name="T5" fmla="*/ 144 h 182"/>
                    <a:gd name="T6" fmla="*/ 138 w 158"/>
                    <a:gd name="T7" fmla="*/ 156 h 182"/>
                    <a:gd name="T8" fmla="*/ 122 w 158"/>
                    <a:gd name="T9" fmla="*/ 156 h 182"/>
                    <a:gd name="T10" fmla="*/ 102 w 158"/>
                    <a:gd name="T11" fmla="*/ 158 h 182"/>
                    <a:gd name="T12" fmla="*/ 100 w 158"/>
                    <a:gd name="T13" fmla="*/ 170 h 182"/>
                    <a:gd name="T14" fmla="*/ 90 w 158"/>
                    <a:gd name="T15" fmla="*/ 180 h 182"/>
                    <a:gd name="T16" fmla="*/ 64 w 158"/>
                    <a:gd name="T17" fmla="*/ 164 h 182"/>
                    <a:gd name="T18" fmla="*/ 58 w 158"/>
                    <a:gd name="T19" fmla="*/ 160 h 182"/>
                    <a:gd name="T20" fmla="*/ 52 w 158"/>
                    <a:gd name="T21" fmla="*/ 158 h 182"/>
                    <a:gd name="T22" fmla="*/ 44 w 158"/>
                    <a:gd name="T23" fmla="*/ 152 h 182"/>
                    <a:gd name="T24" fmla="*/ 40 w 158"/>
                    <a:gd name="T25" fmla="*/ 148 h 182"/>
                    <a:gd name="T26" fmla="*/ 36 w 158"/>
                    <a:gd name="T27" fmla="*/ 144 h 182"/>
                    <a:gd name="T28" fmla="*/ 40 w 158"/>
                    <a:gd name="T29" fmla="*/ 94 h 182"/>
                    <a:gd name="T30" fmla="*/ 38 w 158"/>
                    <a:gd name="T31" fmla="*/ 86 h 182"/>
                    <a:gd name="T32" fmla="*/ 32 w 158"/>
                    <a:gd name="T33" fmla="*/ 78 h 182"/>
                    <a:gd name="T34" fmla="*/ 2 w 158"/>
                    <a:gd name="T35" fmla="*/ 60 h 182"/>
                    <a:gd name="T36" fmla="*/ 0 w 158"/>
                    <a:gd name="T37" fmla="*/ 56 h 182"/>
                    <a:gd name="T38" fmla="*/ 4 w 158"/>
                    <a:gd name="T39" fmla="*/ 48 h 182"/>
                    <a:gd name="T40" fmla="*/ 22 w 158"/>
                    <a:gd name="T41" fmla="*/ 36 h 182"/>
                    <a:gd name="T42" fmla="*/ 30 w 158"/>
                    <a:gd name="T43" fmla="*/ 36 h 182"/>
                    <a:gd name="T44" fmla="*/ 44 w 158"/>
                    <a:gd name="T45" fmla="*/ 32 h 182"/>
                    <a:gd name="T46" fmla="*/ 54 w 158"/>
                    <a:gd name="T47" fmla="*/ 28 h 182"/>
                    <a:gd name="T48" fmla="*/ 70 w 158"/>
                    <a:gd name="T49" fmla="*/ 16 h 182"/>
                    <a:gd name="T50" fmla="*/ 80 w 158"/>
                    <a:gd name="T51" fmla="*/ 12 h 182"/>
                    <a:gd name="T52" fmla="*/ 92 w 158"/>
                    <a:gd name="T53" fmla="*/ 4 h 182"/>
                    <a:gd name="T54" fmla="*/ 98 w 158"/>
                    <a:gd name="T55" fmla="*/ 4 h 182"/>
                    <a:gd name="T56" fmla="*/ 106 w 158"/>
                    <a:gd name="T57" fmla="*/ 14 h 182"/>
                    <a:gd name="T58" fmla="*/ 110 w 158"/>
                    <a:gd name="T59" fmla="*/ 18 h 182"/>
                    <a:gd name="T60" fmla="*/ 110 w 158"/>
                    <a:gd name="T61" fmla="*/ 26 h 182"/>
                    <a:gd name="T62" fmla="*/ 118 w 158"/>
                    <a:gd name="T63" fmla="*/ 32 h 182"/>
                    <a:gd name="T64" fmla="*/ 122 w 158"/>
                    <a:gd name="T65" fmla="*/ 40 h 182"/>
                    <a:gd name="T66" fmla="*/ 126 w 158"/>
                    <a:gd name="T67" fmla="*/ 46 h 182"/>
                    <a:gd name="T68" fmla="*/ 134 w 158"/>
                    <a:gd name="T69" fmla="*/ 52 h 182"/>
                    <a:gd name="T70" fmla="*/ 142 w 158"/>
                    <a:gd name="T71" fmla="*/ 56 h 182"/>
                    <a:gd name="T72" fmla="*/ 156 w 158"/>
                    <a:gd name="T73" fmla="*/ 62 h 182"/>
                    <a:gd name="T74" fmla="*/ 158 w 158"/>
                    <a:gd name="T75" fmla="*/ 64 h 182"/>
                    <a:gd name="T76" fmla="*/ 154 w 158"/>
                    <a:gd name="T77" fmla="*/ 78 h 182"/>
                    <a:gd name="T78" fmla="*/ 140 w 158"/>
                    <a:gd name="T79" fmla="*/ 100 h 182"/>
                    <a:gd name="T80" fmla="*/ 134 w 158"/>
                    <a:gd name="T81" fmla="*/ 112 h 182"/>
                    <a:gd name="T82" fmla="*/ 138 w 158"/>
                    <a:gd name="T83" fmla="*/ 11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58" h="182">
                      <a:moveTo>
                        <a:pt x="140" y="116"/>
                      </a:moveTo>
                      <a:lnTo>
                        <a:pt x="138" y="118"/>
                      </a:lnTo>
                      <a:lnTo>
                        <a:pt x="138" y="120"/>
                      </a:lnTo>
                      <a:lnTo>
                        <a:pt x="138" y="124"/>
                      </a:lnTo>
                      <a:lnTo>
                        <a:pt x="138" y="130"/>
                      </a:lnTo>
                      <a:lnTo>
                        <a:pt x="140" y="130"/>
                      </a:lnTo>
                      <a:lnTo>
                        <a:pt x="140" y="134"/>
                      </a:lnTo>
                      <a:lnTo>
                        <a:pt x="142" y="136"/>
                      </a:lnTo>
                      <a:lnTo>
                        <a:pt x="150" y="144"/>
                      </a:lnTo>
                      <a:lnTo>
                        <a:pt x="150" y="150"/>
                      </a:lnTo>
                      <a:lnTo>
                        <a:pt x="140" y="156"/>
                      </a:lnTo>
                      <a:lnTo>
                        <a:pt x="138" y="156"/>
                      </a:lnTo>
                      <a:lnTo>
                        <a:pt x="134" y="156"/>
                      </a:lnTo>
                      <a:lnTo>
                        <a:pt x="128" y="156"/>
                      </a:lnTo>
                      <a:lnTo>
                        <a:pt x="122" y="156"/>
                      </a:lnTo>
                      <a:lnTo>
                        <a:pt x="114" y="154"/>
                      </a:lnTo>
                      <a:lnTo>
                        <a:pt x="110" y="154"/>
                      </a:lnTo>
                      <a:lnTo>
                        <a:pt x="102" y="158"/>
                      </a:lnTo>
                      <a:lnTo>
                        <a:pt x="100" y="166"/>
                      </a:lnTo>
                      <a:lnTo>
                        <a:pt x="100" y="168"/>
                      </a:lnTo>
                      <a:lnTo>
                        <a:pt x="100" y="170"/>
                      </a:lnTo>
                      <a:lnTo>
                        <a:pt x="102" y="174"/>
                      </a:lnTo>
                      <a:lnTo>
                        <a:pt x="96" y="182"/>
                      </a:lnTo>
                      <a:lnTo>
                        <a:pt x="90" y="180"/>
                      </a:lnTo>
                      <a:lnTo>
                        <a:pt x="72" y="174"/>
                      </a:lnTo>
                      <a:lnTo>
                        <a:pt x="72" y="174"/>
                      </a:lnTo>
                      <a:lnTo>
                        <a:pt x="64" y="164"/>
                      </a:lnTo>
                      <a:lnTo>
                        <a:pt x="64" y="166"/>
                      </a:lnTo>
                      <a:lnTo>
                        <a:pt x="60" y="162"/>
                      </a:lnTo>
                      <a:lnTo>
                        <a:pt x="58" y="160"/>
                      </a:lnTo>
                      <a:lnTo>
                        <a:pt x="54" y="158"/>
                      </a:lnTo>
                      <a:lnTo>
                        <a:pt x="52" y="158"/>
                      </a:lnTo>
                      <a:lnTo>
                        <a:pt x="52" y="158"/>
                      </a:lnTo>
                      <a:lnTo>
                        <a:pt x="50" y="156"/>
                      </a:lnTo>
                      <a:lnTo>
                        <a:pt x="46" y="154"/>
                      </a:lnTo>
                      <a:lnTo>
                        <a:pt x="44" y="152"/>
                      </a:lnTo>
                      <a:lnTo>
                        <a:pt x="42" y="150"/>
                      </a:lnTo>
                      <a:lnTo>
                        <a:pt x="40" y="150"/>
                      </a:lnTo>
                      <a:lnTo>
                        <a:pt x="40" y="148"/>
                      </a:lnTo>
                      <a:lnTo>
                        <a:pt x="40" y="146"/>
                      </a:lnTo>
                      <a:lnTo>
                        <a:pt x="38" y="144"/>
                      </a:lnTo>
                      <a:lnTo>
                        <a:pt x="36" y="144"/>
                      </a:lnTo>
                      <a:lnTo>
                        <a:pt x="36" y="144"/>
                      </a:lnTo>
                      <a:lnTo>
                        <a:pt x="40" y="140"/>
                      </a:lnTo>
                      <a:lnTo>
                        <a:pt x="40" y="94"/>
                      </a:lnTo>
                      <a:lnTo>
                        <a:pt x="40" y="92"/>
                      </a:lnTo>
                      <a:lnTo>
                        <a:pt x="38" y="90"/>
                      </a:lnTo>
                      <a:lnTo>
                        <a:pt x="38" y="86"/>
                      </a:lnTo>
                      <a:lnTo>
                        <a:pt x="36" y="82"/>
                      </a:lnTo>
                      <a:lnTo>
                        <a:pt x="34" y="80"/>
                      </a:lnTo>
                      <a:lnTo>
                        <a:pt x="32" y="78"/>
                      </a:lnTo>
                      <a:lnTo>
                        <a:pt x="22" y="72"/>
                      </a:lnTo>
                      <a:lnTo>
                        <a:pt x="22" y="68"/>
                      </a:lnTo>
                      <a:lnTo>
                        <a:pt x="2" y="60"/>
                      </a:lnTo>
                      <a:lnTo>
                        <a:pt x="2" y="58"/>
                      </a:lnTo>
                      <a:lnTo>
                        <a:pt x="2" y="58"/>
                      </a:lnTo>
                      <a:lnTo>
                        <a:pt x="0" y="56"/>
                      </a:lnTo>
                      <a:lnTo>
                        <a:pt x="0" y="54"/>
                      </a:lnTo>
                      <a:lnTo>
                        <a:pt x="2" y="50"/>
                      </a:lnTo>
                      <a:lnTo>
                        <a:pt x="4" y="48"/>
                      </a:lnTo>
                      <a:lnTo>
                        <a:pt x="14" y="50"/>
                      </a:lnTo>
                      <a:lnTo>
                        <a:pt x="14" y="38"/>
                      </a:lnTo>
                      <a:lnTo>
                        <a:pt x="22" y="36"/>
                      </a:lnTo>
                      <a:lnTo>
                        <a:pt x="22" y="36"/>
                      </a:lnTo>
                      <a:lnTo>
                        <a:pt x="26" y="36"/>
                      </a:lnTo>
                      <a:lnTo>
                        <a:pt x="30" y="36"/>
                      </a:lnTo>
                      <a:lnTo>
                        <a:pt x="36" y="34"/>
                      </a:lnTo>
                      <a:lnTo>
                        <a:pt x="44" y="32"/>
                      </a:lnTo>
                      <a:lnTo>
                        <a:pt x="44" y="32"/>
                      </a:lnTo>
                      <a:lnTo>
                        <a:pt x="46" y="30"/>
                      </a:lnTo>
                      <a:lnTo>
                        <a:pt x="50" y="28"/>
                      </a:lnTo>
                      <a:lnTo>
                        <a:pt x="54" y="28"/>
                      </a:lnTo>
                      <a:lnTo>
                        <a:pt x="58" y="26"/>
                      </a:lnTo>
                      <a:lnTo>
                        <a:pt x="64" y="28"/>
                      </a:lnTo>
                      <a:lnTo>
                        <a:pt x="70" y="16"/>
                      </a:lnTo>
                      <a:lnTo>
                        <a:pt x="78" y="14"/>
                      </a:lnTo>
                      <a:lnTo>
                        <a:pt x="78" y="12"/>
                      </a:lnTo>
                      <a:lnTo>
                        <a:pt x="80" y="12"/>
                      </a:lnTo>
                      <a:lnTo>
                        <a:pt x="84" y="8"/>
                      </a:lnTo>
                      <a:lnTo>
                        <a:pt x="88" y="6"/>
                      </a:lnTo>
                      <a:lnTo>
                        <a:pt x="92" y="4"/>
                      </a:lnTo>
                      <a:lnTo>
                        <a:pt x="94" y="0"/>
                      </a:lnTo>
                      <a:lnTo>
                        <a:pt x="96" y="2"/>
                      </a:lnTo>
                      <a:lnTo>
                        <a:pt x="98" y="4"/>
                      </a:lnTo>
                      <a:lnTo>
                        <a:pt x="100" y="8"/>
                      </a:lnTo>
                      <a:lnTo>
                        <a:pt x="104" y="10"/>
                      </a:lnTo>
                      <a:lnTo>
                        <a:pt x="106" y="14"/>
                      </a:lnTo>
                      <a:lnTo>
                        <a:pt x="108" y="16"/>
                      </a:lnTo>
                      <a:lnTo>
                        <a:pt x="110" y="16"/>
                      </a:lnTo>
                      <a:lnTo>
                        <a:pt x="110" y="18"/>
                      </a:lnTo>
                      <a:lnTo>
                        <a:pt x="108" y="20"/>
                      </a:lnTo>
                      <a:lnTo>
                        <a:pt x="108" y="24"/>
                      </a:lnTo>
                      <a:lnTo>
                        <a:pt x="110" y="26"/>
                      </a:lnTo>
                      <a:lnTo>
                        <a:pt x="110" y="30"/>
                      </a:lnTo>
                      <a:lnTo>
                        <a:pt x="114" y="32"/>
                      </a:lnTo>
                      <a:lnTo>
                        <a:pt x="118" y="32"/>
                      </a:lnTo>
                      <a:lnTo>
                        <a:pt x="120" y="34"/>
                      </a:lnTo>
                      <a:lnTo>
                        <a:pt x="122" y="38"/>
                      </a:lnTo>
                      <a:lnTo>
                        <a:pt x="122" y="40"/>
                      </a:lnTo>
                      <a:lnTo>
                        <a:pt x="124" y="44"/>
                      </a:lnTo>
                      <a:lnTo>
                        <a:pt x="124" y="44"/>
                      </a:lnTo>
                      <a:lnTo>
                        <a:pt x="126" y="46"/>
                      </a:lnTo>
                      <a:lnTo>
                        <a:pt x="128" y="50"/>
                      </a:lnTo>
                      <a:lnTo>
                        <a:pt x="132" y="52"/>
                      </a:lnTo>
                      <a:lnTo>
                        <a:pt x="134" y="52"/>
                      </a:lnTo>
                      <a:lnTo>
                        <a:pt x="136" y="54"/>
                      </a:lnTo>
                      <a:lnTo>
                        <a:pt x="138" y="54"/>
                      </a:lnTo>
                      <a:lnTo>
                        <a:pt x="142" y="56"/>
                      </a:lnTo>
                      <a:lnTo>
                        <a:pt x="146" y="58"/>
                      </a:lnTo>
                      <a:lnTo>
                        <a:pt x="152" y="60"/>
                      </a:lnTo>
                      <a:lnTo>
                        <a:pt x="156" y="62"/>
                      </a:lnTo>
                      <a:lnTo>
                        <a:pt x="158" y="62"/>
                      </a:lnTo>
                      <a:lnTo>
                        <a:pt x="158" y="62"/>
                      </a:lnTo>
                      <a:lnTo>
                        <a:pt x="158" y="64"/>
                      </a:lnTo>
                      <a:lnTo>
                        <a:pt x="156" y="68"/>
                      </a:lnTo>
                      <a:lnTo>
                        <a:pt x="156" y="72"/>
                      </a:lnTo>
                      <a:lnTo>
                        <a:pt x="154" y="78"/>
                      </a:lnTo>
                      <a:lnTo>
                        <a:pt x="152" y="90"/>
                      </a:lnTo>
                      <a:lnTo>
                        <a:pt x="152" y="90"/>
                      </a:lnTo>
                      <a:lnTo>
                        <a:pt x="140" y="100"/>
                      </a:lnTo>
                      <a:lnTo>
                        <a:pt x="132" y="112"/>
                      </a:lnTo>
                      <a:lnTo>
                        <a:pt x="134" y="112"/>
                      </a:lnTo>
                      <a:lnTo>
                        <a:pt x="134" y="112"/>
                      </a:lnTo>
                      <a:lnTo>
                        <a:pt x="136" y="110"/>
                      </a:lnTo>
                      <a:lnTo>
                        <a:pt x="138" y="110"/>
                      </a:lnTo>
                      <a:lnTo>
                        <a:pt x="138" y="110"/>
                      </a:lnTo>
                      <a:lnTo>
                        <a:pt x="140" y="112"/>
                      </a:lnTo>
                      <a:lnTo>
                        <a:pt x="140" y="11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9" name="Freeform 227"/>
                <p:cNvSpPr>
                  <a:spLocks/>
                </p:cNvSpPr>
                <p:nvPr/>
              </p:nvSpPr>
              <p:spPr bwMode="gray">
                <a:xfrm>
                  <a:off x="737" y="2506"/>
                  <a:ext cx="40" cy="90"/>
                </a:xfrm>
                <a:custGeom>
                  <a:avLst/>
                  <a:gdLst>
                    <a:gd name="T0" fmla="*/ 6 w 40"/>
                    <a:gd name="T1" fmla="*/ 0 h 90"/>
                    <a:gd name="T2" fmla="*/ 6 w 40"/>
                    <a:gd name="T3" fmla="*/ 32 h 90"/>
                    <a:gd name="T4" fmla="*/ 4 w 40"/>
                    <a:gd name="T5" fmla="*/ 40 h 90"/>
                    <a:gd name="T6" fmla="*/ 4 w 40"/>
                    <a:gd name="T7" fmla="*/ 46 h 90"/>
                    <a:gd name="T8" fmla="*/ 2 w 40"/>
                    <a:gd name="T9" fmla="*/ 52 h 90"/>
                    <a:gd name="T10" fmla="*/ 0 w 40"/>
                    <a:gd name="T11" fmla="*/ 54 h 90"/>
                    <a:gd name="T12" fmla="*/ 0 w 40"/>
                    <a:gd name="T13" fmla="*/ 56 h 90"/>
                    <a:gd name="T14" fmla="*/ 0 w 40"/>
                    <a:gd name="T15" fmla="*/ 60 h 90"/>
                    <a:gd name="T16" fmla="*/ 0 w 40"/>
                    <a:gd name="T17" fmla="*/ 64 h 90"/>
                    <a:gd name="T18" fmla="*/ 2 w 40"/>
                    <a:gd name="T19" fmla="*/ 66 h 90"/>
                    <a:gd name="T20" fmla="*/ 4 w 40"/>
                    <a:gd name="T21" fmla="*/ 68 h 90"/>
                    <a:gd name="T22" fmla="*/ 4 w 40"/>
                    <a:gd name="T23" fmla="*/ 68 h 90"/>
                    <a:gd name="T24" fmla="*/ 4 w 40"/>
                    <a:gd name="T25" fmla="*/ 84 h 90"/>
                    <a:gd name="T26" fmla="*/ 10 w 40"/>
                    <a:gd name="T27" fmla="*/ 88 h 90"/>
                    <a:gd name="T28" fmla="*/ 12 w 40"/>
                    <a:gd name="T29" fmla="*/ 88 h 90"/>
                    <a:gd name="T30" fmla="*/ 14 w 40"/>
                    <a:gd name="T31" fmla="*/ 86 h 90"/>
                    <a:gd name="T32" fmla="*/ 14 w 40"/>
                    <a:gd name="T33" fmla="*/ 86 h 90"/>
                    <a:gd name="T34" fmla="*/ 16 w 40"/>
                    <a:gd name="T35" fmla="*/ 86 h 90"/>
                    <a:gd name="T36" fmla="*/ 16 w 40"/>
                    <a:gd name="T37" fmla="*/ 88 h 90"/>
                    <a:gd name="T38" fmla="*/ 18 w 40"/>
                    <a:gd name="T39" fmla="*/ 90 h 90"/>
                    <a:gd name="T40" fmla="*/ 18 w 40"/>
                    <a:gd name="T41" fmla="*/ 88 h 90"/>
                    <a:gd name="T42" fmla="*/ 18 w 40"/>
                    <a:gd name="T43" fmla="*/ 86 h 90"/>
                    <a:gd name="T44" fmla="*/ 20 w 40"/>
                    <a:gd name="T45" fmla="*/ 82 h 90"/>
                    <a:gd name="T46" fmla="*/ 22 w 40"/>
                    <a:gd name="T47" fmla="*/ 78 h 90"/>
                    <a:gd name="T48" fmla="*/ 24 w 40"/>
                    <a:gd name="T49" fmla="*/ 74 h 90"/>
                    <a:gd name="T50" fmla="*/ 28 w 40"/>
                    <a:gd name="T51" fmla="*/ 74 h 90"/>
                    <a:gd name="T52" fmla="*/ 32 w 40"/>
                    <a:gd name="T53" fmla="*/ 70 h 90"/>
                    <a:gd name="T54" fmla="*/ 26 w 40"/>
                    <a:gd name="T55" fmla="*/ 64 h 90"/>
                    <a:gd name="T56" fmla="*/ 30 w 40"/>
                    <a:gd name="T57" fmla="*/ 60 h 90"/>
                    <a:gd name="T58" fmla="*/ 32 w 40"/>
                    <a:gd name="T59" fmla="*/ 52 h 90"/>
                    <a:gd name="T60" fmla="*/ 32 w 40"/>
                    <a:gd name="T61" fmla="*/ 42 h 90"/>
                    <a:gd name="T62" fmla="*/ 28 w 40"/>
                    <a:gd name="T63" fmla="*/ 32 h 90"/>
                    <a:gd name="T64" fmla="*/ 32 w 40"/>
                    <a:gd name="T65" fmla="*/ 22 h 90"/>
                    <a:gd name="T66" fmla="*/ 34 w 40"/>
                    <a:gd name="T67" fmla="*/ 14 h 90"/>
                    <a:gd name="T68" fmla="*/ 34 w 40"/>
                    <a:gd name="T69" fmla="*/ 14 h 90"/>
                    <a:gd name="T70" fmla="*/ 36 w 40"/>
                    <a:gd name="T71" fmla="*/ 12 h 90"/>
                    <a:gd name="T72" fmla="*/ 38 w 40"/>
                    <a:gd name="T73" fmla="*/ 10 h 90"/>
                    <a:gd name="T74" fmla="*/ 40 w 40"/>
                    <a:gd name="T75" fmla="*/ 8 h 90"/>
                    <a:gd name="T76" fmla="*/ 40 w 40"/>
                    <a:gd name="T77" fmla="*/ 6 h 90"/>
                    <a:gd name="T78" fmla="*/ 40 w 40"/>
                    <a:gd name="T79" fmla="*/ 4 h 90"/>
                    <a:gd name="T80" fmla="*/ 34 w 40"/>
                    <a:gd name="T81" fmla="*/ 2 h 90"/>
                    <a:gd name="T82" fmla="*/ 30 w 40"/>
                    <a:gd name="T83" fmla="*/ 0 h 90"/>
                    <a:gd name="T84" fmla="*/ 28 w 40"/>
                    <a:gd name="T85" fmla="*/ 0 h 90"/>
                    <a:gd name="T86" fmla="*/ 12 w 40"/>
                    <a:gd name="T87" fmla="*/ 2 h 90"/>
                    <a:gd name="T88" fmla="*/ 6 w 40"/>
                    <a:gd name="T89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0" h="90">
                      <a:moveTo>
                        <a:pt x="6" y="0"/>
                      </a:moveTo>
                      <a:lnTo>
                        <a:pt x="6" y="32"/>
                      </a:lnTo>
                      <a:lnTo>
                        <a:pt x="4" y="40"/>
                      </a:lnTo>
                      <a:lnTo>
                        <a:pt x="4" y="46"/>
                      </a:lnTo>
                      <a:lnTo>
                        <a:pt x="2" y="52"/>
                      </a:lnTo>
                      <a:lnTo>
                        <a:pt x="0" y="54"/>
                      </a:lnTo>
                      <a:lnTo>
                        <a:pt x="0" y="56"/>
                      </a:lnTo>
                      <a:lnTo>
                        <a:pt x="0" y="60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4" y="68"/>
                      </a:lnTo>
                      <a:lnTo>
                        <a:pt x="4" y="68"/>
                      </a:lnTo>
                      <a:lnTo>
                        <a:pt x="4" y="84"/>
                      </a:lnTo>
                      <a:lnTo>
                        <a:pt x="10" y="88"/>
                      </a:lnTo>
                      <a:lnTo>
                        <a:pt x="12" y="88"/>
                      </a:lnTo>
                      <a:lnTo>
                        <a:pt x="14" y="86"/>
                      </a:lnTo>
                      <a:lnTo>
                        <a:pt x="14" y="86"/>
                      </a:lnTo>
                      <a:lnTo>
                        <a:pt x="16" y="86"/>
                      </a:lnTo>
                      <a:lnTo>
                        <a:pt x="16" y="88"/>
                      </a:lnTo>
                      <a:lnTo>
                        <a:pt x="18" y="90"/>
                      </a:lnTo>
                      <a:lnTo>
                        <a:pt x="18" y="88"/>
                      </a:lnTo>
                      <a:lnTo>
                        <a:pt x="18" y="86"/>
                      </a:lnTo>
                      <a:lnTo>
                        <a:pt x="20" y="82"/>
                      </a:lnTo>
                      <a:lnTo>
                        <a:pt x="22" y="78"/>
                      </a:lnTo>
                      <a:lnTo>
                        <a:pt x="24" y="74"/>
                      </a:lnTo>
                      <a:lnTo>
                        <a:pt x="28" y="74"/>
                      </a:lnTo>
                      <a:lnTo>
                        <a:pt x="32" y="70"/>
                      </a:lnTo>
                      <a:lnTo>
                        <a:pt x="26" y="64"/>
                      </a:lnTo>
                      <a:lnTo>
                        <a:pt x="30" y="60"/>
                      </a:lnTo>
                      <a:lnTo>
                        <a:pt x="32" y="52"/>
                      </a:lnTo>
                      <a:lnTo>
                        <a:pt x="32" y="42"/>
                      </a:lnTo>
                      <a:lnTo>
                        <a:pt x="28" y="32"/>
                      </a:lnTo>
                      <a:lnTo>
                        <a:pt x="32" y="22"/>
                      </a:lnTo>
                      <a:lnTo>
                        <a:pt x="34" y="14"/>
                      </a:lnTo>
                      <a:lnTo>
                        <a:pt x="34" y="14"/>
                      </a:lnTo>
                      <a:lnTo>
                        <a:pt x="36" y="12"/>
                      </a:lnTo>
                      <a:lnTo>
                        <a:pt x="38" y="10"/>
                      </a:lnTo>
                      <a:lnTo>
                        <a:pt x="40" y="8"/>
                      </a:lnTo>
                      <a:lnTo>
                        <a:pt x="40" y="6"/>
                      </a:lnTo>
                      <a:lnTo>
                        <a:pt x="40" y="4"/>
                      </a:lnTo>
                      <a:lnTo>
                        <a:pt x="34" y="2"/>
                      </a:lnTo>
                      <a:lnTo>
                        <a:pt x="30" y="0"/>
                      </a:lnTo>
                      <a:lnTo>
                        <a:pt x="28" y="0"/>
                      </a:lnTo>
                      <a:lnTo>
                        <a:pt x="12" y="2"/>
                      </a:lnTo>
                      <a:lnTo>
                        <a:pt x="6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80" name="Freeform 228"/>
                <p:cNvSpPr>
                  <a:spLocks/>
                </p:cNvSpPr>
                <p:nvPr/>
              </p:nvSpPr>
              <p:spPr bwMode="gray">
                <a:xfrm>
                  <a:off x="927" y="2252"/>
                  <a:ext cx="104" cy="178"/>
                </a:xfrm>
                <a:custGeom>
                  <a:avLst/>
                  <a:gdLst>
                    <a:gd name="T0" fmla="*/ 28 w 104"/>
                    <a:gd name="T1" fmla="*/ 148 h 178"/>
                    <a:gd name="T2" fmla="*/ 16 w 104"/>
                    <a:gd name="T3" fmla="*/ 144 h 178"/>
                    <a:gd name="T4" fmla="*/ 6 w 104"/>
                    <a:gd name="T5" fmla="*/ 116 h 178"/>
                    <a:gd name="T6" fmla="*/ 6 w 104"/>
                    <a:gd name="T7" fmla="*/ 112 h 178"/>
                    <a:gd name="T8" fmla="*/ 2 w 104"/>
                    <a:gd name="T9" fmla="*/ 106 h 178"/>
                    <a:gd name="T10" fmla="*/ 10 w 104"/>
                    <a:gd name="T11" fmla="*/ 88 h 178"/>
                    <a:gd name="T12" fmla="*/ 6 w 104"/>
                    <a:gd name="T13" fmla="*/ 86 h 178"/>
                    <a:gd name="T14" fmla="*/ 12 w 104"/>
                    <a:gd name="T15" fmla="*/ 76 h 178"/>
                    <a:gd name="T16" fmla="*/ 18 w 104"/>
                    <a:gd name="T17" fmla="*/ 74 h 178"/>
                    <a:gd name="T18" fmla="*/ 18 w 104"/>
                    <a:gd name="T19" fmla="*/ 66 h 178"/>
                    <a:gd name="T20" fmla="*/ 16 w 104"/>
                    <a:gd name="T21" fmla="*/ 60 h 178"/>
                    <a:gd name="T22" fmla="*/ 18 w 104"/>
                    <a:gd name="T23" fmla="*/ 58 h 178"/>
                    <a:gd name="T24" fmla="*/ 20 w 104"/>
                    <a:gd name="T25" fmla="*/ 54 h 178"/>
                    <a:gd name="T26" fmla="*/ 20 w 104"/>
                    <a:gd name="T27" fmla="*/ 44 h 178"/>
                    <a:gd name="T28" fmla="*/ 30 w 104"/>
                    <a:gd name="T29" fmla="*/ 32 h 178"/>
                    <a:gd name="T30" fmla="*/ 44 w 104"/>
                    <a:gd name="T31" fmla="*/ 26 h 178"/>
                    <a:gd name="T32" fmla="*/ 62 w 104"/>
                    <a:gd name="T33" fmla="*/ 6 h 178"/>
                    <a:gd name="T34" fmla="*/ 76 w 104"/>
                    <a:gd name="T35" fmla="*/ 20 h 178"/>
                    <a:gd name="T36" fmla="*/ 72 w 104"/>
                    <a:gd name="T37" fmla="*/ 24 h 178"/>
                    <a:gd name="T38" fmla="*/ 72 w 104"/>
                    <a:gd name="T39" fmla="*/ 30 h 178"/>
                    <a:gd name="T40" fmla="*/ 72 w 104"/>
                    <a:gd name="T41" fmla="*/ 40 h 178"/>
                    <a:gd name="T42" fmla="*/ 78 w 104"/>
                    <a:gd name="T43" fmla="*/ 40 h 178"/>
                    <a:gd name="T44" fmla="*/ 82 w 104"/>
                    <a:gd name="T45" fmla="*/ 42 h 178"/>
                    <a:gd name="T46" fmla="*/ 74 w 104"/>
                    <a:gd name="T47" fmla="*/ 42 h 178"/>
                    <a:gd name="T48" fmla="*/ 78 w 104"/>
                    <a:gd name="T49" fmla="*/ 50 h 178"/>
                    <a:gd name="T50" fmla="*/ 76 w 104"/>
                    <a:gd name="T51" fmla="*/ 56 h 178"/>
                    <a:gd name="T52" fmla="*/ 72 w 104"/>
                    <a:gd name="T53" fmla="*/ 60 h 178"/>
                    <a:gd name="T54" fmla="*/ 72 w 104"/>
                    <a:gd name="T55" fmla="*/ 66 h 178"/>
                    <a:gd name="T56" fmla="*/ 72 w 104"/>
                    <a:gd name="T57" fmla="*/ 70 h 178"/>
                    <a:gd name="T58" fmla="*/ 66 w 104"/>
                    <a:gd name="T59" fmla="*/ 78 h 178"/>
                    <a:gd name="T60" fmla="*/ 64 w 104"/>
                    <a:gd name="T61" fmla="*/ 88 h 178"/>
                    <a:gd name="T62" fmla="*/ 64 w 104"/>
                    <a:gd name="T63" fmla="*/ 94 h 178"/>
                    <a:gd name="T64" fmla="*/ 80 w 104"/>
                    <a:gd name="T65" fmla="*/ 94 h 178"/>
                    <a:gd name="T66" fmla="*/ 96 w 104"/>
                    <a:gd name="T67" fmla="*/ 110 h 178"/>
                    <a:gd name="T68" fmla="*/ 102 w 104"/>
                    <a:gd name="T69" fmla="*/ 132 h 178"/>
                    <a:gd name="T70" fmla="*/ 96 w 104"/>
                    <a:gd name="T71" fmla="*/ 138 h 178"/>
                    <a:gd name="T72" fmla="*/ 78 w 104"/>
                    <a:gd name="T73" fmla="*/ 158 h 178"/>
                    <a:gd name="T74" fmla="*/ 80 w 104"/>
                    <a:gd name="T75" fmla="*/ 160 h 178"/>
                    <a:gd name="T76" fmla="*/ 78 w 104"/>
                    <a:gd name="T77" fmla="*/ 164 h 178"/>
                    <a:gd name="T78" fmla="*/ 58 w 104"/>
                    <a:gd name="T79" fmla="*/ 170 h 178"/>
                    <a:gd name="T80" fmla="*/ 26 w 104"/>
                    <a:gd name="T81" fmla="*/ 178 h 178"/>
                    <a:gd name="T82" fmla="*/ 28 w 104"/>
                    <a:gd name="T83" fmla="*/ 168 h 178"/>
                    <a:gd name="T84" fmla="*/ 32 w 104"/>
                    <a:gd name="T85" fmla="*/ 15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04" h="178">
                      <a:moveTo>
                        <a:pt x="32" y="150"/>
                      </a:moveTo>
                      <a:lnTo>
                        <a:pt x="30" y="150"/>
                      </a:lnTo>
                      <a:lnTo>
                        <a:pt x="28" y="148"/>
                      </a:lnTo>
                      <a:lnTo>
                        <a:pt x="24" y="148"/>
                      </a:lnTo>
                      <a:lnTo>
                        <a:pt x="20" y="146"/>
                      </a:lnTo>
                      <a:lnTo>
                        <a:pt x="16" y="144"/>
                      </a:lnTo>
                      <a:lnTo>
                        <a:pt x="12" y="144"/>
                      </a:lnTo>
                      <a:lnTo>
                        <a:pt x="12" y="142"/>
                      </a:lnTo>
                      <a:lnTo>
                        <a:pt x="6" y="116"/>
                      </a:lnTo>
                      <a:lnTo>
                        <a:pt x="6" y="116"/>
                      </a:lnTo>
                      <a:lnTo>
                        <a:pt x="8" y="114"/>
                      </a:lnTo>
                      <a:lnTo>
                        <a:pt x="6" y="112"/>
                      </a:lnTo>
                      <a:lnTo>
                        <a:pt x="6" y="112"/>
                      </a:lnTo>
                      <a:lnTo>
                        <a:pt x="4" y="108"/>
                      </a:lnTo>
                      <a:lnTo>
                        <a:pt x="2" y="106"/>
                      </a:lnTo>
                      <a:lnTo>
                        <a:pt x="0" y="102"/>
                      </a:lnTo>
                      <a:lnTo>
                        <a:pt x="0" y="98"/>
                      </a:lnTo>
                      <a:lnTo>
                        <a:pt x="10" y="88"/>
                      </a:lnTo>
                      <a:lnTo>
                        <a:pt x="8" y="88"/>
                      </a:lnTo>
                      <a:lnTo>
                        <a:pt x="8" y="86"/>
                      </a:lnTo>
                      <a:lnTo>
                        <a:pt x="6" y="86"/>
                      </a:lnTo>
                      <a:lnTo>
                        <a:pt x="6" y="84"/>
                      </a:lnTo>
                      <a:lnTo>
                        <a:pt x="12" y="76"/>
                      </a:lnTo>
                      <a:lnTo>
                        <a:pt x="12" y="76"/>
                      </a:lnTo>
                      <a:lnTo>
                        <a:pt x="16" y="76"/>
                      </a:lnTo>
                      <a:lnTo>
                        <a:pt x="18" y="76"/>
                      </a:lnTo>
                      <a:lnTo>
                        <a:pt x="18" y="74"/>
                      </a:lnTo>
                      <a:lnTo>
                        <a:pt x="18" y="74"/>
                      </a:lnTo>
                      <a:lnTo>
                        <a:pt x="18" y="70"/>
                      </a:lnTo>
                      <a:lnTo>
                        <a:pt x="18" y="66"/>
                      </a:lnTo>
                      <a:lnTo>
                        <a:pt x="18" y="62"/>
                      </a:lnTo>
                      <a:lnTo>
                        <a:pt x="16" y="62"/>
                      </a:lnTo>
                      <a:lnTo>
                        <a:pt x="16" y="60"/>
                      </a:lnTo>
                      <a:lnTo>
                        <a:pt x="16" y="60"/>
                      </a:lnTo>
                      <a:lnTo>
                        <a:pt x="16" y="58"/>
                      </a:lnTo>
                      <a:lnTo>
                        <a:pt x="18" y="58"/>
                      </a:lnTo>
                      <a:lnTo>
                        <a:pt x="18" y="56"/>
                      </a:lnTo>
                      <a:lnTo>
                        <a:pt x="20" y="56"/>
                      </a:lnTo>
                      <a:lnTo>
                        <a:pt x="20" y="54"/>
                      </a:lnTo>
                      <a:lnTo>
                        <a:pt x="22" y="52"/>
                      </a:lnTo>
                      <a:lnTo>
                        <a:pt x="22" y="48"/>
                      </a:lnTo>
                      <a:lnTo>
                        <a:pt x="20" y="44"/>
                      </a:lnTo>
                      <a:lnTo>
                        <a:pt x="18" y="38"/>
                      </a:lnTo>
                      <a:lnTo>
                        <a:pt x="24" y="34"/>
                      </a:lnTo>
                      <a:lnTo>
                        <a:pt x="30" y="32"/>
                      </a:lnTo>
                      <a:lnTo>
                        <a:pt x="36" y="28"/>
                      </a:lnTo>
                      <a:lnTo>
                        <a:pt x="40" y="32"/>
                      </a:lnTo>
                      <a:lnTo>
                        <a:pt x="44" y="26"/>
                      </a:lnTo>
                      <a:lnTo>
                        <a:pt x="44" y="4"/>
                      </a:lnTo>
                      <a:lnTo>
                        <a:pt x="64" y="0"/>
                      </a:lnTo>
                      <a:lnTo>
                        <a:pt x="62" y="6"/>
                      </a:lnTo>
                      <a:lnTo>
                        <a:pt x="66" y="12"/>
                      </a:lnTo>
                      <a:lnTo>
                        <a:pt x="74" y="14"/>
                      </a:lnTo>
                      <a:lnTo>
                        <a:pt x="76" y="20"/>
                      </a:lnTo>
                      <a:lnTo>
                        <a:pt x="76" y="20"/>
                      </a:lnTo>
                      <a:lnTo>
                        <a:pt x="74" y="22"/>
                      </a:lnTo>
                      <a:lnTo>
                        <a:pt x="72" y="24"/>
                      </a:lnTo>
                      <a:lnTo>
                        <a:pt x="72" y="26"/>
                      </a:lnTo>
                      <a:lnTo>
                        <a:pt x="72" y="28"/>
                      </a:lnTo>
                      <a:lnTo>
                        <a:pt x="72" y="30"/>
                      </a:lnTo>
                      <a:lnTo>
                        <a:pt x="72" y="32"/>
                      </a:lnTo>
                      <a:lnTo>
                        <a:pt x="72" y="36"/>
                      </a:lnTo>
                      <a:lnTo>
                        <a:pt x="72" y="40"/>
                      </a:lnTo>
                      <a:lnTo>
                        <a:pt x="74" y="40"/>
                      </a:lnTo>
                      <a:lnTo>
                        <a:pt x="76" y="40"/>
                      </a:lnTo>
                      <a:lnTo>
                        <a:pt x="78" y="40"/>
                      </a:lnTo>
                      <a:lnTo>
                        <a:pt x="82" y="42"/>
                      </a:lnTo>
                      <a:lnTo>
                        <a:pt x="84" y="42"/>
                      </a:lnTo>
                      <a:lnTo>
                        <a:pt x="82" y="42"/>
                      </a:lnTo>
                      <a:lnTo>
                        <a:pt x="80" y="42"/>
                      </a:lnTo>
                      <a:lnTo>
                        <a:pt x="78" y="42"/>
                      </a:lnTo>
                      <a:lnTo>
                        <a:pt x="74" y="42"/>
                      </a:lnTo>
                      <a:lnTo>
                        <a:pt x="74" y="44"/>
                      </a:lnTo>
                      <a:lnTo>
                        <a:pt x="78" y="50"/>
                      </a:lnTo>
                      <a:lnTo>
                        <a:pt x="78" y="50"/>
                      </a:lnTo>
                      <a:lnTo>
                        <a:pt x="78" y="52"/>
                      </a:lnTo>
                      <a:lnTo>
                        <a:pt x="78" y="54"/>
                      </a:lnTo>
                      <a:lnTo>
                        <a:pt x="76" y="56"/>
                      </a:lnTo>
                      <a:lnTo>
                        <a:pt x="74" y="58"/>
                      </a:lnTo>
                      <a:lnTo>
                        <a:pt x="72" y="58"/>
                      </a:lnTo>
                      <a:lnTo>
                        <a:pt x="72" y="60"/>
                      </a:lnTo>
                      <a:lnTo>
                        <a:pt x="72" y="60"/>
                      </a:lnTo>
                      <a:lnTo>
                        <a:pt x="72" y="62"/>
                      </a:lnTo>
                      <a:lnTo>
                        <a:pt x="72" y="66"/>
                      </a:lnTo>
                      <a:lnTo>
                        <a:pt x="76" y="68"/>
                      </a:lnTo>
                      <a:lnTo>
                        <a:pt x="74" y="68"/>
                      </a:lnTo>
                      <a:lnTo>
                        <a:pt x="72" y="70"/>
                      </a:lnTo>
                      <a:lnTo>
                        <a:pt x="70" y="72"/>
                      </a:lnTo>
                      <a:lnTo>
                        <a:pt x="66" y="76"/>
                      </a:lnTo>
                      <a:lnTo>
                        <a:pt x="66" y="78"/>
                      </a:lnTo>
                      <a:lnTo>
                        <a:pt x="66" y="86"/>
                      </a:lnTo>
                      <a:lnTo>
                        <a:pt x="66" y="86"/>
                      </a:lnTo>
                      <a:lnTo>
                        <a:pt x="64" y="88"/>
                      </a:lnTo>
                      <a:lnTo>
                        <a:pt x="64" y="90"/>
                      </a:lnTo>
                      <a:lnTo>
                        <a:pt x="62" y="92"/>
                      </a:lnTo>
                      <a:lnTo>
                        <a:pt x="64" y="94"/>
                      </a:lnTo>
                      <a:lnTo>
                        <a:pt x="66" y="96"/>
                      </a:lnTo>
                      <a:lnTo>
                        <a:pt x="74" y="94"/>
                      </a:lnTo>
                      <a:lnTo>
                        <a:pt x="80" y="94"/>
                      </a:lnTo>
                      <a:lnTo>
                        <a:pt x="88" y="98"/>
                      </a:lnTo>
                      <a:lnTo>
                        <a:pt x="88" y="108"/>
                      </a:lnTo>
                      <a:lnTo>
                        <a:pt x="96" y="110"/>
                      </a:lnTo>
                      <a:lnTo>
                        <a:pt x="100" y="116"/>
                      </a:lnTo>
                      <a:lnTo>
                        <a:pt x="104" y="132"/>
                      </a:lnTo>
                      <a:lnTo>
                        <a:pt x="102" y="132"/>
                      </a:lnTo>
                      <a:lnTo>
                        <a:pt x="102" y="134"/>
                      </a:lnTo>
                      <a:lnTo>
                        <a:pt x="100" y="138"/>
                      </a:lnTo>
                      <a:lnTo>
                        <a:pt x="96" y="138"/>
                      </a:lnTo>
                      <a:lnTo>
                        <a:pt x="88" y="144"/>
                      </a:lnTo>
                      <a:lnTo>
                        <a:pt x="78" y="148"/>
                      </a:lnTo>
                      <a:lnTo>
                        <a:pt x="78" y="158"/>
                      </a:lnTo>
                      <a:lnTo>
                        <a:pt x="80" y="158"/>
                      </a:lnTo>
                      <a:lnTo>
                        <a:pt x="80" y="160"/>
                      </a:lnTo>
                      <a:lnTo>
                        <a:pt x="80" y="160"/>
                      </a:lnTo>
                      <a:lnTo>
                        <a:pt x="80" y="162"/>
                      </a:lnTo>
                      <a:lnTo>
                        <a:pt x="80" y="164"/>
                      </a:lnTo>
                      <a:lnTo>
                        <a:pt x="78" y="164"/>
                      </a:lnTo>
                      <a:lnTo>
                        <a:pt x="76" y="164"/>
                      </a:lnTo>
                      <a:lnTo>
                        <a:pt x="70" y="162"/>
                      </a:lnTo>
                      <a:lnTo>
                        <a:pt x="58" y="170"/>
                      </a:lnTo>
                      <a:lnTo>
                        <a:pt x="48" y="172"/>
                      </a:lnTo>
                      <a:lnTo>
                        <a:pt x="36" y="176"/>
                      </a:lnTo>
                      <a:lnTo>
                        <a:pt x="26" y="178"/>
                      </a:lnTo>
                      <a:lnTo>
                        <a:pt x="26" y="176"/>
                      </a:lnTo>
                      <a:lnTo>
                        <a:pt x="26" y="174"/>
                      </a:lnTo>
                      <a:lnTo>
                        <a:pt x="28" y="168"/>
                      </a:lnTo>
                      <a:lnTo>
                        <a:pt x="30" y="162"/>
                      </a:lnTo>
                      <a:lnTo>
                        <a:pt x="30" y="156"/>
                      </a:lnTo>
                      <a:lnTo>
                        <a:pt x="32" y="15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81" name="Freeform 229"/>
                <p:cNvSpPr>
                  <a:spLocks/>
                </p:cNvSpPr>
                <p:nvPr/>
              </p:nvSpPr>
              <p:spPr bwMode="gray">
                <a:xfrm>
                  <a:off x="903" y="2288"/>
                  <a:ext cx="46" cy="62"/>
                </a:xfrm>
                <a:custGeom>
                  <a:avLst/>
                  <a:gdLst>
                    <a:gd name="T0" fmla="*/ 24 w 46"/>
                    <a:gd name="T1" fmla="*/ 62 h 62"/>
                    <a:gd name="T2" fmla="*/ 22 w 46"/>
                    <a:gd name="T3" fmla="*/ 60 h 62"/>
                    <a:gd name="T4" fmla="*/ 20 w 46"/>
                    <a:gd name="T5" fmla="*/ 60 h 62"/>
                    <a:gd name="T6" fmla="*/ 16 w 46"/>
                    <a:gd name="T7" fmla="*/ 58 h 62"/>
                    <a:gd name="T8" fmla="*/ 14 w 46"/>
                    <a:gd name="T9" fmla="*/ 56 h 62"/>
                    <a:gd name="T10" fmla="*/ 14 w 46"/>
                    <a:gd name="T11" fmla="*/ 54 h 62"/>
                    <a:gd name="T12" fmla="*/ 0 w 46"/>
                    <a:gd name="T13" fmla="*/ 46 h 62"/>
                    <a:gd name="T14" fmla="*/ 6 w 46"/>
                    <a:gd name="T15" fmla="*/ 40 h 62"/>
                    <a:gd name="T16" fmla="*/ 6 w 46"/>
                    <a:gd name="T17" fmla="*/ 38 h 62"/>
                    <a:gd name="T18" fmla="*/ 8 w 46"/>
                    <a:gd name="T19" fmla="*/ 36 h 62"/>
                    <a:gd name="T20" fmla="*/ 8 w 46"/>
                    <a:gd name="T21" fmla="*/ 34 h 62"/>
                    <a:gd name="T22" fmla="*/ 10 w 46"/>
                    <a:gd name="T23" fmla="*/ 30 h 62"/>
                    <a:gd name="T24" fmla="*/ 12 w 46"/>
                    <a:gd name="T25" fmla="*/ 28 h 62"/>
                    <a:gd name="T26" fmla="*/ 12 w 46"/>
                    <a:gd name="T27" fmla="*/ 24 h 62"/>
                    <a:gd name="T28" fmla="*/ 12 w 46"/>
                    <a:gd name="T29" fmla="*/ 22 h 62"/>
                    <a:gd name="T30" fmla="*/ 14 w 46"/>
                    <a:gd name="T31" fmla="*/ 20 h 62"/>
                    <a:gd name="T32" fmla="*/ 16 w 46"/>
                    <a:gd name="T33" fmla="*/ 16 h 62"/>
                    <a:gd name="T34" fmla="*/ 20 w 46"/>
                    <a:gd name="T35" fmla="*/ 10 h 62"/>
                    <a:gd name="T36" fmla="*/ 22 w 46"/>
                    <a:gd name="T37" fmla="*/ 6 h 62"/>
                    <a:gd name="T38" fmla="*/ 28 w 46"/>
                    <a:gd name="T39" fmla="*/ 2 h 62"/>
                    <a:gd name="T40" fmla="*/ 32 w 46"/>
                    <a:gd name="T41" fmla="*/ 0 h 62"/>
                    <a:gd name="T42" fmla="*/ 34 w 46"/>
                    <a:gd name="T43" fmla="*/ 0 h 62"/>
                    <a:gd name="T44" fmla="*/ 36 w 46"/>
                    <a:gd name="T45" fmla="*/ 0 h 62"/>
                    <a:gd name="T46" fmla="*/ 40 w 46"/>
                    <a:gd name="T47" fmla="*/ 0 h 62"/>
                    <a:gd name="T48" fmla="*/ 42 w 46"/>
                    <a:gd name="T49" fmla="*/ 2 h 62"/>
                    <a:gd name="T50" fmla="*/ 42 w 46"/>
                    <a:gd name="T51" fmla="*/ 2 h 62"/>
                    <a:gd name="T52" fmla="*/ 44 w 46"/>
                    <a:gd name="T53" fmla="*/ 6 h 62"/>
                    <a:gd name="T54" fmla="*/ 44 w 46"/>
                    <a:gd name="T55" fmla="*/ 8 h 62"/>
                    <a:gd name="T56" fmla="*/ 46 w 46"/>
                    <a:gd name="T57" fmla="*/ 12 h 62"/>
                    <a:gd name="T58" fmla="*/ 44 w 46"/>
                    <a:gd name="T59" fmla="*/ 18 h 62"/>
                    <a:gd name="T60" fmla="*/ 42 w 46"/>
                    <a:gd name="T61" fmla="*/ 22 h 62"/>
                    <a:gd name="T62" fmla="*/ 42 w 46"/>
                    <a:gd name="T63" fmla="*/ 22 h 62"/>
                    <a:gd name="T64" fmla="*/ 40 w 46"/>
                    <a:gd name="T65" fmla="*/ 22 h 62"/>
                    <a:gd name="T66" fmla="*/ 40 w 46"/>
                    <a:gd name="T67" fmla="*/ 24 h 62"/>
                    <a:gd name="T68" fmla="*/ 40 w 46"/>
                    <a:gd name="T69" fmla="*/ 24 h 62"/>
                    <a:gd name="T70" fmla="*/ 42 w 46"/>
                    <a:gd name="T71" fmla="*/ 26 h 62"/>
                    <a:gd name="T72" fmla="*/ 42 w 46"/>
                    <a:gd name="T73" fmla="*/ 28 h 62"/>
                    <a:gd name="T74" fmla="*/ 42 w 46"/>
                    <a:gd name="T75" fmla="*/ 30 h 62"/>
                    <a:gd name="T76" fmla="*/ 42 w 46"/>
                    <a:gd name="T77" fmla="*/ 34 h 62"/>
                    <a:gd name="T78" fmla="*/ 42 w 46"/>
                    <a:gd name="T79" fmla="*/ 38 h 62"/>
                    <a:gd name="T80" fmla="*/ 42 w 46"/>
                    <a:gd name="T81" fmla="*/ 40 h 62"/>
                    <a:gd name="T82" fmla="*/ 36 w 46"/>
                    <a:gd name="T83" fmla="*/ 40 h 62"/>
                    <a:gd name="T84" fmla="*/ 32 w 46"/>
                    <a:gd name="T85" fmla="*/ 46 h 62"/>
                    <a:gd name="T86" fmla="*/ 32 w 46"/>
                    <a:gd name="T87" fmla="*/ 46 h 62"/>
                    <a:gd name="T88" fmla="*/ 30 w 46"/>
                    <a:gd name="T89" fmla="*/ 48 h 62"/>
                    <a:gd name="T90" fmla="*/ 30 w 46"/>
                    <a:gd name="T91" fmla="*/ 50 h 62"/>
                    <a:gd name="T92" fmla="*/ 34 w 46"/>
                    <a:gd name="T93" fmla="*/ 52 h 62"/>
                    <a:gd name="T94" fmla="*/ 24 w 46"/>
                    <a:gd name="T95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6" h="62">
                      <a:moveTo>
                        <a:pt x="24" y="62"/>
                      </a:moveTo>
                      <a:lnTo>
                        <a:pt x="22" y="60"/>
                      </a:lnTo>
                      <a:lnTo>
                        <a:pt x="20" y="60"/>
                      </a:lnTo>
                      <a:lnTo>
                        <a:pt x="16" y="58"/>
                      </a:lnTo>
                      <a:lnTo>
                        <a:pt x="14" y="56"/>
                      </a:lnTo>
                      <a:lnTo>
                        <a:pt x="14" y="54"/>
                      </a:lnTo>
                      <a:lnTo>
                        <a:pt x="0" y="46"/>
                      </a:lnTo>
                      <a:lnTo>
                        <a:pt x="6" y="40"/>
                      </a:lnTo>
                      <a:lnTo>
                        <a:pt x="6" y="38"/>
                      </a:lnTo>
                      <a:lnTo>
                        <a:pt x="8" y="36"/>
                      </a:lnTo>
                      <a:lnTo>
                        <a:pt x="8" y="34"/>
                      </a:lnTo>
                      <a:lnTo>
                        <a:pt x="10" y="30"/>
                      </a:lnTo>
                      <a:lnTo>
                        <a:pt x="12" y="28"/>
                      </a:lnTo>
                      <a:lnTo>
                        <a:pt x="12" y="24"/>
                      </a:lnTo>
                      <a:lnTo>
                        <a:pt x="12" y="22"/>
                      </a:lnTo>
                      <a:lnTo>
                        <a:pt x="14" y="20"/>
                      </a:lnTo>
                      <a:lnTo>
                        <a:pt x="16" y="16"/>
                      </a:lnTo>
                      <a:lnTo>
                        <a:pt x="20" y="10"/>
                      </a:lnTo>
                      <a:lnTo>
                        <a:pt x="22" y="6"/>
                      </a:lnTo>
                      <a:lnTo>
                        <a:pt x="28" y="2"/>
                      </a:lnTo>
                      <a:lnTo>
                        <a:pt x="32" y="0"/>
                      </a:lnTo>
                      <a:lnTo>
                        <a:pt x="34" y="0"/>
                      </a:lnTo>
                      <a:lnTo>
                        <a:pt x="36" y="0"/>
                      </a:lnTo>
                      <a:lnTo>
                        <a:pt x="40" y="0"/>
                      </a:lnTo>
                      <a:lnTo>
                        <a:pt x="42" y="2"/>
                      </a:lnTo>
                      <a:lnTo>
                        <a:pt x="42" y="2"/>
                      </a:lnTo>
                      <a:lnTo>
                        <a:pt x="44" y="6"/>
                      </a:lnTo>
                      <a:lnTo>
                        <a:pt x="44" y="8"/>
                      </a:lnTo>
                      <a:lnTo>
                        <a:pt x="46" y="12"/>
                      </a:lnTo>
                      <a:lnTo>
                        <a:pt x="44" y="18"/>
                      </a:lnTo>
                      <a:lnTo>
                        <a:pt x="42" y="22"/>
                      </a:lnTo>
                      <a:lnTo>
                        <a:pt x="42" y="22"/>
                      </a:lnTo>
                      <a:lnTo>
                        <a:pt x="40" y="22"/>
                      </a:lnTo>
                      <a:lnTo>
                        <a:pt x="40" y="24"/>
                      </a:lnTo>
                      <a:lnTo>
                        <a:pt x="40" y="24"/>
                      </a:lnTo>
                      <a:lnTo>
                        <a:pt x="42" y="26"/>
                      </a:lnTo>
                      <a:lnTo>
                        <a:pt x="42" y="28"/>
                      </a:lnTo>
                      <a:lnTo>
                        <a:pt x="42" y="30"/>
                      </a:lnTo>
                      <a:lnTo>
                        <a:pt x="42" y="34"/>
                      </a:lnTo>
                      <a:lnTo>
                        <a:pt x="42" y="38"/>
                      </a:lnTo>
                      <a:lnTo>
                        <a:pt x="42" y="40"/>
                      </a:lnTo>
                      <a:lnTo>
                        <a:pt x="36" y="40"/>
                      </a:lnTo>
                      <a:lnTo>
                        <a:pt x="32" y="46"/>
                      </a:lnTo>
                      <a:lnTo>
                        <a:pt x="32" y="46"/>
                      </a:lnTo>
                      <a:lnTo>
                        <a:pt x="30" y="48"/>
                      </a:lnTo>
                      <a:lnTo>
                        <a:pt x="30" y="50"/>
                      </a:lnTo>
                      <a:lnTo>
                        <a:pt x="34" y="52"/>
                      </a:lnTo>
                      <a:lnTo>
                        <a:pt x="24" y="6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82" name="Freeform 230"/>
                <p:cNvSpPr>
                  <a:spLocks/>
                </p:cNvSpPr>
                <p:nvPr/>
              </p:nvSpPr>
              <p:spPr bwMode="gray">
                <a:xfrm>
                  <a:off x="895" y="2334"/>
                  <a:ext cx="40" cy="46"/>
                </a:xfrm>
                <a:custGeom>
                  <a:avLst/>
                  <a:gdLst>
                    <a:gd name="T0" fmla="*/ 8 w 40"/>
                    <a:gd name="T1" fmla="*/ 0 h 46"/>
                    <a:gd name="T2" fmla="*/ 22 w 40"/>
                    <a:gd name="T3" fmla="*/ 8 h 46"/>
                    <a:gd name="T4" fmla="*/ 22 w 40"/>
                    <a:gd name="T5" fmla="*/ 10 h 46"/>
                    <a:gd name="T6" fmla="*/ 24 w 40"/>
                    <a:gd name="T7" fmla="*/ 12 h 46"/>
                    <a:gd name="T8" fmla="*/ 28 w 40"/>
                    <a:gd name="T9" fmla="*/ 14 h 46"/>
                    <a:gd name="T10" fmla="*/ 30 w 40"/>
                    <a:gd name="T11" fmla="*/ 14 h 46"/>
                    <a:gd name="T12" fmla="*/ 32 w 40"/>
                    <a:gd name="T13" fmla="*/ 16 h 46"/>
                    <a:gd name="T14" fmla="*/ 32 w 40"/>
                    <a:gd name="T15" fmla="*/ 18 h 46"/>
                    <a:gd name="T16" fmla="*/ 32 w 40"/>
                    <a:gd name="T17" fmla="*/ 22 h 46"/>
                    <a:gd name="T18" fmla="*/ 34 w 40"/>
                    <a:gd name="T19" fmla="*/ 24 h 46"/>
                    <a:gd name="T20" fmla="*/ 36 w 40"/>
                    <a:gd name="T21" fmla="*/ 28 h 46"/>
                    <a:gd name="T22" fmla="*/ 38 w 40"/>
                    <a:gd name="T23" fmla="*/ 30 h 46"/>
                    <a:gd name="T24" fmla="*/ 38 w 40"/>
                    <a:gd name="T25" fmla="*/ 30 h 46"/>
                    <a:gd name="T26" fmla="*/ 40 w 40"/>
                    <a:gd name="T27" fmla="*/ 32 h 46"/>
                    <a:gd name="T28" fmla="*/ 38 w 40"/>
                    <a:gd name="T29" fmla="*/ 34 h 46"/>
                    <a:gd name="T30" fmla="*/ 38 w 40"/>
                    <a:gd name="T31" fmla="*/ 34 h 46"/>
                    <a:gd name="T32" fmla="*/ 36 w 40"/>
                    <a:gd name="T33" fmla="*/ 36 h 46"/>
                    <a:gd name="T34" fmla="*/ 36 w 40"/>
                    <a:gd name="T35" fmla="*/ 36 h 46"/>
                    <a:gd name="T36" fmla="*/ 32 w 40"/>
                    <a:gd name="T37" fmla="*/ 38 h 46"/>
                    <a:gd name="T38" fmla="*/ 30 w 40"/>
                    <a:gd name="T39" fmla="*/ 40 h 46"/>
                    <a:gd name="T40" fmla="*/ 30 w 40"/>
                    <a:gd name="T41" fmla="*/ 42 h 46"/>
                    <a:gd name="T42" fmla="*/ 28 w 40"/>
                    <a:gd name="T43" fmla="*/ 44 h 46"/>
                    <a:gd name="T44" fmla="*/ 28 w 40"/>
                    <a:gd name="T45" fmla="*/ 46 h 46"/>
                    <a:gd name="T46" fmla="*/ 26 w 40"/>
                    <a:gd name="T47" fmla="*/ 42 h 46"/>
                    <a:gd name="T48" fmla="*/ 24 w 40"/>
                    <a:gd name="T49" fmla="*/ 38 h 46"/>
                    <a:gd name="T50" fmla="*/ 22 w 40"/>
                    <a:gd name="T51" fmla="*/ 38 h 46"/>
                    <a:gd name="T52" fmla="*/ 20 w 40"/>
                    <a:gd name="T53" fmla="*/ 38 h 46"/>
                    <a:gd name="T54" fmla="*/ 20 w 40"/>
                    <a:gd name="T55" fmla="*/ 36 h 46"/>
                    <a:gd name="T56" fmla="*/ 18 w 40"/>
                    <a:gd name="T57" fmla="*/ 36 h 46"/>
                    <a:gd name="T58" fmla="*/ 16 w 40"/>
                    <a:gd name="T59" fmla="*/ 32 h 46"/>
                    <a:gd name="T60" fmla="*/ 14 w 40"/>
                    <a:gd name="T61" fmla="*/ 28 h 46"/>
                    <a:gd name="T62" fmla="*/ 14 w 40"/>
                    <a:gd name="T63" fmla="*/ 26 h 46"/>
                    <a:gd name="T64" fmla="*/ 16 w 40"/>
                    <a:gd name="T65" fmla="*/ 24 h 46"/>
                    <a:gd name="T66" fmla="*/ 16 w 40"/>
                    <a:gd name="T67" fmla="*/ 22 h 46"/>
                    <a:gd name="T68" fmla="*/ 0 w 40"/>
                    <a:gd name="T69" fmla="*/ 6 h 46"/>
                    <a:gd name="T70" fmla="*/ 2 w 40"/>
                    <a:gd name="T71" fmla="*/ 6 h 46"/>
                    <a:gd name="T72" fmla="*/ 4 w 40"/>
                    <a:gd name="T73" fmla="*/ 4 h 46"/>
                    <a:gd name="T74" fmla="*/ 6 w 40"/>
                    <a:gd name="T75" fmla="*/ 2 h 46"/>
                    <a:gd name="T76" fmla="*/ 8 w 40"/>
                    <a:gd name="T7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40" h="46">
                      <a:moveTo>
                        <a:pt x="8" y="0"/>
                      </a:moveTo>
                      <a:lnTo>
                        <a:pt x="22" y="8"/>
                      </a:lnTo>
                      <a:lnTo>
                        <a:pt x="22" y="10"/>
                      </a:lnTo>
                      <a:lnTo>
                        <a:pt x="24" y="12"/>
                      </a:lnTo>
                      <a:lnTo>
                        <a:pt x="28" y="14"/>
                      </a:lnTo>
                      <a:lnTo>
                        <a:pt x="30" y="14"/>
                      </a:lnTo>
                      <a:lnTo>
                        <a:pt x="32" y="16"/>
                      </a:lnTo>
                      <a:lnTo>
                        <a:pt x="32" y="18"/>
                      </a:lnTo>
                      <a:lnTo>
                        <a:pt x="32" y="22"/>
                      </a:lnTo>
                      <a:lnTo>
                        <a:pt x="34" y="24"/>
                      </a:lnTo>
                      <a:lnTo>
                        <a:pt x="36" y="28"/>
                      </a:lnTo>
                      <a:lnTo>
                        <a:pt x="38" y="30"/>
                      </a:lnTo>
                      <a:lnTo>
                        <a:pt x="38" y="30"/>
                      </a:lnTo>
                      <a:lnTo>
                        <a:pt x="40" y="32"/>
                      </a:lnTo>
                      <a:lnTo>
                        <a:pt x="38" y="34"/>
                      </a:lnTo>
                      <a:lnTo>
                        <a:pt x="38" y="34"/>
                      </a:lnTo>
                      <a:lnTo>
                        <a:pt x="36" y="36"/>
                      </a:lnTo>
                      <a:lnTo>
                        <a:pt x="36" y="36"/>
                      </a:lnTo>
                      <a:lnTo>
                        <a:pt x="32" y="38"/>
                      </a:lnTo>
                      <a:lnTo>
                        <a:pt x="30" y="40"/>
                      </a:lnTo>
                      <a:lnTo>
                        <a:pt x="30" y="42"/>
                      </a:lnTo>
                      <a:lnTo>
                        <a:pt x="28" y="44"/>
                      </a:lnTo>
                      <a:lnTo>
                        <a:pt x="28" y="46"/>
                      </a:lnTo>
                      <a:lnTo>
                        <a:pt x="26" y="42"/>
                      </a:lnTo>
                      <a:lnTo>
                        <a:pt x="24" y="38"/>
                      </a:lnTo>
                      <a:lnTo>
                        <a:pt x="22" y="38"/>
                      </a:lnTo>
                      <a:lnTo>
                        <a:pt x="20" y="38"/>
                      </a:lnTo>
                      <a:lnTo>
                        <a:pt x="20" y="36"/>
                      </a:lnTo>
                      <a:lnTo>
                        <a:pt x="18" y="36"/>
                      </a:lnTo>
                      <a:lnTo>
                        <a:pt x="16" y="32"/>
                      </a:lnTo>
                      <a:lnTo>
                        <a:pt x="14" y="28"/>
                      </a:lnTo>
                      <a:lnTo>
                        <a:pt x="14" y="26"/>
                      </a:lnTo>
                      <a:lnTo>
                        <a:pt x="16" y="24"/>
                      </a:lnTo>
                      <a:lnTo>
                        <a:pt x="16" y="22"/>
                      </a:lnTo>
                      <a:lnTo>
                        <a:pt x="0" y="6"/>
                      </a:lnTo>
                      <a:lnTo>
                        <a:pt x="2" y="6"/>
                      </a:lnTo>
                      <a:lnTo>
                        <a:pt x="4" y="4"/>
                      </a:lnTo>
                      <a:lnTo>
                        <a:pt x="6" y="2"/>
                      </a:lnTo>
                      <a:lnTo>
                        <a:pt x="8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83" name="Freeform 231"/>
                <p:cNvSpPr>
                  <a:spLocks/>
                </p:cNvSpPr>
                <p:nvPr/>
              </p:nvSpPr>
              <p:spPr bwMode="gray">
                <a:xfrm>
                  <a:off x="923" y="2368"/>
                  <a:ext cx="16" cy="26"/>
                </a:xfrm>
                <a:custGeom>
                  <a:avLst/>
                  <a:gdLst>
                    <a:gd name="T0" fmla="*/ 10 w 16"/>
                    <a:gd name="T1" fmla="*/ 0 h 26"/>
                    <a:gd name="T2" fmla="*/ 10 w 16"/>
                    <a:gd name="T3" fmla="*/ 0 h 26"/>
                    <a:gd name="T4" fmla="*/ 8 w 16"/>
                    <a:gd name="T5" fmla="*/ 0 h 26"/>
                    <a:gd name="T6" fmla="*/ 6 w 16"/>
                    <a:gd name="T7" fmla="*/ 2 h 26"/>
                    <a:gd name="T8" fmla="*/ 4 w 16"/>
                    <a:gd name="T9" fmla="*/ 4 h 26"/>
                    <a:gd name="T10" fmla="*/ 2 w 16"/>
                    <a:gd name="T11" fmla="*/ 6 h 26"/>
                    <a:gd name="T12" fmla="*/ 0 w 16"/>
                    <a:gd name="T13" fmla="*/ 12 h 26"/>
                    <a:gd name="T14" fmla="*/ 0 w 16"/>
                    <a:gd name="T15" fmla="*/ 12 h 26"/>
                    <a:gd name="T16" fmla="*/ 2 w 16"/>
                    <a:gd name="T17" fmla="*/ 14 h 26"/>
                    <a:gd name="T18" fmla="*/ 2 w 16"/>
                    <a:gd name="T19" fmla="*/ 16 h 26"/>
                    <a:gd name="T20" fmla="*/ 6 w 16"/>
                    <a:gd name="T21" fmla="*/ 20 h 26"/>
                    <a:gd name="T22" fmla="*/ 10 w 16"/>
                    <a:gd name="T23" fmla="*/ 24 h 26"/>
                    <a:gd name="T24" fmla="*/ 16 w 16"/>
                    <a:gd name="T25" fmla="*/ 26 h 26"/>
                    <a:gd name="T26" fmla="*/ 10 w 16"/>
                    <a:gd name="T2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26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4" y="4"/>
                      </a:lnTo>
                      <a:lnTo>
                        <a:pt x="2" y="6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2" y="14"/>
                      </a:lnTo>
                      <a:lnTo>
                        <a:pt x="2" y="16"/>
                      </a:lnTo>
                      <a:lnTo>
                        <a:pt x="6" y="20"/>
                      </a:lnTo>
                      <a:lnTo>
                        <a:pt x="10" y="24"/>
                      </a:lnTo>
                      <a:lnTo>
                        <a:pt x="16" y="26"/>
                      </a:lnTo>
                      <a:lnTo>
                        <a:pt x="10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84" name="Freeform 232"/>
                <p:cNvSpPr>
                  <a:spLocks/>
                </p:cNvSpPr>
                <p:nvPr/>
              </p:nvSpPr>
              <p:spPr bwMode="gray">
                <a:xfrm>
                  <a:off x="719" y="2246"/>
                  <a:ext cx="70" cy="84"/>
                </a:xfrm>
                <a:custGeom>
                  <a:avLst/>
                  <a:gdLst>
                    <a:gd name="T0" fmla="*/ 58 w 70"/>
                    <a:gd name="T1" fmla="*/ 30 h 84"/>
                    <a:gd name="T2" fmla="*/ 54 w 70"/>
                    <a:gd name="T3" fmla="*/ 26 h 84"/>
                    <a:gd name="T4" fmla="*/ 54 w 70"/>
                    <a:gd name="T5" fmla="*/ 20 h 84"/>
                    <a:gd name="T6" fmla="*/ 52 w 70"/>
                    <a:gd name="T7" fmla="*/ 18 h 84"/>
                    <a:gd name="T8" fmla="*/ 50 w 70"/>
                    <a:gd name="T9" fmla="*/ 20 h 84"/>
                    <a:gd name="T10" fmla="*/ 46 w 70"/>
                    <a:gd name="T11" fmla="*/ 22 h 84"/>
                    <a:gd name="T12" fmla="*/ 42 w 70"/>
                    <a:gd name="T13" fmla="*/ 18 h 84"/>
                    <a:gd name="T14" fmla="*/ 38 w 70"/>
                    <a:gd name="T15" fmla="*/ 14 h 84"/>
                    <a:gd name="T16" fmla="*/ 40 w 70"/>
                    <a:gd name="T17" fmla="*/ 8 h 84"/>
                    <a:gd name="T18" fmla="*/ 38 w 70"/>
                    <a:gd name="T19" fmla="*/ 0 h 84"/>
                    <a:gd name="T20" fmla="*/ 30 w 70"/>
                    <a:gd name="T21" fmla="*/ 14 h 84"/>
                    <a:gd name="T22" fmla="*/ 32 w 70"/>
                    <a:gd name="T23" fmla="*/ 16 h 84"/>
                    <a:gd name="T24" fmla="*/ 28 w 70"/>
                    <a:gd name="T25" fmla="*/ 22 h 84"/>
                    <a:gd name="T26" fmla="*/ 20 w 70"/>
                    <a:gd name="T27" fmla="*/ 26 h 84"/>
                    <a:gd name="T28" fmla="*/ 2 w 70"/>
                    <a:gd name="T29" fmla="*/ 24 h 84"/>
                    <a:gd name="T30" fmla="*/ 0 w 70"/>
                    <a:gd name="T31" fmla="*/ 26 h 84"/>
                    <a:gd name="T32" fmla="*/ 0 w 70"/>
                    <a:gd name="T33" fmla="*/ 32 h 84"/>
                    <a:gd name="T34" fmla="*/ 4 w 70"/>
                    <a:gd name="T35" fmla="*/ 36 h 84"/>
                    <a:gd name="T36" fmla="*/ 6 w 70"/>
                    <a:gd name="T37" fmla="*/ 36 h 84"/>
                    <a:gd name="T38" fmla="*/ 12 w 70"/>
                    <a:gd name="T39" fmla="*/ 42 h 84"/>
                    <a:gd name="T40" fmla="*/ 16 w 70"/>
                    <a:gd name="T41" fmla="*/ 54 h 84"/>
                    <a:gd name="T42" fmla="*/ 16 w 70"/>
                    <a:gd name="T43" fmla="*/ 58 h 84"/>
                    <a:gd name="T44" fmla="*/ 16 w 70"/>
                    <a:gd name="T45" fmla="*/ 66 h 84"/>
                    <a:gd name="T46" fmla="*/ 16 w 70"/>
                    <a:gd name="T47" fmla="*/ 72 h 84"/>
                    <a:gd name="T48" fmla="*/ 14 w 70"/>
                    <a:gd name="T49" fmla="*/ 74 h 84"/>
                    <a:gd name="T50" fmla="*/ 14 w 70"/>
                    <a:gd name="T51" fmla="*/ 78 h 84"/>
                    <a:gd name="T52" fmla="*/ 16 w 70"/>
                    <a:gd name="T53" fmla="*/ 82 h 84"/>
                    <a:gd name="T54" fmla="*/ 26 w 70"/>
                    <a:gd name="T55" fmla="*/ 84 h 84"/>
                    <a:gd name="T56" fmla="*/ 42 w 70"/>
                    <a:gd name="T57" fmla="*/ 78 h 84"/>
                    <a:gd name="T58" fmla="*/ 62 w 70"/>
                    <a:gd name="T59" fmla="*/ 66 h 84"/>
                    <a:gd name="T60" fmla="*/ 68 w 70"/>
                    <a:gd name="T61" fmla="*/ 56 h 84"/>
                    <a:gd name="T62" fmla="*/ 70 w 70"/>
                    <a:gd name="T63" fmla="*/ 50 h 84"/>
                    <a:gd name="T64" fmla="*/ 68 w 70"/>
                    <a:gd name="T65" fmla="*/ 46 h 84"/>
                    <a:gd name="T66" fmla="*/ 64 w 70"/>
                    <a:gd name="T67" fmla="*/ 38 h 84"/>
                    <a:gd name="T68" fmla="*/ 62 w 70"/>
                    <a:gd name="T69" fmla="*/ 32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70" h="84">
                      <a:moveTo>
                        <a:pt x="62" y="30"/>
                      </a:moveTo>
                      <a:lnTo>
                        <a:pt x="58" y="30"/>
                      </a:lnTo>
                      <a:lnTo>
                        <a:pt x="56" y="28"/>
                      </a:lnTo>
                      <a:lnTo>
                        <a:pt x="54" y="26"/>
                      </a:lnTo>
                      <a:lnTo>
                        <a:pt x="54" y="24"/>
                      </a:lnTo>
                      <a:lnTo>
                        <a:pt x="54" y="20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0" y="20"/>
                      </a:lnTo>
                      <a:lnTo>
                        <a:pt x="48" y="22"/>
                      </a:lnTo>
                      <a:lnTo>
                        <a:pt x="46" y="22"/>
                      </a:lnTo>
                      <a:lnTo>
                        <a:pt x="44" y="20"/>
                      </a:lnTo>
                      <a:lnTo>
                        <a:pt x="42" y="18"/>
                      </a:lnTo>
                      <a:lnTo>
                        <a:pt x="40" y="18"/>
                      </a:lnTo>
                      <a:lnTo>
                        <a:pt x="38" y="14"/>
                      </a:lnTo>
                      <a:lnTo>
                        <a:pt x="38" y="12"/>
                      </a:lnTo>
                      <a:lnTo>
                        <a:pt x="40" y="8"/>
                      </a:lnTo>
                      <a:lnTo>
                        <a:pt x="50" y="2"/>
                      </a:lnTo>
                      <a:lnTo>
                        <a:pt x="38" y="0"/>
                      </a:lnTo>
                      <a:lnTo>
                        <a:pt x="30" y="6"/>
                      </a:lnTo>
                      <a:lnTo>
                        <a:pt x="30" y="14"/>
                      </a:lnTo>
                      <a:lnTo>
                        <a:pt x="32" y="14"/>
                      </a:lnTo>
                      <a:lnTo>
                        <a:pt x="32" y="16"/>
                      </a:lnTo>
                      <a:lnTo>
                        <a:pt x="30" y="18"/>
                      </a:lnTo>
                      <a:lnTo>
                        <a:pt x="28" y="22"/>
                      </a:lnTo>
                      <a:lnTo>
                        <a:pt x="24" y="24"/>
                      </a:lnTo>
                      <a:lnTo>
                        <a:pt x="20" y="26"/>
                      </a:lnTo>
                      <a:lnTo>
                        <a:pt x="8" y="22"/>
                      </a:lnTo>
                      <a:lnTo>
                        <a:pt x="2" y="24"/>
                      </a:lnTo>
                      <a:lnTo>
                        <a:pt x="2" y="24"/>
                      </a:lnTo>
                      <a:lnTo>
                        <a:pt x="0" y="26"/>
                      </a:lnTo>
                      <a:lnTo>
                        <a:pt x="0" y="30"/>
                      </a:lnTo>
                      <a:lnTo>
                        <a:pt x="0" y="32"/>
                      </a:lnTo>
                      <a:lnTo>
                        <a:pt x="2" y="36"/>
                      </a:lnTo>
                      <a:lnTo>
                        <a:pt x="4" y="36"/>
                      </a:lnTo>
                      <a:lnTo>
                        <a:pt x="4" y="36"/>
                      </a:lnTo>
                      <a:lnTo>
                        <a:pt x="6" y="36"/>
                      </a:lnTo>
                      <a:lnTo>
                        <a:pt x="10" y="38"/>
                      </a:lnTo>
                      <a:lnTo>
                        <a:pt x="12" y="42"/>
                      </a:lnTo>
                      <a:lnTo>
                        <a:pt x="14" y="46"/>
                      </a:lnTo>
                      <a:lnTo>
                        <a:pt x="16" y="54"/>
                      </a:lnTo>
                      <a:lnTo>
                        <a:pt x="16" y="54"/>
                      </a:lnTo>
                      <a:lnTo>
                        <a:pt x="16" y="58"/>
                      </a:lnTo>
                      <a:lnTo>
                        <a:pt x="16" y="62"/>
                      </a:lnTo>
                      <a:lnTo>
                        <a:pt x="16" y="66"/>
                      </a:lnTo>
                      <a:lnTo>
                        <a:pt x="16" y="70"/>
                      </a:lnTo>
                      <a:lnTo>
                        <a:pt x="16" y="72"/>
                      </a:lnTo>
                      <a:lnTo>
                        <a:pt x="14" y="74"/>
                      </a:lnTo>
                      <a:lnTo>
                        <a:pt x="14" y="74"/>
                      </a:lnTo>
                      <a:lnTo>
                        <a:pt x="14" y="76"/>
                      </a:lnTo>
                      <a:lnTo>
                        <a:pt x="14" y="78"/>
                      </a:lnTo>
                      <a:lnTo>
                        <a:pt x="14" y="80"/>
                      </a:lnTo>
                      <a:lnTo>
                        <a:pt x="16" y="82"/>
                      </a:lnTo>
                      <a:lnTo>
                        <a:pt x="20" y="84"/>
                      </a:lnTo>
                      <a:lnTo>
                        <a:pt x="26" y="84"/>
                      </a:lnTo>
                      <a:lnTo>
                        <a:pt x="30" y="82"/>
                      </a:lnTo>
                      <a:lnTo>
                        <a:pt x="42" y="78"/>
                      </a:lnTo>
                      <a:lnTo>
                        <a:pt x="54" y="72"/>
                      </a:lnTo>
                      <a:lnTo>
                        <a:pt x="62" y="66"/>
                      </a:lnTo>
                      <a:lnTo>
                        <a:pt x="66" y="62"/>
                      </a:lnTo>
                      <a:lnTo>
                        <a:pt x="68" y="56"/>
                      </a:lnTo>
                      <a:lnTo>
                        <a:pt x="70" y="52"/>
                      </a:lnTo>
                      <a:lnTo>
                        <a:pt x="70" y="50"/>
                      </a:lnTo>
                      <a:lnTo>
                        <a:pt x="68" y="48"/>
                      </a:lnTo>
                      <a:lnTo>
                        <a:pt x="68" y="46"/>
                      </a:lnTo>
                      <a:lnTo>
                        <a:pt x="66" y="42"/>
                      </a:lnTo>
                      <a:lnTo>
                        <a:pt x="64" y="38"/>
                      </a:lnTo>
                      <a:lnTo>
                        <a:pt x="64" y="34"/>
                      </a:lnTo>
                      <a:lnTo>
                        <a:pt x="62" y="32"/>
                      </a:lnTo>
                      <a:lnTo>
                        <a:pt x="62" y="3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85" name="Freeform 233"/>
                <p:cNvSpPr>
                  <a:spLocks/>
                </p:cNvSpPr>
                <p:nvPr/>
              </p:nvSpPr>
              <p:spPr bwMode="gray">
                <a:xfrm>
                  <a:off x="779" y="2164"/>
                  <a:ext cx="108" cy="200"/>
                </a:xfrm>
                <a:custGeom>
                  <a:avLst/>
                  <a:gdLst>
                    <a:gd name="T0" fmla="*/ 38 w 108"/>
                    <a:gd name="T1" fmla="*/ 2 h 200"/>
                    <a:gd name="T2" fmla="*/ 32 w 108"/>
                    <a:gd name="T3" fmla="*/ 0 h 200"/>
                    <a:gd name="T4" fmla="*/ 24 w 108"/>
                    <a:gd name="T5" fmla="*/ 2 h 200"/>
                    <a:gd name="T6" fmla="*/ 14 w 108"/>
                    <a:gd name="T7" fmla="*/ 16 h 200"/>
                    <a:gd name="T8" fmla="*/ 16 w 108"/>
                    <a:gd name="T9" fmla="*/ 22 h 200"/>
                    <a:gd name="T10" fmla="*/ 14 w 108"/>
                    <a:gd name="T11" fmla="*/ 32 h 200"/>
                    <a:gd name="T12" fmla="*/ 10 w 108"/>
                    <a:gd name="T13" fmla="*/ 36 h 200"/>
                    <a:gd name="T14" fmla="*/ 6 w 108"/>
                    <a:gd name="T15" fmla="*/ 44 h 200"/>
                    <a:gd name="T16" fmla="*/ 4 w 108"/>
                    <a:gd name="T17" fmla="*/ 52 h 200"/>
                    <a:gd name="T18" fmla="*/ 14 w 108"/>
                    <a:gd name="T19" fmla="*/ 54 h 200"/>
                    <a:gd name="T20" fmla="*/ 12 w 108"/>
                    <a:gd name="T21" fmla="*/ 58 h 200"/>
                    <a:gd name="T22" fmla="*/ 12 w 108"/>
                    <a:gd name="T23" fmla="*/ 64 h 200"/>
                    <a:gd name="T24" fmla="*/ 14 w 108"/>
                    <a:gd name="T25" fmla="*/ 70 h 200"/>
                    <a:gd name="T26" fmla="*/ 24 w 108"/>
                    <a:gd name="T27" fmla="*/ 76 h 200"/>
                    <a:gd name="T28" fmla="*/ 24 w 108"/>
                    <a:gd name="T29" fmla="*/ 82 h 200"/>
                    <a:gd name="T30" fmla="*/ 22 w 108"/>
                    <a:gd name="T31" fmla="*/ 86 h 200"/>
                    <a:gd name="T32" fmla="*/ 18 w 108"/>
                    <a:gd name="T33" fmla="*/ 94 h 200"/>
                    <a:gd name="T34" fmla="*/ 20 w 108"/>
                    <a:gd name="T35" fmla="*/ 98 h 200"/>
                    <a:gd name="T36" fmla="*/ 32 w 108"/>
                    <a:gd name="T37" fmla="*/ 92 h 200"/>
                    <a:gd name="T38" fmla="*/ 36 w 108"/>
                    <a:gd name="T39" fmla="*/ 102 h 200"/>
                    <a:gd name="T40" fmla="*/ 40 w 108"/>
                    <a:gd name="T41" fmla="*/ 114 h 200"/>
                    <a:gd name="T42" fmla="*/ 22 w 108"/>
                    <a:gd name="T43" fmla="*/ 128 h 200"/>
                    <a:gd name="T44" fmla="*/ 28 w 108"/>
                    <a:gd name="T45" fmla="*/ 140 h 200"/>
                    <a:gd name="T46" fmla="*/ 20 w 108"/>
                    <a:gd name="T47" fmla="*/ 154 h 200"/>
                    <a:gd name="T48" fmla="*/ 18 w 108"/>
                    <a:gd name="T49" fmla="*/ 156 h 200"/>
                    <a:gd name="T50" fmla="*/ 18 w 108"/>
                    <a:gd name="T51" fmla="*/ 160 h 200"/>
                    <a:gd name="T52" fmla="*/ 38 w 108"/>
                    <a:gd name="T53" fmla="*/ 164 h 200"/>
                    <a:gd name="T54" fmla="*/ 52 w 108"/>
                    <a:gd name="T55" fmla="*/ 158 h 200"/>
                    <a:gd name="T56" fmla="*/ 52 w 108"/>
                    <a:gd name="T57" fmla="*/ 162 h 200"/>
                    <a:gd name="T58" fmla="*/ 44 w 108"/>
                    <a:gd name="T59" fmla="*/ 166 h 200"/>
                    <a:gd name="T60" fmla="*/ 0 w 108"/>
                    <a:gd name="T61" fmla="*/ 196 h 200"/>
                    <a:gd name="T62" fmla="*/ 28 w 108"/>
                    <a:gd name="T63" fmla="*/ 190 h 200"/>
                    <a:gd name="T64" fmla="*/ 58 w 108"/>
                    <a:gd name="T65" fmla="*/ 188 h 200"/>
                    <a:gd name="T66" fmla="*/ 108 w 108"/>
                    <a:gd name="T67" fmla="*/ 174 h 200"/>
                    <a:gd name="T68" fmla="*/ 98 w 108"/>
                    <a:gd name="T69" fmla="*/ 164 h 200"/>
                    <a:gd name="T70" fmla="*/ 102 w 108"/>
                    <a:gd name="T71" fmla="*/ 158 h 200"/>
                    <a:gd name="T72" fmla="*/ 102 w 108"/>
                    <a:gd name="T73" fmla="*/ 150 h 200"/>
                    <a:gd name="T74" fmla="*/ 100 w 108"/>
                    <a:gd name="T75" fmla="*/ 146 h 200"/>
                    <a:gd name="T76" fmla="*/ 94 w 108"/>
                    <a:gd name="T77" fmla="*/ 140 h 200"/>
                    <a:gd name="T78" fmla="*/ 88 w 108"/>
                    <a:gd name="T79" fmla="*/ 136 h 200"/>
                    <a:gd name="T80" fmla="*/ 84 w 108"/>
                    <a:gd name="T81" fmla="*/ 120 h 200"/>
                    <a:gd name="T82" fmla="*/ 66 w 108"/>
                    <a:gd name="T83" fmla="*/ 100 h 200"/>
                    <a:gd name="T84" fmla="*/ 64 w 108"/>
                    <a:gd name="T85" fmla="*/ 84 h 200"/>
                    <a:gd name="T86" fmla="*/ 56 w 108"/>
                    <a:gd name="T87" fmla="*/ 68 h 200"/>
                    <a:gd name="T88" fmla="*/ 56 w 108"/>
                    <a:gd name="T89" fmla="*/ 44 h 200"/>
                    <a:gd name="T90" fmla="*/ 56 w 108"/>
                    <a:gd name="T91" fmla="*/ 42 h 200"/>
                    <a:gd name="T92" fmla="*/ 52 w 108"/>
                    <a:gd name="T93" fmla="*/ 36 h 200"/>
                    <a:gd name="T94" fmla="*/ 48 w 108"/>
                    <a:gd name="T95" fmla="*/ 34 h 200"/>
                    <a:gd name="T96" fmla="*/ 44 w 108"/>
                    <a:gd name="T97" fmla="*/ 32 h 200"/>
                    <a:gd name="T98" fmla="*/ 36 w 108"/>
                    <a:gd name="T99" fmla="*/ 28 h 200"/>
                    <a:gd name="T100" fmla="*/ 34 w 108"/>
                    <a:gd name="T101" fmla="*/ 26 h 200"/>
                    <a:gd name="T102" fmla="*/ 34 w 108"/>
                    <a:gd name="T103" fmla="*/ 20 h 200"/>
                    <a:gd name="T104" fmla="*/ 38 w 108"/>
                    <a:gd name="T105" fmla="*/ 14 h 200"/>
                    <a:gd name="T106" fmla="*/ 40 w 108"/>
                    <a:gd name="T107" fmla="*/ 8 h 200"/>
                    <a:gd name="T108" fmla="*/ 40 w 108"/>
                    <a:gd name="T109" fmla="*/ 4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08" h="200">
                      <a:moveTo>
                        <a:pt x="40" y="2"/>
                      </a:moveTo>
                      <a:lnTo>
                        <a:pt x="38" y="2"/>
                      </a:lnTo>
                      <a:lnTo>
                        <a:pt x="36" y="2"/>
                      </a:lnTo>
                      <a:lnTo>
                        <a:pt x="32" y="0"/>
                      </a:lnTo>
                      <a:lnTo>
                        <a:pt x="28" y="0"/>
                      </a:lnTo>
                      <a:lnTo>
                        <a:pt x="24" y="2"/>
                      </a:lnTo>
                      <a:lnTo>
                        <a:pt x="14" y="16"/>
                      </a:lnTo>
                      <a:lnTo>
                        <a:pt x="14" y="16"/>
                      </a:lnTo>
                      <a:lnTo>
                        <a:pt x="16" y="18"/>
                      </a:lnTo>
                      <a:lnTo>
                        <a:pt x="16" y="22"/>
                      </a:lnTo>
                      <a:lnTo>
                        <a:pt x="16" y="26"/>
                      </a:lnTo>
                      <a:lnTo>
                        <a:pt x="14" y="32"/>
                      </a:lnTo>
                      <a:lnTo>
                        <a:pt x="14" y="32"/>
                      </a:lnTo>
                      <a:lnTo>
                        <a:pt x="10" y="36"/>
                      </a:lnTo>
                      <a:lnTo>
                        <a:pt x="8" y="38"/>
                      </a:lnTo>
                      <a:lnTo>
                        <a:pt x="6" y="44"/>
                      </a:lnTo>
                      <a:lnTo>
                        <a:pt x="4" y="48"/>
                      </a:lnTo>
                      <a:lnTo>
                        <a:pt x="4" y="52"/>
                      </a:lnTo>
                      <a:lnTo>
                        <a:pt x="6" y="56"/>
                      </a:lnTo>
                      <a:lnTo>
                        <a:pt x="14" y="54"/>
                      </a:lnTo>
                      <a:lnTo>
                        <a:pt x="14" y="56"/>
                      </a:lnTo>
                      <a:lnTo>
                        <a:pt x="12" y="58"/>
                      </a:lnTo>
                      <a:lnTo>
                        <a:pt x="12" y="60"/>
                      </a:lnTo>
                      <a:lnTo>
                        <a:pt x="12" y="64"/>
                      </a:lnTo>
                      <a:lnTo>
                        <a:pt x="12" y="66"/>
                      </a:lnTo>
                      <a:lnTo>
                        <a:pt x="14" y="70"/>
                      </a:lnTo>
                      <a:lnTo>
                        <a:pt x="16" y="72"/>
                      </a:lnTo>
                      <a:lnTo>
                        <a:pt x="24" y="76"/>
                      </a:lnTo>
                      <a:lnTo>
                        <a:pt x="24" y="80"/>
                      </a:lnTo>
                      <a:lnTo>
                        <a:pt x="24" y="82"/>
                      </a:lnTo>
                      <a:lnTo>
                        <a:pt x="22" y="84"/>
                      </a:lnTo>
                      <a:lnTo>
                        <a:pt x="22" y="86"/>
                      </a:lnTo>
                      <a:lnTo>
                        <a:pt x="20" y="90"/>
                      </a:lnTo>
                      <a:lnTo>
                        <a:pt x="18" y="94"/>
                      </a:lnTo>
                      <a:lnTo>
                        <a:pt x="18" y="96"/>
                      </a:lnTo>
                      <a:lnTo>
                        <a:pt x="20" y="98"/>
                      </a:lnTo>
                      <a:lnTo>
                        <a:pt x="22" y="100"/>
                      </a:lnTo>
                      <a:lnTo>
                        <a:pt x="32" y="92"/>
                      </a:lnTo>
                      <a:lnTo>
                        <a:pt x="44" y="94"/>
                      </a:lnTo>
                      <a:lnTo>
                        <a:pt x="36" y="102"/>
                      </a:lnTo>
                      <a:lnTo>
                        <a:pt x="34" y="114"/>
                      </a:lnTo>
                      <a:lnTo>
                        <a:pt x="40" y="114"/>
                      </a:lnTo>
                      <a:lnTo>
                        <a:pt x="40" y="128"/>
                      </a:lnTo>
                      <a:lnTo>
                        <a:pt x="22" y="128"/>
                      </a:lnTo>
                      <a:lnTo>
                        <a:pt x="22" y="138"/>
                      </a:lnTo>
                      <a:lnTo>
                        <a:pt x="28" y="140"/>
                      </a:lnTo>
                      <a:lnTo>
                        <a:pt x="20" y="152"/>
                      </a:lnTo>
                      <a:lnTo>
                        <a:pt x="20" y="154"/>
                      </a:lnTo>
                      <a:lnTo>
                        <a:pt x="18" y="154"/>
                      </a:lnTo>
                      <a:lnTo>
                        <a:pt x="18" y="156"/>
                      </a:lnTo>
                      <a:lnTo>
                        <a:pt x="18" y="158"/>
                      </a:lnTo>
                      <a:lnTo>
                        <a:pt x="18" y="160"/>
                      </a:lnTo>
                      <a:lnTo>
                        <a:pt x="20" y="160"/>
                      </a:lnTo>
                      <a:lnTo>
                        <a:pt x="38" y="164"/>
                      </a:lnTo>
                      <a:lnTo>
                        <a:pt x="48" y="160"/>
                      </a:lnTo>
                      <a:lnTo>
                        <a:pt x="52" y="158"/>
                      </a:lnTo>
                      <a:lnTo>
                        <a:pt x="52" y="160"/>
                      </a:lnTo>
                      <a:lnTo>
                        <a:pt x="52" y="162"/>
                      </a:lnTo>
                      <a:lnTo>
                        <a:pt x="48" y="164"/>
                      </a:lnTo>
                      <a:lnTo>
                        <a:pt x="44" y="166"/>
                      </a:lnTo>
                      <a:lnTo>
                        <a:pt x="20" y="176"/>
                      </a:lnTo>
                      <a:lnTo>
                        <a:pt x="0" y="196"/>
                      </a:lnTo>
                      <a:lnTo>
                        <a:pt x="10" y="200"/>
                      </a:lnTo>
                      <a:lnTo>
                        <a:pt x="28" y="190"/>
                      </a:lnTo>
                      <a:lnTo>
                        <a:pt x="36" y="188"/>
                      </a:lnTo>
                      <a:lnTo>
                        <a:pt x="58" y="188"/>
                      </a:lnTo>
                      <a:lnTo>
                        <a:pt x="84" y="182"/>
                      </a:lnTo>
                      <a:lnTo>
                        <a:pt x="108" y="174"/>
                      </a:lnTo>
                      <a:lnTo>
                        <a:pt x="96" y="164"/>
                      </a:lnTo>
                      <a:lnTo>
                        <a:pt x="98" y="164"/>
                      </a:lnTo>
                      <a:lnTo>
                        <a:pt x="100" y="162"/>
                      </a:lnTo>
                      <a:lnTo>
                        <a:pt x="102" y="158"/>
                      </a:lnTo>
                      <a:lnTo>
                        <a:pt x="102" y="154"/>
                      </a:lnTo>
                      <a:lnTo>
                        <a:pt x="102" y="150"/>
                      </a:lnTo>
                      <a:lnTo>
                        <a:pt x="102" y="148"/>
                      </a:lnTo>
                      <a:lnTo>
                        <a:pt x="100" y="146"/>
                      </a:lnTo>
                      <a:lnTo>
                        <a:pt x="98" y="142"/>
                      </a:lnTo>
                      <a:lnTo>
                        <a:pt x="94" y="140"/>
                      </a:lnTo>
                      <a:lnTo>
                        <a:pt x="90" y="138"/>
                      </a:lnTo>
                      <a:lnTo>
                        <a:pt x="88" y="136"/>
                      </a:lnTo>
                      <a:lnTo>
                        <a:pt x="86" y="132"/>
                      </a:lnTo>
                      <a:lnTo>
                        <a:pt x="84" y="120"/>
                      </a:lnTo>
                      <a:lnTo>
                        <a:pt x="78" y="108"/>
                      </a:lnTo>
                      <a:lnTo>
                        <a:pt x="66" y="100"/>
                      </a:lnTo>
                      <a:lnTo>
                        <a:pt x="66" y="94"/>
                      </a:lnTo>
                      <a:lnTo>
                        <a:pt x="64" y="84"/>
                      </a:lnTo>
                      <a:lnTo>
                        <a:pt x="60" y="72"/>
                      </a:lnTo>
                      <a:lnTo>
                        <a:pt x="56" y="68"/>
                      </a:lnTo>
                      <a:lnTo>
                        <a:pt x="48" y="62"/>
                      </a:lnTo>
                      <a:lnTo>
                        <a:pt x="56" y="44"/>
                      </a:lnTo>
                      <a:lnTo>
                        <a:pt x="56" y="44"/>
                      </a:lnTo>
                      <a:lnTo>
                        <a:pt x="56" y="42"/>
                      </a:lnTo>
                      <a:lnTo>
                        <a:pt x="54" y="38"/>
                      </a:lnTo>
                      <a:lnTo>
                        <a:pt x="52" y="36"/>
                      </a:lnTo>
                      <a:lnTo>
                        <a:pt x="52" y="34"/>
                      </a:lnTo>
                      <a:lnTo>
                        <a:pt x="48" y="34"/>
                      </a:lnTo>
                      <a:lnTo>
                        <a:pt x="46" y="32"/>
                      </a:lnTo>
                      <a:lnTo>
                        <a:pt x="44" y="32"/>
                      </a:lnTo>
                      <a:lnTo>
                        <a:pt x="44" y="30"/>
                      </a:lnTo>
                      <a:lnTo>
                        <a:pt x="36" y="28"/>
                      </a:lnTo>
                      <a:lnTo>
                        <a:pt x="34" y="28"/>
                      </a:lnTo>
                      <a:lnTo>
                        <a:pt x="34" y="26"/>
                      </a:lnTo>
                      <a:lnTo>
                        <a:pt x="34" y="22"/>
                      </a:lnTo>
                      <a:lnTo>
                        <a:pt x="34" y="20"/>
                      </a:lnTo>
                      <a:lnTo>
                        <a:pt x="36" y="16"/>
                      </a:lnTo>
                      <a:lnTo>
                        <a:pt x="38" y="14"/>
                      </a:lnTo>
                      <a:lnTo>
                        <a:pt x="40" y="12"/>
                      </a:lnTo>
                      <a:lnTo>
                        <a:pt x="40" y="8"/>
                      </a:lnTo>
                      <a:lnTo>
                        <a:pt x="42" y="6"/>
                      </a:lnTo>
                      <a:lnTo>
                        <a:pt x="40" y="4"/>
                      </a:lnTo>
                      <a:lnTo>
                        <a:pt x="40" y="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86" name="Freeform 234"/>
                <p:cNvSpPr>
                  <a:spLocks/>
                </p:cNvSpPr>
                <p:nvPr/>
              </p:nvSpPr>
              <p:spPr bwMode="gray">
                <a:xfrm>
                  <a:off x="757" y="2246"/>
                  <a:ext cx="36" cy="32"/>
                </a:xfrm>
                <a:custGeom>
                  <a:avLst/>
                  <a:gdLst>
                    <a:gd name="T0" fmla="*/ 16 w 36"/>
                    <a:gd name="T1" fmla="*/ 0 h 32"/>
                    <a:gd name="T2" fmla="*/ 16 w 36"/>
                    <a:gd name="T3" fmla="*/ 0 h 32"/>
                    <a:gd name="T4" fmla="*/ 18 w 36"/>
                    <a:gd name="T5" fmla="*/ 0 h 32"/>
                    <a:gd name="T6" fmla="*/ 20 w 36"/>
                    <a:gd name="T7" fmla="*/ 0 h 32"/>
                    <a:gd name="T8" fmla="*/ 24 w 36"/>
                    <a:gd name="T9" fmla="*/ 0 h 32"/>
                    <a:gd name="T10" fmla="*/ 28 w 36"/>
                    <a:gd name="T11" fmla="*/ 0 h 32"/>
                    <a:gd name="T12" fmla="*/ 30 w 36"/>
                    <a:gd name="T13" fmla="*/ 2 h 32"/>
                    <a:gd name="T14" fmla="*/ 32 w 36"/>
                    <a:gd name="T15" fmla="*/ 6 h 32"/>
                    <a:gd name="T16" fmla="*/ 32 w 36"/>
                    <a:gd name="T17" fmla="*/ 6 h 32"/>
                    <a:gd name="T18" fmla="*/ 34 w 36"/>
                    <a:gd name="T19" fmla="*/ 8 h 32"/>
                    <a:gd name="T20" fmla="*/ 36 w 36"/>
                    <a:gd name="T21" fmla="*/ 12 h 32"/>
                    <a:gd name="T22" fmla="*/ 36 w 36"/>
                    <a:gd name="T23" fmla="*/ 16 h 32"/>
                    <a:gd name="T24" fmla="*/ 36 w 36"/>
                    <a:gd name="T25" fmla="*/ 22 h 32"/>
                    <a:gd name="T26" fmla="*/ 32 w 36"/>
                    <a:gd name="T27" fmla="*/ 28 h 32"/>
                    <a:gd name="T28" fmla="*/ 32 w 36"/>
                    <a:gd name="T29" fmla="*/ 28 h 32"/>
                    <a:gd name="T30" fmla="*/ 30 w 36"/>
                    <a:gd name="T31" fmla="*/ 30 h 32"/>
                    <a:gd name="T32" fmla="*/ 28 w 36"/>
                    <a:gd name="T33" fmla="*/ 32 h 32"/>
                    <a:gd name="T34" fmla="*/ 26 w 36"/>
                    <a:gd name="T35" fmla="*/ 30 h 32"/>
                    <a:gd name="T36" fmla="*/ 24 w 36"/>
                    <a:gd name="T37" fmla="*/ 30 h 32"/>
                    <a:gd name="T38" fmla="*/ 20 w 36"/>
                    <a:gd name="T39" fmla="*/ 30 h 32"/>
                    <a:gd name="T40" fmla="*/ 18 w 36"/>
                    <a:gd name="T41" fmla="*/ 28 h 32"/>
                    <a:gd name="T42" fmla="*/ 16 w 36"/>
                    <a:gd name="T43" fmla="*/ 26 h 32"/>
                    <a:gd name="T44" fmla="*/ 16 w 36"/>
                    <a:gd name="T45" fmla="*/ 24 h 32"/>
                    <a:gd name="T46" fmla="*/ 16 w 36"/>
                    <a:gd name="T47" fmla="*/ 20 h 32"/>
                    <a:gd name="T48" fmla="*/ 14 w 36"/>
                    <a:gd name="T49" fmla="*/ 18 h 32"/>
                    <a:gd name="T50" fmla="*/ 14 w 36"/>
                    <a:gd name="T51" fmla="*/ 18 h 32"/>
                    <a:gd name="T52" fmla="*/ 14 w 36"/>
                    <a:gd name="T53" fmla="*/ 18 h 32"/>
                    <a:gd name="T54" fmla="*/ 12 w 36"/>
                    <a:gd name="T55" fmla="*/ 20 h 32"/>
                    <a:gd name="T56" fmla="*/ 10 w 36"/>
                    <a:gd name="T57" fmla="*/ 22 h 32"/>
                    <a:gd name="T58" fmla="*/ 8 w 36"/>
                    <a:gd name="T59" fmla="*/ 22 h 32"/>
                    <a:gd name="T60" fmla="*/ 6 w 36"/>
                    <a:gd name="T61" fmla="*/ 20 h 32"/>
                    <a:gd name="T62" fmla="*/ 4 w 36"/>
                    <a:gd name="T63" fmla="*/ 18 h 32"/>
                    <a:gd name="T64" fmla="*/ 2 w 36"/>
                    <a:gd name="T65" fmla="*/ 18 h 32"/>
                    <a:gd name="T66" fmla="*/ 0 w 36"/>
                    <a:gd name="T67" fmla="*/ 14 h 32"/>
                    <a:gd name="T68" fmla="*/ 0 w 36"/>
                    <a:gd name="T69" fmla="*/ 12 h 32"/>
                    <a:gd name="T70" fmla="*/ 2 w 36"/>
                    <a:gd name="T71" fmla="*/ 8 h 32"/>
                    <a:gd name="T72" fmla="*/ 16 w 36"/>
                    <a:gd name="T73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6" h="32">
                      <a:moveTo>
                        <a:pt x="16" y="0"/>
                      </a:moveTo>
                      <a:lnTo>
                        <a:pt x="16" y="0"/>
                      </a:lnTo>
                      <a:lnTo>
                        <a:pt x="18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8" y="0"/>
                      </a:lnTo>
                      <a:lnTo>
                        <a:pt x="30" y="2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4" y="8"/>
                      </a:lnTo>
                      <a:lnTo>
                        <a:pt x="36" y="12"/>
                      </a:lnTo>
                      <a:lnTo>
                        <a:pt x="36" y="16"/>
                      </a:lnTo>
                      <a:lnTo>
                        <a:pt x="36" y="22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0" y="30"/>
                      </a:lnTo>
                      <a:lnTo>
                        <a:pt x="28" y="32"/>
                      </a:lnTo>
                      <a:lnTo>
                        <a:pt x="26" y="30"/>
                      </a:lnTo>
                      <a:lnTo>
                        <a:pt x="24" y="30"/>
                      </a:lnTo>
                      <a:lnTo>
                        <a:pt x="20" y="30"/>
                      </a:lnTo>
                      <a:lnTo>
                        <a:pt x="18" y="28"/>
                      </a:lnTo>
                      <a:lnTo>
                        <a:pt x="16" y="26"/>
                      </a:lnTo>
                      <a:lnTo>
                        <a:pt x="16" y="24"/>
                      </a:lnTo>
                      <a:lnTo>
                        <a:pt x="16" y="20"/>
                      </a:lnTo>
                      <a:lnTo>
                        <a:pt x="14" y="18"/>
                      </a:lnTo>
                      <a:lnTo>
                        <a:pt x="14" y="18"/>
                      </a:lnTo>
                      <a:lnTo>
                        <a:pt x="14" y="18"/>
                      </a:lnTo>
                      <a:lnTo>
                        <a:pt x="12" y="20"/>
                      </a:lnTo>
                      <a:lnTo>
                        <a:pt x="10" y="22"/>
                      </a:lnTo>
                      <a:lnTo>
                        <a:pt x="8" y="22"/>
                      </a:lnTo>
                      <a:lnTo>
                        <a:pt x="6" y="20"/>
                      </a:lnTo>
                      <a:lnTo>
                        <a:pt x="4" y="18"/>
                      </a:lnTo>
                      <a:lnTo>
                        <a:pt x="2" y="18"/>
                      </a:lnTo>
                      <a:lnTo>
                        <a:pt x="0" y="14"/>
                      </a:lnTo>
                      <a:lnTo>
                        <a:pt x="0" y="12"/>
                      </a:lnTo>
                      <a:lnTo>
                        <a:pt x="2" y="8"/>
                      </a:lnTo>
                      <a:lnTo>
                        <a:pt x="16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87" name="Freeform 235"/>
                <p:cNvSpPr>
                  <a:spLocks/>
                </p:cNvSpPr>
                <p:nvPr/>
              </p:nvSpPr>
              <p:spPr bwMode="gray">
                <a:xfrm>
                  <a:off x="961" y="2194"/>
                  <a:ext cx="36" cy="62"/>
                </a:xfrm>
                <a:custGeom>
                  <a:avLst/>
                  <a:gdLst>
                    <a:gd name="T0" fmla="*/ 30 w 36"/>
                    <a:gd name="T1" fmla="*/ 58 h 62"/>
                    <a:gd name="T2" fmla="*/ 30 w 36"/>
                    <a:gd name="T3" fmla="*/ 46 h 62"/>
                    <a:gd name="T4" fmla="*/ 30 w 36"/>
                    <a:gd name="T5" fmla="*/ 44 h 62"/>
                    <a:gd name="T6" fmla="*/ 30 w 36"/>
                    <a:gd name="T7" fmla="*/ 42 h 62"/>
                    <a:gd name="T8" fmla="*/ 28 w 36"/>
                    <a:gd name="T9" fmla="*/ 38 h 62"/>
                    <a:gd name="T10" fmla="*/ 30 w 36"/>
                    <a:gd name="T11" fmla="*/ 36 h 62"/>
                    <a:gd name="T12" fmla="*/ 30 w 36"/>
                    <a:gd name="T13" fmla="*/ 32 h 62"/>
                    <a:gd name="T14" fmla="*/ 32 w 36"/>
                    <a:gd name="T15" fmla="*/ 30 h 62"/>
                    <a:gd name="T16" fmla="*/ 36 w 36"/>
                    <a:gd name="T17" fmla="*/ 28 h 62"/>
                    <a:gd name="T18" fmla="*/ 36 w 36"/>
                    <a:gd name="T19" fmla="*/ 28 h 62"/>
                    <a:gd name="T20" fmla="*/ 36 w 36"/>
                    <a:gd name="T21" fmla="*/ 24 h 62"/>
                    <a:gd name="T22" fmla="*/ 34 w 36"/>
                    <a:gd name="T23" fmla="*/ 22 h 62"/>
                    <a:gd name="T24" fmla="*/ 34 w 36"/>
                    <a:gd name="T25" fmla="*/ 18 h 62"/>
                    <a:gd name="T26" fmla="*/ 32 w 36"/>
                    <a:gd name="T27" fmla="*/ 16 h 62"/>
                    <a:gd name="T28" fmla="*/ 32 w 36"/>
                    <a:gd name="T29" fmla="*/ 16 h 62"/>
                    <a:gd name="T30" fmla="*/ 30 w 36"/>
                    <a:gd name="T31" fmla="*/ 12 h 62"/>
                    <a:gd name="T32" fmla="*/ 30 w 36"/>
                    <a:gd name="T33" fmla="*/ 8 h 62"/>
                    <a:gd name="T34" fmla="*/ 30 w 36"/>
                    <a:gd name="T35" fmla="*/ 4 h 62"/>
                    <a:gd name="T36" fmla="*/ 28 w 36"/>
                    <a:gd name="T37" fmla="*/ 0 h 62"/>
                    <a:gd name="T38" fmla="*/ 28 w 36"/>
                    <a:gd name="T39" fmla="*/ 0 h 62"/>
                    <a:gd name="T40" fmla="*/ 24 w 36"/>
                    <a:gd name="T41" fmla="*/ 0 h 62"/>
                    <a:gd name="T42" fmla="*/ 2 w 36"/>
                    <a:gd name="T43" fmla="*/ 20 h 62"/>
                    <a:gd name="T44" fmla="*/ 2 w 36"/>
                    <a:gd name="T45" fmla="*/ 22 h 62"/>
                    <a:gd name="T46" fmla="*/ 0 w 36"/>
                    <a:gd name="T47" fmla="*/ 26 h 62"/>
                    <a:gd name="T48" fmla="*/ 0 w 36"/>
                    <a:gd name="T49" fmla="*/ 32 h 62"/>
                    <a:gd name="T50" fmla="*/ 0 w 36"/>
                    <a:gd name="T51" fmla="*/ 36 h 62"/>
                    <a:gd name="T52" fmla="*/ 2 w 36"/>
                    <a:gd name="T53" fmla="*/ 40 h 62"/>
                    <a:gd name="T54" fmla="*/ 2 w 36"/>
                    <a:gd name="T55" fmla="*/ 44 h 62"/>
                    <a:gd name="T56" fmla="*/ 2 w 36"/>
                    <a:gd name="T57" fmla="*/ 46 h 62"/>
                    <a:gd name="T58" fmla="*/ 10 w 36"/>
                    <a:gd name="T59" fmla="*/ 54 h 62"/>
                    <a:gd name="T60" fmla="*/ 10 w 36"/>
                    <a:gd name="T61" fmla="*/ 62 h 62"/>
                    <a:gd name="T62" fmla="*/ 30 w 36"/>
                    <a:gd name="T63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6" h="62">
                      <a:moveTo>
                        <a:pt x="30" y="58"/>
                      </a:moveTo>
                      <a:lnTo>
                        <a:pt x="30" y="46"/>
                      </a:lnTo>
                      <a:lnTo>
                        <a:pt x="30" y="44"/>
                      </a:lnTo>
                      <a:lnTo>
                        <a:pt x="30" y="42"/>
                      </a:lnTo>
                      <a:lnTo>
                        <a:pt x="28" y="38"/>
                      </a:lnTo>
                      <a:lnTo>
                        <a:pt x="30" y="36"/>
                      </a:lnTo>
                      <a:lnTo>
                        <a:pt x="30" y="32"/>
                      </a:lnTo>
                      <a:lnTo>
                        <a:pt x="32" y="30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36" y="24"/>
                      </a:lnTo>
                      <a:lnTo>
                        <a:pt x="34" y="22"/>
                      </a:lnTo>
                      <a:lnTo>
                        <a:pt x="34" y="18"/>
                      </a:lnTo>
                      <a:lnTo>
                        <a:pt x="32" y="16"/>
                      </a:lnTo>
                      <a:lnTo>
                        <a:pt x="32" y="16"/>
                      </a:lnTo>
                      <a:lnTo>
                        <a:pt x="30" y="12"/>
                      </a:lnTo>
                      <a:lnTo>
                        <a:pt x="30" y="8"/>
                      </a:lnTo>
                      <a:lnTo>
                        <a:pt x="30" y="4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24" y="0"/>
                      </a:lnTo>
                      <a:lnTo>
                        <a:pt x="2" y="20"/>
                      </a:lnTo>
                      <a:lnTo>
                        <a:pt x="2" y="22"/>
                      </a:lnTo>
                      <a:lnTo>
                        <a:pt x="0" y="26"/>
                      </a:lnTo>
                      <a:lnTo>
                        <a:pt x="0" y="32"/>
                      </a:lnTo>
                      <a:lnTo>
                        <a:pt x="0" y="36"/>
                      </a:lnTo>
                      <a:lnTo>
                        <a:pt x="2" y="40"/>
                      </a:lnTo>
                      <a:lnTo>
                        <a:pt x="2" y="44"/>
                      </a:lnTo>
                      <a:lnTo>
                        <a:pt x="2" y="46"/>
                      </a:lnTo>
                      <a:lnTo>
                        <a:pt x="10" y="54"/>
                      </a:lnTo>
                      <a:lnTo>
                        <a:pt x="10" y="62"/>
                      </a:lnTo>
                      <a:lnTo>
                        <a:pt x="30" y="5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88" name="Freeform 236"/>
                <p:cNvSpPr>
                  <a:spLocks/>
                </p:cNvSpPr>
                <p:nvPr/>
              </p:nvSpPr>
              <p:spPr bwMode="gray">
                <a:xfrm>
                  <a:off x="1011" y="1856"/>
                  <a:ext cx="168" cy="390"/>
                </a:xfrm>
                <a:custGeom>
                  <a:avLst/>
                  <a:gdLst>
                    <a:gd name="T0" fmla="*/ 0 w 168"/>
                    <a:gd name="T1" fmla="*/ 286 h 390"/>
                    <a:gd name="T2" fmla="*/ 0 w 168"/>
                    <a:gd name="T3" fmla="*/ 300 h 390"/>
                    <a:gd name="T4" fmla="*/ 0 w 168"/>
                    <a:gd name="T5" fmla="*/ 312 h 390"/>
                    <a:gd name="T6" fmla="*/ 0 w 168"/>
                    <a:gd name="T7" fmla="*/ 322 h 390"/>
                    <a:gd name="T8" fmla="*/ 16 w 168"/>
                    <a:gd name="T9" fmla="*/ 388 h 390"/>
                    <a:gd name="T10" fmla="*/ 38 w 168"/>
                    <a:gd name="T11" fmla="*/ 382 h 390"/>
                    <a:gd name="T12" fmla="*/ 50 w 168"/>
                    <a:gd name="T13" fmla="*/ 372 h 390"/>
                    <a:gd name="T14" fmla="*/ 60 w 168"/>
                    <a:gd name="T15" fmla="*/ 360 h 390"/>
                    <a:gd name="T16" fmla="*/ 66 w 168"/>
                    <a:gd name="T17" fmla="*/ 328 h 390"/>
                    <a:gd name="T18" fmla="*/ 88 w 168"/>
                    <a:gd name="T19" fmla="*/ 296 h 390"/>
                    <a:gd name="T20" fmla="*/ 94 w 168"/>
                    <a:gd name="T21" fmla="*/ 282 h 390"/>
                    <a:gd name="T22" fmla="*/ 92 w 168"/>
                    <a:gd name="T23" fmla="*/ 272 h 390"/>
                    <a:gd name="T24" fmla="*/ 82 w 168"/>
                    <a:gd name="T25" fmla="*/ 264 h 390"/>
                    <a:gd name="T26" fmla="*/ 76 w 168"/>
                    <a:gd name="T27" fmla="*/ 262 h 390"/>
                    <a:gd name="T28" fmla="*/ 78 w 168"/>
                    <a:gd name="T29" fmla="*/ 230 h 390"/>
                    <a:gd name="T30" fmla="*/ 78 w 168"/>
                    <a:gd name="T31" fmla="*/ 232 h 390"/>
                    <a:gd name="T32" fmla="*/ 80 w 168"/>
                    <a:gd name="T33" fmla="*/ 218 h 390"/>
                    <a:gd name="T34" fmla="*/ 86 w 168"/>
                    <a:gd name="T35" fmla="*/ 204 h 390"/>
                    <a:gd name="T36" fmla="*/ 94 w 168"/>
                    <a:gd name="T37" fmla="*/ 194 h 390"/>
                    <a:gd name="T38" fmla="*/ 106 w 168"/>
                    <a:gd name="T39" fmla="*/ 184 h 390"/>
                    <a:gd name="T40" fmla="*/ 116 w 168"/>
                    <a:gd name="T41" fmla="*/ 176 h 390"/>
                    <a:gd name="T42" fmla="*/ 122 w 168"/>
                    <a:gd name="T43" fmla="*/ 158 h 390"/>
                    <a:gd name="T44" fmla="*/ 122 w 168"/>
                    <a:gd name="T45" fmla="*/ 140 h 390"/>
                    <a:gd name="T46" fmla="*/ 156 w 168"/>
                    <a:gd name="T47" fmla="*/ 118 h 390"/>
                    <a:gd name="T48" fmla="*/ 168 w 168"/>
                    <a:gd name="T49" fmla="*/ 118 h 390"/>
                    <a:gd name="T50" fmla="*/ 162 w 168"/>
                    <a:gd name="T51" fmla="*/ 106 h 390"/>
                    <a:gd name="T52" fmla="*/ 152 w 168"/>
                    <a:gd name="T53" fmla="*/ 80 h 390"/>
                    <a:gd name="T54" fmla="*/ 152 w 168"/>
                    <a:gd name="T55" fmla="*/ 72 h 390"/>
                    <a:gd name="T56" fmla="*/ 156 w 168"/>
                    <a:gd name="T57" fmla="*/ 68 h 390"/>
                    <a:gd name="T58" fmla="*/ 156 w 168"/>
                    <a:gd name="T59" fmla="*/ 56 h 390"/>
                    <a:gd name="T60" fmla="*/ 140 w 168"/>
                    <a:gd name="T61" fmla="*/ 38 h 390"/>
                    <a:gd name="T62" fmla="*/ 130 w 168"/>
                    <a:gd name="T63" fmla="*/ 24 h 390"/>
                    <a:gd name="T64" fmla="*/ 122 w 168"/>
                    <a:gd name="T65" fmla="*/ 20 h 390"/>
                    <a:gd name="T66" fmla="*/ 114 w 168"/>
                    <a:gd name="T67" fmla="*/ 4 h 390"/>
                    <a:gd name="T68" fmla="*/ 102 w 168"/>
                    <a:gd name="T69" fmla="*/ 14 h 390"/>
                    <a:gd name="T70" fmla="*/ 92 w 168"/>
                    <a:gd name="T71" fmla="*/ 24 h 390"/>
                    <a:gd name="T72" fmla="*/ 86 w 168"/>
                    <a:gd name="T73" fmla="*/ 32 h 390"/>
                    <a:gd name="T74" fmla="*/ 80 w 168"/>
                    <a:gd name="T75" fmla="*/ 44 h 390"/>
                    <a:gd name="T76" fmla="*/ 76 w 168"/>
                    <a:gd name="T77" fmla="*/ 56 h 390"/>
                    <a:gd name="T78" fmla="*/ 70 w 168"/>
                    <a:gd name="T79" fmla="*/ 82 h 390"/>
                    <a:gd name="T80" fmla="*/ 64 w 168"/>
                    <a:gd name="T81" fmla="*/ 92 h 390"/>
                    <a:gd name="T82" fmla="*/ 54 w 168"/>
                    <a:gd name="T83" fmla="*/ 104 h 390"/>
                    <a:gd name="T84" fmla="*/ 46 w 168"/>
                    <a:gd name="T85" fmla="*/ 122 h 390"/>
                    <a:gd name="T86" fmla="*/ 12 w 168"/>
                    <a:gd name="T87" fmla="*/ 178 h 390"/>
                    <a:gd name="T88" fmla="*/ 14 w 168"/>
                    <a:gd name="T89" fmla="*/ 260 h 390"/>
                    <a:gd name="T90" fmla="*/ 14 w 168"/>
                    <a:gd name="T91" fmla="*/ 266 h 390"/>
                    <a:gd name="T92" fmla="*/ 8 w 168"/>
                    <a:gd name="T93" fmla="*/ 278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68" h="390">
                      <a:moveTo>
                        <a:pt x="0" y="280"/>
                      </a:moveTo>
                      <a:lnTo>
                        <a:pt x="0" y="282"/>
                      </a:lnTo>
                      <a:lnTo>
                        <a:pt x="0" y="286"/>
                      </a:lnTo>
                      <a:lnTo>
                        <a:pt x="0" y="292"/>
                      </a:lnTo>
                      <a:lnTo>
                        <a:pt x="0" y="296"/>
                      </a:lnTo>
                      <a:lnTo>
                        <a:pt x="0" y="300"/>
                      </a:lnTo>
                      <a:lnTo>
                        <a:pt x="0" y="302"/>
                      </a:lnTo>
                      <a:lnTo>
                        <a:pt x="0" y="308"/>
                      </a:lnTo>
                      <a:lnTo>
                        <a:pt x="0" y="312"/>
                      </a:lnTo>
                      <a:lnTo>
                        <a:pt x="0" y="318"/>
                      </a:lnTo>
                      <a:lnTo>
                        <a:pt x="0" y="322"/>
                      </a:lnTo>
                      <a:lnTo>
                        <a:pt x="0" y="322"/>
                      </a:lnTo>
                      <a:lnTo>
                        <a:pt x="0" y="350"/>
                      </a:lnTo>
                      <a:lnTo>
                        <a:pt x="12" y="368"/>
                      </a:lnTo>
                      <a:lnTo>
                        <a:pt x="16" y="388"/>
                      </a:lnTo>
                      <a:lnTo>
                        <a:pt x="24" y="390"/>
                      </a:lnTo>
                      <a:lnTo>
                        <a:pt x="36" y="386"/>
                      </a:lnTo>
                      <a:lnTo>
                        <a:pt x="38" y="382"/>
                      </a:lnTo>
                      <a:lnTo>
                        <a:pt x="42" y="378"/>
                      </a:lnTo>
                      <a:lnTo>
                        <a:pt x="46" y="374"/>
                      </a:lnTo>
                      <a:lnTo>
                        <a:pt x="50" y="372"/>
                      </a:lnTo>
                      <a:lnTo>
                        <a:pt x="54" y="372"/>
                      </a:lnTo>
                      <a:lnTo>
                        <a:pt x="54" y="370"/>
                      </a:lnTo>
                      <a:lnTo>
                        <a:pt x="60" y="360"/>
                      </a:lnTo>
                      <a:lnTo>
                        <a:pt x="64" y="346"/>
                      </a:lnTo>
                      <a:lnTo>
                        <a:pt x="66" y="334"/>
                      </a:lnTo>
                      <a:lnTo>
                        <a:pt x="66" y="328"/>
                      </a:lnTo>
                      <a:lnTo>
                        <a:pt x="66" y="320"/>
                      </a:lnTo>
                      <a:lnTo>
                        <a:pt x="84" y="300"/>
                      </a:lnTo>
                      <a:lnTo>
                        <a:pt x="88" y="296"/>
                      </a:lnTo>
                      <a:lnTo>
                        <a:pt x="92" y="290"/>
                      </a:lnTo>
                      <a:lnTo>
                        <a:pt x="92" y="286"/>
                      </a:lnTo>
                      <a:lnTo>
                        <a:pt x="94" y="282"/>
                      </a:lnTo>
                      <a:lnTo>
                        <a:pt x="94" y="278"/>
                      </a:lnTo>
                      <a:lnTo>
                        <a:pt x="92" y="278"/>
                      </a:lnTo>
                      <a:lnTo>
                        <a:pt x="92" y="272"/>
                      </a:lnTo>
                      <a:lnTo>
                        <a:pt x="90" y="268"/>
                      </a:lnTo>
                      <a:lnTo>
                        <a:pt x="86" y="266"/>
                      </a:lnTo>
                      <a:lnTo>
                        <a:pt x="82" y="264"/>
                      </a:lnTo>
                      <a:lnTo>
                        <a:pt x="80" y="264"/>
                      </a:lnTo>
                      <a:lnTo>
                        <a:pt x="78" y="262"/>
                      </a:lnTo>
                      <a:lnTo>
                        <a:pt x="76" y="262"/>
                      </a:lnTo>
                      <a:lnTo>
                        <a:pt x="78" y="228"/>
                      </a:lnTo>
                      <a:lnTo>
                        <a:pt x="78" y="230"/>
                      </a:lnTo>
                      <a:lnTo>
                        <a:pt x="78" y="230"/>
                      </a:lnTo>
                      <a:lnTo>
                        <a:pt x="78" y="232"/>
                      </a:lnTo>
                      <a:lnTo>
                        <a:pt x="78" y="232"/>
                      </a:lnTo>
                      <a:lnTo>
                        <a:pt x="78" y="232"/>
                      </a:lnTo>
                      <a:lnTo>
                        <a:pt x="78" y="230"/>
                      </a:lnTo>
                      <a:lnTo>
                        <a:pt x="80" y="226"/>
                      </a:lnTo>
                      <a:lnTo>
                        <a:pt x="80" y="218"/>
                      </a:lnTo>
                      <a:lnTo>
                        <a:pt x="82" y="212"/>
                      </a:lnTo>
                      <a:lnTo>
                        <a:pt x="84" y="208"/>
                      </a:lnTo>
                      <a:lnTo>
                        <a:pt x="86" y="204"/>
                      </a:lnTo>
                      <a:lnTo>
                        <a:pt x="88" y="200"/>
                      </a:lnTo>
                      <a:lnTo>
                        <a:pt x="90" y="196"/>
                      </a:lnTo>
                      <a:lnTo>
                        <a:pt x="94" y="194"/>
                      </a:lnTo>
                      <a:lnTo>
                        <a:pt x="98" y="190"/>
                      </a:lnTo>
                      <a:lnTo>
                        <a:pt x="104" y="188"/>
                      </a:lnTo>
                      <a:lnTo>
                        <a:pt x="106" y="184"/>
                      </a:lnTo>
                      <a:lnTo>
                        <a:pt x="110" y="184"/>
                      </a:lnTo>
                      <a:lnTo>
                        <a:pt x="110" y="182"/>
                      </a:lnTo>
                      <a:lnTo>
                        <a:pt x="116" y="176"/>
                      </a:lnTo>
                      <a:lnTo>
                        <a:pt x="120" y="170"/>
                      </a:lnTo>
                      <a:lnTo>
                        <a:pt x="122" y="164"/>
                      </a:lnTo>
                      <a:lnTo>
                        <a:pt x="122" y="158"/>
                      </a:lnTo>
                      <a:lnTo>
                        <a:pt x="122" y="156"/>
                      </a:lnTo>
                      <a:lnTo>
                        <a:pt x="122" y="154"/>
                      </a:lnTo>
                      <a:lnTo>
                        <a:pt x="122" y="140"/>
                      </a:lnTo>
                      <a:lnTo>
                        <a:pt x="134" y="130"/>
                      </a:lnTo>
                      <a:lnTo>
                        <a:pt x="144" y="120"/>
                      </a:lnTo>
                      <a:lnTo>
                        <a:pt x="156" y="118"/>
                      </a:lnTo>
                      <a:lnTo>
                        <a:pt x="166" y="120"/>
                      </a:lnTo>
                      <a:lnTo>
                        <a:pt x="166" y="120"/>
                      </a:lnTo>
                      <a:lnTo>
                        <a:pt x="168" y="118"/>
                      </a:lnTo>
                      <a:lnTo>
                        <a:pt x="168" y="116"/>
                      </a:lnTo>
                      <a:lnTo>
                        <a:pt x="166" y="114"/>
                      </a:lnTo>
                      <a:lnTo>
                        <a:pt x="162" y="106"/>
                      </a:lnTo>
                      <a:lnTo>
                        <a:pt x="158" y="96"/>
                      </a:lnTo>
                      <a:lnTo>
                        <a:pt x="154" y="86"/>
                      </a:lnTo>
                      <a:lnTo>
                        <a:pt x="152" y="80"/>
                      </a:lnTo>
                      <a:lnTo>
                        <a:pt x="152" y="78"/>
                      </a:lnTo>
                      <a:lnTo>
                        <a:pt x="152" y="76"/>
                      </a:lnTo>
                      <a:lnTo>
                        <a:pt x="152" y="72"/>
                      </a:lnTo>
                      <a:lnTo>
                        <a:pt x="152" y="72"/>
                      </a:lnTo>
                      <a:lnTo>
                        <a:pt x="154" y="70"/>
                      </a:lnTo>
                      <a:lnTo>
                        <a:pt x="156" y="68"/>
                      </a:lnTo>
                      <a:lnTo>
                        <a:pt x="158" y="64"/>
                      </a:lnTo>
                      <a:lnTo>
                        <a:pt x="158" y="60"/>
                      </a:lnTo>
                      <a:lnTo>
                        <a:pt x="156" y="56"/>
                      </a:lnTo>
                      <a:lnTo>
                        <a:pt x="152" y="50"/>
                      </a:lnTo>
                      <a:lnTo>
                        <a:pt x="142" y="42"/>
                      </a:lnTo>
                      <a:lnTo>
                        <a:pt x="140" y="38"/>
                      </a:lnTo>
                      <a:lnTo>
                        <a:pt x="136" y="32"/>
                      </a:lnTo>
                      <a:lnTo>
                        <a:pt x="132" y="28"/>
                      </a:lnTo>
                      <a:lnTo>
                        <a:pt x="130" y="24"/>
                      </a:lnTo>
                      <a:lnTo>
                        <a:pt x="126" y="22"/>
                      </a:lnTo>
                      <a:lnTo>
                        <a:pt x="124" y="20"/>
                      </a:lnTo>
                      <a:lnTo>
                        <a:pt x="122" y="20"/>
                      </a:lnTo>
                      <a:lnTo>
                        <a:pt x="118" y="0"/>
                      </a:lnTo>
                      <a:lnTo>
                        <a:pt x="116" y="2"/>
                      </a:lnTo>
                      <a:lnTo>
                        <a:pt x="114" y="4"/>
                      </a:lnTo>
                      <a:lnTo>
                        <a:pt x="110" y="6"/>
                      </a:lnTo>
                      <a:lnTo>
                        <a:pt x="106" y="10"/>
                      </a:lnTo>
                      <a:lnTo>
                        <a:pt x="102" y="14"/>
                      </a:lnTo>
                      <a:lnTo>
                        <a:pt x="98" y="18"/>
                      </a:lnTo>
                      <a:lnTo>
                        <a:pt x="94" y="22"/>
                      </a:lnTo>
                      <a:lnTo>
                        <a:pt x="92" y="24"/>
                      </a:lnTo>
                      <a:lnTo>
                        <a:pt x="90" y="26"/>
                      </a:lnTo>
                      <a:lnTo>
                        <a:pt x="88" y="28"/>
                      </a:lnTo>
                      <a:lnTo>
                        <a:pt x="86" y="32"/>
                      </a:lnTo>
                      <a:lnTo>
                        <a:pt x="84" y="36"/>
                      </a:lnTo>
                      <a:lnTo>
                        <a:pt x="82" y="40"/>
                      </a:lnTo>
                      <a:lnTo>
                        <a:pt x="80" y="44"/>
                      </a:lnTo>
                      <a:lnTo>
                        <a:pt x="78" y="48"/>
                      </a:lnTo>
                      <a:lnTo>
                        <a:pt x="78" y="52"/>
                      </a:lnTo>
                      <a:lnTo>
                        <a:pt x="76" y="56"/>
                      </a:lnTo>
                      <a:lnTo>
                        <a:pt x="72" y="60"/>
                      </a:lnTo>
                      <a:lnTo>
                        <a:pt x="72" y="82"/>
                      </a:lnTo>
                      <a:lnTo>
                        <a:pt x="70" y="82"/>
                      </a:lnTo>
                      <a:lnTo>
                        <a:pt x="70" y="84"/>
                      </a:lnTo>
                      <a:lnTo>
                        <a:pt x="66" y="88"/>
                      </a:lnTo>
                      <a:lnTo>
                        <a:pt x="64" y="92"/>
                      </a:lnTo>
                      <a:lnTo>
                        <a:pt x="60" y="96"/>
                      </a:lnTo>
                      <a:lnTo>
                        <a:pt x="56" y="100"/>
                      </a:lnTo>
                      <a:lnTo>
                        <a:pt x="54" y="104"/>
                      </a:lnTo>
                      <a:lnTo>
                        <a:pt x="50" y="106"/>
                      </a:lnTo>
                      <a:lnTo>
                        <a:pt x="48" y="106"/>
                      </a:lnTo>
                      <a:lnTo>
                        <a:pt x="46" y="122"/>
                      </a:lnTo>
                      <a:lnTo>
                        <a:pt x="36" y="140"/>
                      </a:lnTo>
                      <a:lnTo>
                        <a:pt x="34" y="164"/>
                      </a:lnTo>
                      <a:lnTo>
                        <a:pt x="12" y="178"/>
                      </a:lnTo>
                      <a:lnTo>
                        <a:pt x="16" y="184"/>
                      </a:lnTo>
                      <a:lnTo>
                        <a:pt x="16" y="234"/>
                      </a:lnTo>
                      <a:lnTo>
                        <a:pt x="14" y="260"/>
                      </a:lnTo>
                      <a:lnTo>
                        <a:pt x="14" y="262"/>
                      </a:lnTo>
                      <a:lnTo>
                        <a:pt x="14" y="264"/>
                      </a:lnTo>
                      <a:lnTo>
                        <a:pt x="14" y="266"/>
                      </a:lnTo>
                      <a:lnTo>
                        <a:pt x="12" y="270"/>
                      </a:lnTo>
                      <a:lnTo>
                        <a:pt x="12" y="274"/>
                      </a:lnTo>
                      <a:lnTo>
                        <a:pt x="8" y="278"/>
                      </a:lnTo>
                      <a:lnTo>
                        <a:pt x="4" y="280"/>
                      </a:lnTo>
                      <a:lnTo>
                        <a:pt x="0" y="28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89" name="Freeform 237"/>
                <p:cNvSpPr>
                  <a:spLocks/>
                </p:cNvSpPr>
                <p:nvPr/>
              </p:nvSpPr>
              <p:spPr bwMode="gray">
                <a:xfrm>
                  <a:off x="1129" y="1828"/>
                  <a:ext cx="124" cy="310"/>
                </a:xfrm>
                <a:custGeom>
                  <a:avLst/>
                  <a:gdLst>
                    <a:gd name="T0" fmla="*/ 102 w 124"/>
                    <a:gd name="T1" fmla="*/ 62 h 310"/>
                    <a:gd name="T2" fmla="*/ 122 w 124"/>
                    <a:gd name="T3" fmla="*/ 112 h 310"/>
                    <a:gd name="T4" fmla="*/ 112 w 124"/>
                    <a:gd name="T5" fmla="*/ 128 h 310"/>
                    <a:gd name="T6" fmla="*/ 114 w 124"/>
                    <a:gd name="T7" fmla="*/ 134 h 310"/>
                    <a:gd name="T8" fmla="*/ 118 w 124"/>
                    <a:gd name="T9" fmla="*/ 144 h 310"/>
                    <a:gd name="T10" fmla="*/ 118 w 124"/>
                    <a:gd name="T11" fmla="*/ 152 h 310"/>
                    <a:gd name="T12" fmla="*/ 114 w 124"/>
                    <a:gd name="T13" fmla="*/ 182 h 310"/>
                    <a:gd name="T14" fmla="*/ 114 w 124"/>
                    <a:gd name="T15" fmla="*/ 212 h 310"/>
                    <a:gd name="T16" fmla="*/ 122 w 124"/>
                    <a:gd name="T17" fmla="*/ 222 h 310"/>
                    <a:gd name="T18" fmla="*/ 124 w 124"/>
                    <a:gd name="T19" fmla="*/ 254 h 310"/>
                    <a:gd name="T20" fmla="*/ 124 w 124"/>
                    <a:gd name="T21" fmla="*/ 260 h 310"/>
                    <a:gd name="T22" fmla="*/ 90 w 124"/>
                    <a:gd name="T23" fmla="*/ 292 h 310"/>
                    <a:gd name="T24" fmla="*/ 92 w 124"/>
                    <a:gd name="T25" fmla="*/ 294 h 310"/>
                    <a:gd name="T26" fmla="*/ 88 w 124"/>
                    <a:gd name="T27" fmla="*/ 294 h 310"/>
                    <a:gd name="T28" fmla="*/ 80 w 124"/>
                    <a:gd name="T29" fmla="*/ 292 h 310"/>
                    <a:gd name="T30" fmla="*/ 72 w 124"/>
                    <a:gd name="T31" fmla="*/ 296 h 310"/>
                    <a:gd name="T32" fmla="*/ 54 w 124"/>
                    <a:gd name="T33" fmla="*/ 302 h 310"/>
                    <a:gd name="T34" fmla="*/ 48 w 124"/>
                    <a:gd name="T35" fmla="*/ 304 h 310"/>
                    <a:gd name="T36" fmla="*/ 38 w 124"/>
                    <a:gd name="T37" fmla="*/ 306 h 310"/>
                    <a:gd name="T38" fmla="*/ 24 w 124"/>
                    <a:gd name="T39" fmla="*/ 306 h 310"/>
                    <a:gd name="T40" fmla="*/ 20 w 124"/>
                    <a:gd name="T41" fmla="*/ 304 h 310"/>
                    <a:gd name="T42" fmla="*/ 12 w 124"/>
                    <a:gd name="T43" fmla="*/ 298 h 310"/>
                    <a:gd name="T44" fmla="*/ 6 w 124"/>
                    <a:gd name="T45" fmla="*/ 292 h 310"/>
                    <a:gd name="T46" fmla="*/ 4 w 124"/>
                    <a:gd name="T47" fmla="*/ 286 h 310"/>
                    <a:gd name="T48" fmla="*/ 4 w 124"/>
                    <a:gd name="T49" fmla="*/ 278 h 310"/>
                    <a:gd name="T50" fmla="*/ 4 w 124"/>
                    <a:gd name="T51" fmla="*/ 268 h 310"/>
                    <a:gd name="T52" fmla="*/ 4 w 124"/>
                    <a:gd name="T53" fmla="*/ 230 h 310"/>
                    <a:gd name="T54" fmla="*/ 6 w 124"/>
                    <a:gd name="T55" fmla="*/ 224 h 310"/>
                    <a:gd name="T56" fmla="*/ 12 w 124"/>
                    <a:gd name="T57" fmla="*/ 212 h 310"/>
                    <a:gd name="T58" fmla="*/ 42 w 124"/>
                    <a:gd name="T59" fmla="*/ 186 h 310"/>
                    <a:gd name="T60" fmla="*/ 50 w 124"/>
                    <a:gd name="T61" fmla="*/ 178 h 310"/>
                    <a:gd name="T62" fmla="*/ 56 w 124"/>
                    <a:gd name="T63" fmla="*/ 158 h 310"/>
                    <a:gd name="T64" fmla="*/ 48 w 124"/>
                    <a:gd name="T65" fmla="*/ 148 h 310"/>
                    <a:gd name="T66" fmla="*/ 50 w 124"/>
                    <a:gd name="T67" fmla="*/ 146 h 310"/>
                    <a:gd name="T68" fmla="*/ 48 w 124"/>
                    <a:gd name="T69" fmla="*/ 142 h 310"/>
                    <a:gd name="T70" fmla="*/ 38 w 124"/>
                    <a:gd name="T71" fmla="*/ 122 h 310"/>
                    <a:gd name="T72" fmla="*/ 34 w 124"/>
                    <a:gd name="T73" fmla="*/ 100 h 310"/>
                    <a:gd name="T74" fmla="*/ 36 w 124"/>
                    <a:gd name="T75" fmla="*/ 98 h 310"/>
                    <a:gd name="T76" fmla="*/ 40 w 124"/>
                    <a:gd name="T77" fmla="*/ 94 h 310"/>
                    <a:gd name="T78" fmla="*/ 38 w 124"/>
                    <a:gd name="T79" fmla="*/ 86 h 310"/>
                    <a:gd name="T80" fmla="*/ 32 w 124"/>
                    <a:gd name="T81" fmla="*/ 76 h 310"/>
                    <a:gd name="T82" fmla="*/ 22 w 124"/>
                    <a:gd name="T83" fmla="*/ 68 h 310"/>
                    <a:gd name="T84" fmla="*/ 18 w 124"/>
                    <a:gd name="T85" fmla="*/ 62 h 310"/>
                    <a:gd name="T86" fmla="*/ 10 w 124"/>
                    <a:gd name="T87" fmla="*/ 52 h 310"/>
                    <a:gd name="T88" fmla="*/ 0 w 124"/>
                    <a:gd name="T89" fmla="*/ 28 h 310"/>
                    <a:gd name="T90" fmla="*/ 10 w 124"/>
                    <a:gd name="T91" fmla="*/ 20 h 310"/>
                    <a:gd name="T92" fmla="*/ 28 w 124"/>
                    <a:gd name="T93" fmla="*/ 16 h 310"/>
                    <a:gd name="T94" fmla="*/ 40 w 124"/>
                    <a:gd name="T95" fmla="*/ 24 h 310"/>
                    <a:gd name="T96" fmla="*/ 58 w 124"/>
                    <a:gd name="T97" fmla="*/ 22 h 310"/>
                    <a:gd name="T98" fmla="*/ 72 w 124"/>
                    <a:gd name="T99" fmla="*/ 14 h 310"/>
                    <a:gd name="T100" fmla="*/ 72 w 124"/>
                    <a:gd name="T101" fmla="*/ 12 h 310"/>
                    <a:gd name="T102" fmla="*/ 76 w 124"/>
                    <a:gd name="T103" fmla="*/ 6 h 310"/>
                    <a:gd name="T104" fmla="*/ 82 w 124"/>
                    <a:gd name="T105" fmla="*/ 2 h 310"/>
                    <a:gd name="T106" fmla="*/ 92 w 124"/>
                    <a:gd name="T107" fmla="*/ 2 h 310"/>
                    <a:gd name="T108" fmla="*/ 120 w 124"/>
                    <a:gd name="T109" fmla="*/ 20 h 310"/>
                    <a:gd name="T110" fmla="*/ 116 w 124"/>
                    <a:gd name="T111" fmla="*/ 26 h 310"/>
                    <a:gd name="T112" fmla="*/ 102 w 124"/>
                    <a:gd name="T113" fmla="*/ 46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24" h="310">
                      <a:moveTo>
                        <a:pt x="102" y="46"/>
                      </a:moveTo>
                      <a:lnTo>
                        <a:pt x="102" y="62"/>
                      </a:lnTo>
                      <a:lnTo>
                        <a:pt x="122" y="82"/>
                      </a:lnTo>
                      <a:lnTo>
                        <a:pt x="122" y="112"/>
                      </a:lnTo>
                      <a:lnTo>
                        <a:pt x="110" y="126"/>
                      </a:lnTo>
                      <a:lnTo>
                        <a:pt x="112" y="128"/>
                      </a:lnTo>
                      <a:lnTo>
                        <a:pt x="112" y="130"/>
                      </a:lnTo>
                      <a:lnTo>
                        <a:pt x="114" y="134"/>
                      </a:lnTo>
                      <a:lnTo>
                        <a:pt x="116" y="140"/>
                      </a:lnTo>
                      <a:lnTo>
                        <a:pt x="118" y="144"/>
                      </a:lnTo>
                      <a:lnTo>
                        <a:pt x="118" y="146"/>
                      </a:lnTo>
                      <a:lnTo>
                        <a:pt x="118" y="152"/>
                      </a:lnTo>
                      <a:lnTo>
                        <a:pt x="116" y="164"/>
                      </a:lnTo>
                      <a:lnTo>
                        <a:pt x="114" y="182"/>
                      </a:lnTo>
                      <a:lnTo>
                        <a:pt x="114" y="200"/>
                      </a:lnTo>
                      <a:lnTo>
                        <a:pt x="114" y="212"/>
                      </a:lnTo>
                      <a:lnTo>
                        <a:pt x="118" y="218"/>
                      </a:lnTo>
                      <a:lnTo>
                        <a:pt x="122" y="222"/>
                      </a:lnTo>
                      <a:lnTo>
                        <a:pt x="124" y="234"/>
                      </a:lnTo>
                      <a:lnTo>
                        <a:pt x="124" y="254"/>
                      </a:lnTo>
                      <a:lnTo>
                        <a:pt x="124" y="258"/>
                      </a:lnTo>
                      <a:lnTo>
                        <a:pt x="124" y="260"/>
                      </a:lnTo>
                      <a:lnTo>
                        <a:pt x="122" y="260"/>
                      </a:lnTo>
                      <a:lnTo>
                        <a:pt x="90" y="292"/>
                      </a:lnTo>
                      <a:lnTo>
                        <a:pt x="90" y="294"/>
                      </a:lnTo>
                      <a:lnTo>
                        <a:pt x="92" y="294"/>
                      </a:lnTo>
                      <a:lnTo>
                        <a:pt x="90" y="294"/>
                      </a:lnTo>
                      <a:lnTo>
                        <a:pt x="88" y="294"/>
                      </a:lnTo>
                      <a:lnTo>
                        <a:pt x="84" y="292"/>
                      </a:lnTo>
                      <a:lnTo>
                        <a:pt x="80" y="292"/>
                      </a:lnTo>
                      <a:lnTo>
                        <a:pt x="76" y="294"/>
                      </a:lnTo>
                      <a:lnTo>
                        <a:pt x="72" y="296"/>
                      </a:lnTo>
                      <a:lnTo>
                        <a:pt x="68" y="298"/>
                      </a:lnTo>
                      <a:lnTo>
                        <a:pt x="54" y="302"/>
                      </a:lnTo>
                      <a:lnTo>
                        <a:pt x="52" y="302"/>
                      </a:lnTo>
                      <a:lnTo>
                        <a:pt x="48" y="304"/>
                      </a:lnTo>
                      <a:lnTo>
                        <a:pt x="44" y="304"/>
                      </a:lnTo>
                      <a:lnTo>
                        <a:pt x="38" y="306"/>
                      </a:lnTo>
                      <a:lnTo>
                        <a:pt x="34" y="310"/>
                      </a:lnTo>
                      <a:lnTo>
                        <a:pt x="24" y="306"/>
                      </a:lnTo>
                      <a:lnTo>
                        <a:pt x="22" y="304"/>
                      </a:lnTo>
                      <a:lnTo>
                        <a:pt x="20" y="304"/>
                      </a:lnTo>
                      <a:lnTo>
                        <a:pt x="16" y="300"/>
                      </a:lnTo>
                      <a:lnTo>
                        <a:pt x="12" y="298"/>
                      </a:lnTo>
                      <a:lnTo>
                        <a:pt x="8" y="294"/>
                      </a:lnTo>
                      <a:lnTo>
                        <a:pt x="6" y="292"/>
                      </a:lnTo>
                      <a:lnTo>
                        <a:pt x="4" y="288"/>
                      </a:lnTo>
                      <a:lnTo>
                        <a:pt x="4" y="286"/>
                      </a:lnTo>
                      <a:lnTo>
                        <a:pt x="4" y="284"/>
                      </a:lnTo>
                      <a:lnTo>
                        <a:pt x="4" y="278"/>
                      </a:lnTo>
                      <a:lnTo>
                        <a:pt x="4" y="272"/>
                      </a:lnTo>
                      <a:lnTo>
                        <a:pt x="4" y="268"/>
                      </a:lnTo>
                      <a:lnTo>
                        <a:pt x="4" y="262"/>
                      </a:lnTo>
                      <a:lnTo>
                        <a:pt x="4" y="230"/>
                      </a:lnTo>
                      <a:lnTo>
                        <a:pt x="4" y="228"/>
                      </a:lnTo>
                      <a:lnTo>
                        <a:pt x="6" y="224"/>
                      </a:lnTo>
                      <a:lnTo>
                        <a:pt x="8" y="218"/>
                      </a:lnTo>
                      <a:lnTo>
                        <a:pt x="12" y="212"/>
                      </a:lnTo>
                      <a:lnTo>
                        <a:pt x="20" y="206"/>
                      </a:lnTo>
                      <a:lnTo>
                        <a:pt x="42" y="186"/>
                      </a:lnTo>
                      <a:lnTo>
                        <a:pt x="46" y="184"/>
                      </a:lnTo>
                      <a:lnTo>
                        <a:pt x="50" y="178"/>
                      </a:lnTo>
                      <a:lnTo>
                        <a:pt x="56" y="170"/>
                      </a:lnTo>
                      <a:lnTo>
                        <a:pt x="56" y="158"/>
                      </a:lnTo>
                      <a:lnTo>
                        <a:pt x="48" y="148"/>
                      </a:lnTo>
                      <a:lnTo>
                        <a:pt x="48" y="148"/>
                      </a:lnTo>
                      <a:lnTo>
                        <a:pt x="50" y="146"/>
                      </a:lnTo>
                      <a:lnTo>
                        <a:pt x="50" y="146"/>
                      </a:lnTo>
                      <a:lnTo>
                        <a:pt x="50" y="144"/>
                      </a:lnTo>
                      <a:lnTo>
                        <a:pt x="48" y="142"/>
                      </a:lnTo>
                      <a:lnTo>
                        <a:pt x="42" y="132"/>
                      </a:lnTo>
                      <a:lnTo>
                        <a:pt x="38" y="122"/>
                      </a:lnTo>
                      <a:lnTo>
                        <a:pt x="34" y="110"/>
                      </a:lnTo>
                      <a:lnTo>
                        <a:pt x="34" y="100"/>
                      </a:lnTo>
                      <a:lnTo>
                        <a:pt x="34" y="100"/>
                      </a:lnTo>
                      <a:lnTo>
                        <a:pt x="36" y="98"/>
                      </a:lnTo>
                      <a:lnTo>
                        <a:pt x="38" y="96"/>
                      </a:lnTo>
                      <a:lnTo>
                        <a:pt x="40" y="94"/>
                      </a:lnTo>
                      <a:lnTo>
                        <a:pt x="40" y="90"/>
                      </a:lnTo>
                      <a:lnTo>
                        <a:pt x="38" y="86"/>
                      </a:lnTo>
                      <a:lnTo>
                        <a:pt x="36" y="82"/>
                      </a:lnTo>
                      <a:lnTo>
                        <a:pt x="32" y="76"/>
                      </a:lnTo>
                      <a:lnTo>
                        <a:pt x="24" y="70"/>
                      </a:lnTo>
                      <a:lnTo>
                        <a:pt x="22" y="68"/>
                      </a:lnTo>
                      <a:lnTo>
                        <a:pt x="22" y="66"/>
                      </a:lnTo>
                      <a:lnTo>
                        <a:pt x="18" y="62"/>
                      </a:lnTo>
                      <a:lnTo>
                        <a:pt x="16" y="56"/>
                      </a:lnTo>
                      <a:lnTo>
                        <a:pt x="10" y="52"/>
                      </a:lnTo>
                      <a:lnTo>
                        <a:pt x="4" y="48"/>
                      </a:lnTo>
                      <a:lnTo>
                        <a:pt x="0" y="28"/>
                      </a:lnTo>
                      <a:lnTo>
                        <a:pt x="2" y="26"/>
                      </a:lnTo>
                      <a:lnTo>
                        <a:pt x="10" y="20"/>
                      </a:lnTo>
                      <a:lnTo>
                        <a:pt x="18" y="16"/>
                      </a:lnTo>
                      <a:lnTo>
                        <a:pt x="28" y="16"/>
                      </a:lnTo>
                      <a:lnTo>
                        <a:pt x="38" y="22"/>
                      </a:lnTo>
                      <a:lnTo>
                        <a:pt x="40" y="24"/>
                      </a:lnTo>
                      <a:lnTo>
                        <a:pt x="48" y="24"/>
                      </a:lnTo>
                      <a:lnTo>
                        <a:pt x="58" y="22"/>
                      </a:lnTo>
                      <a:lnTo>
                        <a:pt x="66" y="20"/>
                      </a:lnTo>
                      <a:lnTo>
                        <a:pt x="72" y="14"/>
                      </a:lnTo>
                      <a:lnTo>
                        <a:pt x="72" y="14"/>
                      </a:lnTo>
                      <a:lnTo>
                        <a:pt x="72" y="12"/>
                      </a:lnTo>
                      <a:lnTo>
                        <a:pt x="74" y="8"/>
                      </a:lnTo>
                      <a:lnTo>
                        <a:pt x="76" y="6"/>
                      </a:lnTo>
                      <a:lnTo>
                        <a:pt x="78" y="2"/>
                      </a:lnTo>
                      <a:lnTo>
                        <a:pt x="82" y="2"/>
                      </a:lnTo>
                      <a:lnTo>
                        <a:pt x="86" y="0"/>
                      </a:lnTo>
                      <a:lnTo>
                        <a:pt x="92" y="2"/>
                      </a:lnTo>
                      <a:lnTo>
                        <a:pt x="122" y="18"/>
                      </a:lnTo>
                      <a:lnTo>
                        <a:pt x="120" y="20"/>
                      </a:lnTo>
                      <a:lnTo>
                        <a:pt x="120" y="22"/>
                      </a:lnTo>
                      <a:lnTo>
                        <a:pt x="116" y="26"/>
                      </a:lnTo>
                      <a:lnTo>
                        <a:pt x="110" y="28"/>
                      </a:lnTo>
                      <a:lnTo>
                        <a:pt x="102" y="4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0" name="Freeform 238"/>
                <p:cNvSpPr>
                  <a:spLocks/>
                </p:cNvSpPr>
                <p:nvPr/>
              </p:nvSpPr>
              <p:spPr bwMode="gray">
                <a:xfrm>
                  <a:off x="989" y="2266"/>
                  <a:ext cx="54" cy="84"/>
                </a:xfrm>
                <a:custGeom>
                  <a:avLst/>
                  <a:gdLst>
                    <a:gd name="T0" fmla="*/ 18 w 54"/>
                    <a:gd name="T1" fmla="*/ 80 h 84"/>
                    <a:gd name="T2" fmla="*/ 4 w 54"/>
                    <a:gd name="T3" fmla="*/ 82 h 84"/>
                    <a:gd name="T4" fmla="*/ 0 w 54"/>
                    <a:gd name="T5" fmla="*/ 78 h 84"/>
                    <a:gd name="T6" fmla="*/ 2 w 54"/>
                    <a:gd name="T7" fmla="*/ 74 h 84"/>
                    <a:gd name="T8" fmla="*/ 4 w 54"/>
                    <a:gd name="T9" fmla="*/ 72 h 84"/>
                    <a:gd name="T10" fmla="*/ 4 w 54"/>
                    <a:gd name="T11" fmla="*/ 62 h 84"/>
                    <a:gd name="T12" fmla="*/ 10 w 54"/>
                    <a:gd name="T13" fmla="*/ 56 h 84"/>
                    <a:gd name="T14" fmla="*/ 14 w 54"/>
                    <a:gd name="T15" fmla="*/ 54 h 84"/>
                    <a:gd name="T16" fmla="*/ 10 w 54"/>
                    <a:gd name="T17" fmla="*/ 48 h 84"/>
                    <a:gd name="T18" fmla="*/ 10 w 54"/>
                    <a:gd name="T19" fmla="*/ 46 h 84"/>
                    <a:gd name="T20" fmla="*/ 12 w 54"/>
                    <a:gd name="T21" fmla="*/ 44 h 84"/>
                    <a:gd name="T22" fmla="*/ 16 w 54"/>
                    <a:gd name="T23" fmla="*/ 40 h 84"/>
                    <a:gd name="T24" fmla="*/ 16 w 54"/>
                    <a:gd name="T25" fmla="*/ 36 h 84"/>
                    <a:gd name="T26" fmla="*/ 12 w 54"/>
                    <a:gd name="T27" fmla="*/ 30 h 84"/>
                    <a:gd name="T28" fmla="*/ 16 w 54"/>
                    <a:gd name="T29" fmla="*/ 28 h 84"/>
                    <a:gd name="T30" fmla="*/ 20 w 54"/>
                    <a:gd name="T31" fmla="*/ 28 h 84"/>
                    <a:gd name="T32" fmla="*/ 20 w 54"/>
                    <a:gd name="T33" fmla="*/ 28 h 84"/>
                    <a:gd name="T34" fmla="*/ 14 w 54"/>
                    <a:gd name="T35" fmla="*/ 26 h 84"/>
                    <a:gd name="T36" fmla="*/ 10 w 54"/>
                    <a:gd name="T37" fmla="*/ 26 h 84"/>
                    <a:gd name="T38" fmla="*/ 10 w 54"/>
                    <a:gd name="T39" fmla="*/ 20 h 84"/>
                    <a:gd name="T40" fmla="*/ 10 w 54"/>
                    <a:gd name="T41" fmla="*/ 14 h 84"/>
                    <a:gd name="T42" fmla="*/ 14 w 54"/>
                    <a:gd name="T43" fmla="*/ 14 h 84"/>
                    <a:gd name="T44" fmla="*/ 20 w 54"/>
                    <a:gd name="T45" fmla="*/ 10 h 84"/>
                    <a:gd name="T46" fmla="*/ 38 w 54"/>
                    <a:gd name="T47" fmla="*/ 2 h 84"/>
                    <a:gd name="T48" fmla="*/ 46 w 54"/>
                    <a:gd name="T49" fmla="*/ 12 h 84"/>
                    <a:gd name="T50" fmla="*/ 46 w 54"/>
                    <a:gd name="T51" fmla="*/ 20 h 84"/>
                    <a:gd name="T52" fmla="*/ 46 w 54"/>
                    <a:gd name="T53" fmla="*/ 28 h 84"/>
                    <a:gd name="T54" fmla="*/ 46 w 54"/>
                    <a:gd name="T55" fmla="*/ 30 h 84"/>
                    <a:gd name="T56" fmla="*/ 46 w 54"/>
                    <a:gd name="T57" fmla="*/ 34 h 84"/>
                    <a:gd name="T58" fmla="*/ 42 w 54"/>
                    <a:gd name="T59" fmla="*/ 36 h 84"/>
                    <a:gd name="T60" fmla="*/ 46 w 54"/>
                    <a:gd name="T61" fmla="*/ 40 h 84"/>
                    <a:gd name="T62" fmla="*/ 50 w 54"/>
                    <a:gd name="T63" fmla="*/ 42 h 84"/>
                    <a:gd name="T64" fmla="*/ 52 w 54"/>
                    <a:gd name="T65" fmla="*/ 46 h 84"/>
                    <a:gd name="T66" fmla="*/ 54 w 54"/>
                    <a:gd name="T67" fmla="*/ 50 h 84"/>
                    <a:gd name="T68" fmla="*/ 52 w 54"/>
                    <a:gd name="T69" fmla="*/ 52 h 84"/>
                    <a:gd name="T70" fmla="*/ 48 w 54"/>
                    <a:gd name="T71" fmla="*/ 56 h 84"/>
                    <a:gd name="T72" fmla="*/ 48 w 54"/>
                    <a:gd name="T73" fmla="*/ 58 h 84"/>
                    <a:gd name="T74" fmla="*/ 50 w 54"/>
                    <a:gd name="T75" fmla="*/ 60 h 84"/>
                    <a:gd name="T76" fmla="*/ 50 w 54"/>
                    <a:gd name="T77" fmla="*/ 64 h 84"/>
                    <a:gd name="T78" fmla="*/ 48 w 54"/>
                    <a:gd name="T79" fmla="*/ 68 h 84"/>
                    <a:gd name="T80" fmla="*/ 48 w 54"/>
                    <a:gd name="T81" fmla="*/ 70 h 84"/>
                    <a:gd name="T82" fmla="*/ 50 w 54"/>
                    <a:gd name="T83" fmla="*/ 74 h 84"/>
                    <a:gd name="T84" fmla="*/ 50 w 54"/>
                    <a:gd name="T85" fmla="*/ 78 h 84"/>
                    <a:gd name="T86" fmla="*/ 48 w 54"/>
                    <a:gd name="T87" fmla="*/ 80 h 84"/>
                    <a:gd name="T88" fmla="*/ 44 w 54"/>
                    <a:gd name="T89" fmla="*/ 76 h 84"/>
                    <a:gd name="T90" fmla="*/ 46 w 54"/>
                    <a:gd name="T91" fmla="*/ 80 h 84"/>
                    <a:gd name="T92" fmla="*/ 42 w 54"/>
                    <a:gd name="T93" fmla="*/ 80 h 84"/>
                    <a:gd name="T94" fmla="*/ 38 w 54"/>
                    <a:gd name="T95" fmla="*/ 82 h 84"/>
                    <a:gd name="T96" fmla="*/ 34 w 54"/>
                    <a:gd name="T97" fmla="*/ 82 h 84"/>
                    <a:gd name="T98" fmla="*/ 32 w 54"/>
                    <a:gd name="T99" fmla="*/ 84 h 84"/>
                    <a:gd name="T100" fmla="*/ 28 w 54"/>
                    <a:gd name="T101" fmla="*/ 84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54" h="84">
                      <a:moveTo>
                        <a:pt x="26" y="84"/>
                      </a:moveTo>
                      <a:lnTo>
                        <a:pt x="18" y="80"/>
                      </a:lnTo>
                      <a:lnTo>
                        <a:pt x="12" y="80"/>
                      </a:lnTo>
                      <a:lnTo>
                        <a:pt x="4" y="82"/>
                      </a:lnTo>
                      <a:lnTo>
                        <a:pt x="2" y="80"/>
                      </a:lnTo>
                      <a:lnTo>
                        <a:pt x="0" y="78"/>
                      </a:lnTo>
                      <a:lnTo>
                        <a:pt x="2" y="76"/>
                      </a:lnTo>
                      <a:lnTo>
                        <a:pt x="2" y="74"/>
                      </a:lnTo>
                      <a:lnTo>
                        <a:pt x="4" y="72"/>
                      </a:lnTo>
                      <a:lnTo>
                        <a:pt x="4" y="72"/>
                      </a:lnTo>
                      <a:lnTo>
                        <a:pt x="4" y="64"/>
                      </a:lnTo>
                      <a:lnTo>
                        <a:pt x="4" y="62"/>
                      </a:lnTo>
                      <a:lnTo>
                        <a:pt x="8" y="58"/>
                      </a:lnTo>
                      <a:lnTo>
                        <a:pt x="10" y="56"/>
                      </a:lnTo>
                      <a:lnTo>
                        <a:pt x="12" y="54"/>
                      </a:lnTo>
                      <a:lnTo>
                        <a:pt x="14" y="54"/>
                      </a:lnTo>
                      <a:lnTo>
                        <a:pt x="10" y="52"/>
                      </a:lnTo>
                      <a:lnTo>
                        <a:pt x="10" y="48"/>
                      </a:lnTo>
                      <a:lnTo>
                        <a:pt x="10" y="46"/>
                      </a:lnTo>
                      <a:lnTo>
                        <a:pt x="10" y="46"/>
                      </a:lnTo>
                      <a:lnTo>
                        <a:pt x="10" y="44"/>
                      </a:lnTo>
                      <a:lnTo>
                        <a:pt x="12" y="44"/>
                      </a:lnTo>
                      <a:lnTo>
                        <a:pt x="14" y="42"/>
                      </a:lnTo>
                      <a:lnTo>
                        <a:pt x="16" y="40"/>
                      </a:lnTo>
                      <a:lnTo>
                        <a:pt x="16" y="38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2" y="30"/>
                      </a:lnTo>
                      <a:lnTo>
                        <a:pt x="12" y="28"/>
                      </a:lnTo>
                      <a:lnTo>
                        <a:pt x="16" y="28"/>
                      </a:lnTo>
                      <a:lnTo>
                        <a:pt x="18" y="28"/>
                      </a:lnTo>
                      <a:lnTo>
                        <a:pt x="20" y="28"/>
                      </a:lnTo>
                      <a:lnTo>
                        <a:pt x="22" y="28"/>
                      </a:lnTo>
                      <a:lnTo>
                        <a:pt x="20" y="28"/>
                      </a:lnTo>
                      <a:lnTo>
                        <a:pt x="16" y="26"/>
                      </a:lnTo>
                      <a:lnTo>
                        <a:pt x="14" y="26"/>
                      </a:lnTo>
                      <a:lnTo>
                        <a:pt x="12" y="26"/>
                      </a:lnTo>
                      <a:lnTo>
                        <a:pt x="10" y="26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10" y="14"/>
                      </a:lnTo>
                      <a:lnTo>
                        <a:pt x="10" y="14"/>
                      </a:lnTo>
                      <a:lnTo>
                        <a:pt x="12" y="16"/>
                      </a:lnTo>
                      <a:lnTo>
                        <a:pt x="14" y="14"/>
                      </a:lnTo>
                      <a:lnTo>
                        <a:pt x="16" y="14"/>
                      </a:lnTo>
                      <a:lnTo>
                        <a:pt x="20" y="10"/>
                      </a:lnTo>
                      <a:lnTo>
                        <a:pt x="32" y="0"/>
                      </a:lnTo>
                      <a:lnTo>
                        <a:pt x="38" y="2"/>
                      </a:lnTo>
                      <a:lnTo>
                        <a:pt x="46" y="12"/>
                      </a:lnTo>
                      <a:lnTo>
                        <a:pt x="46" y="12"/>
                      </a:lnTo>
                      <a:lnTo>
                        <a:pt x="46" y="16"/>
                      </a:lnTo>
                      <a:lnTo>
                        <a:pt x="46" y="20"/>
                      </a:lnTo>
                      <a:lnTo>
                        <a:pt x="46" y="24"/>
                      </a:lnTo>
                      <a:lnTo>
                        <a:pt x="46" y="28"/>
                      </a:lnTo>
                      <a:lnTo>
                        <a:pt x="46" y="28"/>
                      </a:lnTo>
                      <a:lnTo>
                        <a:pt x="46" y="30"/>
                      </a:lnTo>
                      <a:lnTo>
                        <a:pt x="46" y="32"/>
                      </a:lnTo>
                      <a:lnTo>
                        <a:pt x="46" y="34"/>
                      </a:lnTo>
                      <a:lnTo>
                        <a:pt x="42" y="34"/>
                      </a:lnTo>
                      <a:lnTo>
                        <a:pt x="42" y="36"/>
                      </a:lnTo>
                      <a:lnTo>
                        <a:pt x="44" y="36"/>
                      </a:lnTo>
                      <a:lnTo>
                        <a:pt x="46" y="40"/>
                      </a:lnTo>
                      <a:lnTo>
                        <a:pt x="48" y="42"/>
                      </a:lnTo>
                      <a:lnTo>
                        <a:pt x="50" y="42"/>
                      </a:lnTo>
                      <a:lnTo>
                        <a:pt x="50" y="44"/>
                      </a:lnTo>
                      <a:lnTo>
                        <a:pt x="52" y="46"/>
                      </a:lnTo>
                      <a:lnTo>
                        <a:pt x="54" y="48"/>
                      </a:lnTo>
                      <a:lnTo>
                        <a:pt x="54" y="50"/>
                      </a:lnTo>
                      <a:lnTo>
                        <a:pt x="52" y="52"/>
                      </a:lnTo>
                      <a:lnTo>
                        <a:pt x="52" y="52"/>
                      </a:lnTo>
                      <a:lnTo>
                        <a:pt x="50" y="54"/>
                      </a:lnTo>
                      <a:lnTo>
                        <a:pt x="48" y="56"/>
                      </a:lnTo>
                      <a:lnTo>
                        <a:pt x="48" y="56"/>
                      </a:lnTo>
                      <a:lnTo>
                        <a:pt x="48" y="58"/>
                      </a:lnTo>
                      <a:lnTo>
                        <a:pt x="48" y="58"/>
                      </a:lnTo>
                      <a:lnTo>
                        <a:pt x="50" y="60"/>
                      </a:lnTo>
                      <a:lnTo>
                        <a:pt x="50" y="62"/>
                      </a:lnTo>
                      <a:lnTo>
                        <a:pt x="50" y="64"/>
                      </a:lnTo>
                      <a:lnTo>
                        <a:pt x="48" y="66"/>
                      </a:lnTo>
                      <a:lnTo>
                        <a:pt x="48" y="68"/>
                      </a:lnTo>
                      <a:lnTo>
                        <a:pt x="50" y="70"/>
                      </a:lnTo>
                      <a:lnTo>
                        <a:pt x="48" y="70"/>
                      </a:lnTo>
                      <a:lnTo>
                        <a:pt x="48" y="72"/>
                      </a:lnTo>
                      <a:lnTo>
                        <a:pt x="50" y="74"/>
                      </a:lnTo>
                      <a:lnTo>
                        <a:pt x="50" y="76"/>
                      </a:lnTo>
                      <a:lnTo>
                        <a:pt x="50" y="78"/>
                      </a:lnTo>
                      <a:lnTo>
                        <a:pt x="48" y="80"/>
                      </a:lnTo>
                      <a:lnTo>
                        <a:pt x="48" y="80"/>
                      </a:lnTo>
                      <a:lnTo>
                        <a:pt x="46" y="76"/>
                      </a:lnTo>
                      <a:lnTo>
                        <a:pt x="44" y="76"/>
                      </a:lnTo>
                      <a:lnTo>
                        <a:pt x="44" y="76"/>
                      </a:lnTo>
                      <a:lnTo>
                        <a:pt x="46" y="80"/>
                      </a:lnTo>
                      <a:lnTo>
                        <a:pt x="44" y="80"/>
                      </a:lnTo>
                      <a:lnTo>
                        <a:pt x="42" y="80"/>
                      </a:lnTo>
                      <a:lnTo>
                        <a:pt x="40" y="82"/>
                      </a:lnTo>
                      <a:lnTo>
                        <a:pt x="38" y="82"/>
                      </a:lnTo>
                      <a:lnTo>
                        <a:pt x="38" y="82"/>
                      </a:lnTo>
                      <a:lnTo>
                        <a:pt x="34" y="82"/>
                      </a:lnTo>
                      <a:lnTo>
                        <a:pt x="32" y="82"/>
                      </a:lnTo>
                      <a:lnTo>
                        <a:pt x="32" y="84"/>
                      </a:lnTo>
                      <a:lnTo>
                        <a:pt x="30" y="84"/>
                      </a:lnTo>
                      <a:lnTo>
                        <a:pt x="28" y="84"/>
                      </a:lnTo>
                      <a:lnTo>
                        <a:pt x="26" y="8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1" name="Freeform 239"/>
                <p:cNvSpPr>
                  <a:spLocks/>
                </p:cNvSpPr>
                <p:nvPr/>
              </p:nvSpPr>
              <p:spPr bwMode="gray">
                <a:xfrm>
                  <a:off x="1191" y="2508"/>
                  <a:ext cx="224" cy="110"/>
                </a:xfrm>
                <a:custGeom>
                  <a:avLst/>
                  <a:gdLst>
                    <a:gd name="T0" fmla="*/ 194 w 224"/>
                    <a:gd name="T1" fmla="*/ 34 h 110"/>
                    <a:gd name="T2" fmla="*/ 204 w 224"/>
                    <a:gd name="T3" fmla="*/ 40 h 110"/>
                    <a:gd name="T4" fmla="*/ 216 w 224"/>
                    <a:gd name="T5" fmla="*/ 58 h 110"/>
                    <a:gd name="T6" fmla="*/ 224 w 224"/>
                    <a:gd name="T7" fmla="*/ 80 h 110"/>
                    <a:gd name="T8" fmla="*/ 220 w 224"/>
                    <a:gd name="T9" fmla="*/ 82 h 110"/>
                    <a:gd name="T10" fmla="*/ 208 w 224"/>
                    <a:gd name="T11" fmla="*/ 80 h 110"/>
                    <a:gd name="T12" fmla="*/ 194 w 224"/>
                    <a:gd name="T13" fmla="*/ 82 h 110"/>
                    <a:gd name="T14" fmla="*/ 182 w 224"/>
                    <a:gd name="T15" fmla="*/ 88 h 110"/>
                    <a:gd name="T16" fmla="*/ 174 w 224"/>
                    <a:gd name="T17" fmla="*/ 92 h 110"/>
                    <a:gd name="T18" fmla="*/ 168 w 224"/>
                    <a:gd name="T19" fmla="*/ 92 h 110"/>
                    <a:gd name="T20" fmla="*/ 162 w 224"/>
                    <a:gd name="T21" fmla="*/ 98 h 110"/>
                    <a:gd name="T22" fmla="*/ 152 w 224"/>
                    <a:gd name="T23" fmla="*/ 102 h 110"/>
                    <a:gd name="T24" fmla="*/ 136 w 224"/>
                    <a:gd name="T25" fmla="*/ 102 h 110"/>
                    <a:gd name="T26" fmla="*/ 128 w 224"/>
                    <a:gd name="T27" fmla="*/ 98 h 110"/>
                    <a:gd name="T28" fmla="*/ 124 w 224"/>
                    <a:gd name="T29" fmla="*/ 102 h 110"/>
                    <a:gd name="T30" fmla="*/ 118 w 224"/>
                    <a:gd name="T31" fmla="*/ 110 h 110"/>
                    <a:gd name="T32" fmla="*/ 114 w 224"/>
                    <a:gd name="T33" fmla="*/ 110 h 110"/>
                    <a:gd name="T34" fmla="*/ 114 w 224"/>
                    <a:gd name="T35" fmla="*/ 106 h 110"/>
                    <a:gd name="T36" fmla="*/ 116 w 224"/>
                    <a:gd name="T37" fmla="*/ 104 h 110"/>
                    <a:gd name="T38" fmla="*/ 116 w 224"/>
                    <a:gd name="T39" fmla="*/ 100 h 110"/>
                    <a:gd name="T40" fmla="*/ 98 w 224"/>
                    <a:gd name="T41" fmla="*/ 104 h 110"/>
                    <a:gd name="T42" fmla="*/ 92 w 224"/>
                    <a:gd name="T43" fmla="*/ 106 h 110"/>
                    <a:gd name="T44" fmla="*/ 82 w 224"/>
                    <a:gd name="T45" fmla="*/ 108 h 110"/>
                    <a:gd name="T46" fmla="*/ 70 w 224"/>
                    <a:gd name="T47" fmla="*/ 104 h 110"/>
                    <a:gd name="T48" fmla="*/ 58 w 224"/>
                    <a:gd name="T49" fmla="*/ 104 h 110"/>
                    <a:gd name="T50" fmla="*/ 52 w 224"/>
                    <a:gd name="T51" fmla="*/ 110 h 110"/>
                    <a:gd name="T52" fmla="*/ 46 w 224"/>
                    <a:gd name="T53" fmla="*/ 110 h 110"/>
                    <a:gd name="T54" fmla="*/ 34 w 224"/>
                    <a:gd name="T55" fmla="*/ 106 h 110"/>
                    <a:gd name="T56" fmla="*/ 26 w 224"/>
                    <a:gd name="T57" fmla="*/ 102 h 110"/>
                    <a:gd name="T58" fmla="*/ 14 w 224"/>
                    <a:gd name="T59" fmla="*/ 94 h 110"/>
                    <a:gd name="T60" fmla="*/ 12 w 224"/>
                    <a:gd name="T61" fmla="*/ 86 h 110"/>
                    <a:gd name="T62" fmla="*/ 8 w 224"/>
                    <a:gd name="T63" fmla="*/ 76 h 110"/>
                    <a:gd name="T64" fmla="*/ 2 w 224"/>
                    <a:gd name="T65" fmla="*/ 66 h 110"/>
                    <a:gd name="T66" fmla="*/ 0 w 224"/>
                    <a:gd name="T67" fmla="*/ 54 h 110"/>
                    <a:gd name="T68" fmla="*/ 4 w 224"/>
                    <a:gd name="T69" fmla="*/ 50 h 110"/>
                    <a:gd name="T70" fmla="*/ 14 w 224"/>
                    <a:gd name="T71" fmla="*/ 44 h 110"/>
                    <a:gd name="T72" fmla="*/ 20 w 224"/>
                    <a:gd name="T73" fmla="*/ 46 h 110"/>
                    <a:gd name="T74" fmla="*/ 30 w 224"/>
                    <a:gd name="T75" fmla="*/ 44 h 110"/>
                    <a:gd name="T76" fmla="*/ 38 w 224"/>
                    <a:gd name="T77" fmla="*/ 40 h 110"/>
                    <a:gd name="T78" fmla="*/ 50 w 224"/>
                    <a:gd name="T79" fmla="*/ 40 h 110"/>
                    <a:gd name="T80" fmla="*/ 40 w 224"/>
                    <a:gd name="T81" fmla="*/ 36 h 110"/>
                    <a:gd name="T82" fmla="*/ 38 w 224"/>
                    <a:gd name="T83" fmla="*/ 32 h 110"/>
                    <a:gd name="T84" fmla="*/ 42 w 224"/>
                    <a:gd name="T85" fmla="*/ 20 h 110"/>
                    <a:gd name="T86" fmla="*/ 52 w 224"/>
                    <a:gd name="T87" fmla="*/ 16 h 110"/>
                    <a:gd name="T88" fmla="*/ 62 w 224"/>
                    <a:gd name="T89" fmla="*/ 16 h 110"/>
                    <a:gd name="T90" fmla="*/ 72 w 224"/>
                    <a:gd name="T91" fmla="*/ 14 h 110"/>
                    <a:gd name="T92" fmla="*/ 86 w 224"/>
                    <a:gd name="T93" fmla="*/ 4 h 110"/>
                    <a:gd name="T94" fmla="*/ 88 w 224"/>
                    <a:gd name="T95" fmla="*/ 2 h 110"/>
                    <a:gd name="T96" fmla="*/ 98 w 224"/>
                    <a:gd name="T97" fmla="*/ 0 h 110"/>
                    <a:gd name="T98" fmla="*/ 112 w 224"/>
                    <a:gd name="T99" fmla="*/ 4 h 110"/>
                    <a:gd name="T100" fmla="*/ 122 w 224"/>
                    <a:gd name="T101" fmla="*/ 12 h 110"/>
                    <a:gd name="T102" fmla="*/ 132 w 224"/>
                    <a:gd name="T103" fmla="*/ 14 h 110"/>
                    <a:gd name="T104" fmla="*/ 140 w 224"/>
                    <a:gd name="T105" fmla="*/ 12 h 110"/>
                    <a:gd name="T106" fmla="*/ 152 w 224"/>
                    <a:gd name="T107" fmla="*/ 12 h 110"/>
                    <a:gd name="T108" fmla="*/ 158 w 224"/>
                    <a:gd name="T109" fmla="*/ 16 h 110"/>
                    <a:gd name="T110" fmla="*/ 170 w 224"/>
                    <a:gd name="T111" fmla="*/ 24 h 110"/>
                    <a:gd name="T112" fmla="*/ 182 w 224"/>
                    <a:gd name="T113" fmla="*/ 28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24" h="110">
                      <a:moveTo>
                        <a:pt x="188" y="30"/>
                      </a:moveTo>
                      <a:lnTo>
                        <a:pt x="192" y="32"/>
                      </a:lnTo>
                      <a:lnTo>
                        <a:pt x="194" y="34"/>
                      </a:lnTo>
                      <a:lnTo>
                        <a:pt x="198" y="36"/>
                      </a:lnTo>
                      <a:lnTo>
                        <a:pt x="202" y="38"/>
                      </a:lnTo>
                      <a:lnTo>
                        <a:pt x="204" y="40"/>
                      </a:lnTo>
                      <a:lnTo>
                        <a:pt x="204" y="40"/>
                      </a:lnTo>
                      <a:lnTo>
                        <a:pt x="210" y="46"/>
                      </a:lnTo>
                      <a:lnTo>
                        <a:pt x="216" y="58"/>
                      </a:lnTo>
                      <a:lnTo>
                        <a:pt x="220" y="70"/>
                      </a:lnTo>
                      <a:lnTo>
                        <a:pt x="224" y="78"/>
                      </a:lnTo>
                      <a:lnTo>
                        <a:pt x="224" y="80"/>
                      </a:lnTo>
                      <a:lnTo>
                        <a:pt x="222" y="82"/>
                      </a:lnTo>
                      <a:lnTo>
                        <a:pt x="222" y="82"/>
                      </a:lnTo>
                      <a:lnTo>
                        <a:pt x="220" y="82"/>
                      </a:lnTo>
                      <a:lnTo>
                        <a:pt x="220" y="82"/>
                      </a:lnTo>
                      <a:lnTo>
                        <a:pt x="218" y="78"/>
                      </a:lnTo>
                      <a:lnTo>
                        <a:pt x="208" y="80"/>
                      </a:lnTo>
                      <a:lnTo>
                        <a:pt x="204" y="80"/>
                      </a:lnTo>
                      <a:lnTo>
                        <a:pt x="200" y="80"/>
                      </a:lnTo>
                      <a:lnTo>
                        <a:pt x="194" y="82"/>
                      </a:lnTo>
                      <a:lnTo>
                        <a:pt x="190" y="84"/>
                      </a:lnTo>
                      <a:lnTo>
                        <a:pt x="184" y="86"/>
                      </a:lnTo>
                      <a:lnTo>
                        <a:pt x="182" y="88"/>
                      </a:lnTo>
                      <a:lnTo>
                        <a:pt x="180" y="88"/>
                      </a:lnTo>
                      <a:lnTo>
                        <a:pt x="178" y="90"/>
                      </a:lnTo>
                      <a:lnTo>
                        <a:pt x="174" y="92"/>
                      </a:lnTo>
                      <a:lnTo>
                        <a:pt x="172" y="92"/>
                      </a:lnTo>
                      <a:lnTo>
                        <a:pt x="170" y="92"/>
                      </a:lnTo>
                      <a:lnTo>
                        <a:pt x="168" y="92"/>
                      </a:lnTo>
                      <a:lnTo>
                        <a:pt x="166" y="94"/>
                      </a:lnTo>
                      <a:lnTo>
                        <a:pt x="164" y="96"/>
                      </a:lnTo>
                      <a:lnTo>
                        <a:pt x="162" y="98"/>
                      </a:lnTo>
                      <a:lnTo>
                        <a:pt x="162" y="98"/>
                      </a:lnTo>
                      <a:lnTo>
                        <a:pt x="158" y="100"/>
                      </a:lnTo>
                      <a:lnTo>
                        <a:pt x="152" y="102"/>
                      </a:lnTo>
                      <a:lnTo>
                        <a:pt x="146" y="102"/>
                      </a:lnTo>
                      <a:lnTo>
                        <a:pt x="140" y="102"/>
                      </a:lnTo>
                      <a:lnTo>
                        <a:pt x="136" y="102"/>
                      </a:lnTo>
                      <a:lnTo>
                        <a:pt x="132" y="100"/>
                      </a:lnTo>
                      <a:lnTo>
                        <a:pt x="132" y="100"/>
                      </a:lnTo>
                      <a:lnTo>
                        <a:pt x="128" y="98"/>
                      </a:lnTo>
                      <a:lnTo>
                        <a:pt x="126" y="98"/>
                      </a:lnTo>
                      <a:lnTo>
                        <a:pt x="124" y="100"/>
                      </a:lnTo>
                      <a:lnTo>
                        <a:pt x="124" y="102"/>
                      </a:lnTo>
                      <a:lnTo>
                        <a:pt x="124" y="102"/>
                      </a:lnTo>
                      <a:lnTo>
                        <a:pt x="120" y="108"/>
                      </a:lnTo>
                      <a:lnTo>
                        <a:pt x="118" y="110"/>
                      </a:lnTo>
                      <a:lnTo>
                        <a:pt x="116" y="110"/>
                      </a:lnTo>
                      <a:lnTo>
                        <a:pt x="114" y="110"/>
                      </a:lnTo>
                      <a:lnTo>
                        <a:pt x="114" y="110"/>
                      </a:lnTo>
                      <a:lnTo>
                        <a:pt x="112" y="108"/>
                      </a:lnTo>
                      <a:lnTo>
                        <a:pt x="112" y="108"/>
                      </a:lnTo>
                      <a:lnTo>
                        <a:pt x="114" y="106"/>
                      </a:lnTo>
                      <a:lnTo>
                        <a:pt x="114" y="106"/>
                      </a:lnTo>
                      <a:lnTo>
                        <a:pt x="116" y="104"/>
                      </a:lnTo>
                      <a:lnTo>
                        <a:pt x="116" y="104"/>
                      </a:lnTo>
                      <a:lnTo>
                        <a:pt x="116" y="102"/>
                      </a:lnTo>
                      <a:lnTo>
                        <a:pt x="116" y="100"/>
                      </a:lnTo>
                      <a:lnTo>
                        <a:pt x="116" y="100"/>
                      </a:lnTo>
                      <a:lnTo>
                        <a:pt x="108" y="102"/>
                      </a:lnTo>
                      <a:lnTo>
                        <a:pt x="102" y="106"/>
                      </a:lnTo>
                      <a:lnTo>
                        <a:pt x="98" y="104"/>
                      </a:lnTo>
                      <a:lnTo>
                        <a:pt x="96" y="104"/>
                      </a:lnTo>
                      <a:lnTo>
                        <a:pt x="94" y="104"/>
                      </a:lnTo>
                      <a:lnTo>
                        <a:pt x="92" y="106"/>
                      </a:lnTo>
                      <a:lnTo>
                        <a:pt x="88" y="108"/>
                      </a:lnTo>
                      <a:lnTo>
                        <a:pt x="84" y="108"/>
                      </a:lnTo>
                      <a:lnTo>
                        <a:pt x="82" y="108"/>
                      </a:lnTo>
                      <a:lnTo>
                        <a:pt x="80" y="106"/>
                      </a:lnTo>
                      <a:lnTo>
                        <a:pt x="76" y="104"/>
                      </a:lnTo>
                      <a:lnTo>
                        <a:pt x="70" y="104"/>
                      </a:lnTo>
                      <a:lnTo>
                        <a:pt x="64" y="102"/>
                      </a:lnTo>
                      <a:lnTo>
                        <a:pt x="60" y="102"/>
                      </a:lnTo>
                      <a:lnTo>
                        <a:pt x="58" y="104"/>
                      </a:lnTo>
                      <a:lnTo>
                        <a:pt x="58" y="106"/>
                      </a:lnTo>
                      <a:lnTo>
                        <a:pt x="54" y="108"/>
                      </a:lnTo>
                      <a:lnTo>
                        <a:pt x="52" y="110"/>
                      </a:lnTo>
                      <a:lnTo>
                        <a:pt x="48" y="110"/>
                      </a:lnTo>
                      <a:lnTo>
                        <a:pt x="48" y="110"/>
                      </a:lnTo>
                      <a:lnTo>
                        <a:pt x="46" y="110"/>
                      </a:lnTo>
                      <a:lnTo>
                        <a:pt x="42" y="108"/>
                      </a:lnTo>
                      <a:lnTo>
                        <a:pt x="38" y="106"/>
                      </a:lnTo>
                      <a:lnTo>
                        <a:pt x="34" y="106"/>
                      </a:lnTo>
                      <a:lnTo>
                        <a:pt x="32" y="106"/>
                      </a:lnTo>
                      <a:lnTo>
                        <a:pt x="30" y="104"/>
                      </a:lnTo>
                      <a:lnTo>
                        <a:pt x="26" y="102"/>
                      </a:lnTo>
                      <a:lnTo>
                        <a:pt x="22" y="100"/>
                      </a:lnTo>
                      <a:lnTo>
                        <a:pt x="18" y="96"/>
                      </a:lnTo>
                      <a:lnTo>
                        <a:pt x="14" y="94"/>
                      </a:lnTo>
                      <a:lnTo>
                        <a:pt x="12" y="90"/>
                      </a:lnTo>
                      <a:lnTo>
                        <a:pt x="12" y="90"/>
                      </a:lnTo>
                      <a:lnTo>
                        <a:pt x="12" y="86"/>
                      </a:lnTo>
                      <a:lnTo>
                        <a:pt x="10" y="82"/>
                      </a:lnTo>
                      <a:lnTo>
                        <a:pt x="10" y="78"/>
                      </a:lnTo>
                      <a:lnTo>
                        <a:pt x="8" y="76"/>
                      </a:lnTo>
                      <a:lnTo>
                        <a:pt x="2" y="70"/>
                      </a:lnTo>
                      <a:lnTo>
                        <a:pt x="2" y="68"/>
                      </a:lnTo>
                      <a:lnTo>
                        <a:pt x="2" y="66"/>
                      </a:lnTo>
                      <a:lnTo>
                        <a:pt x="0" y="62"/>
                      </a:lnTo>
                      <a:lnTo>
                        <a:pt x="0" y="58"/>
                      </a:lnTo>
                      <a:lnTo>
                        <a:pt x="0" y="54"/>
                      </a:lnTo>
                      <a:lnTo>
                        <a:pt x="2" y="54"/>
                      </a:lnTo>
                      <a:lnTo>
                        <a:pt x="2" y="52"/>
                      </a:lnTo>
                      <a:lnTo>
                        <a:pt x="4" y="50"/>
                      </a:lnTo>
                      <a:lnTo>
                        <a:pt x="6" y="48"/>
                      </a:lnTo>
                      <a:lnTo>
                        <a:pt x="8" y="44"/>
                      </a:lnTo>
                      <a:lnTo>
                        <a:pt x="14" y="44"/>
                      </a:lnTo>
                      <a:lnTo>
                        <a:pt x="14" y="44"/>
                      </a:lnTo>
                      <a:lnTo>
                        <a:pt x="18" y="44"/>
                      </a:lnTo>
                      <a:lnTo>
                        <a:pt x="20" y="46"/>
                      </a:lnTo>
                      <a:lnTo>
                        <a:pt x="26" y="46"/>
                      </a:lnTo>
                      <a:lnTo>
                        <a:pt x="30" y="44"/>
                      </a:lnTo>
                      <a:lnTo>
                        <a:pt x="30" y="44"/>
                      </a:lnTo>
                      <a:lnTo>
                        <a:pt x="32" y="42"/>
                      </a:lnTo>
                      <a:lnTo>
                        <a:pt x="36" y="40"/>
                      </a:lnTo>
                      <a:lnTo>
                        <a:pt x="38" y="40"/>
                      </a:lnTo>
                      <a:lnTo>
                        <a:pt x="42" y="40"/>
                      </a:lnTo>
                      <a:lnTo>
                        <a:pt x="50" y="40"/>
                      </a:lnTo>
                      <a:lnTo>
                        <a:pt x="50" y="40"/>
                      </a:lnTo>
                      <a:lnTo>
                        <a:pt x="46" y="38"/>
                      </a:lnTo>
                      <a:lnTo>
                        <a:pt x="42" y="38"/>
                      </a:lnTo>
                      <a:lnTo>
                        <a:pt x="40" y="36"/>
                      </a:lnTo>
                      <a:lnTo>
                        <a:pt x="40" y="36"/>
                      </a:lnTo>
                      <a:lnTo>
                        <a:pt x="38" y="34"/>
                      </a:lnTo>
                      <a:lnTo>
                        <a:pt x="38" y="32"/>
                      </a:lnTo>
                      <a:lnTo>
                        <a:pt x="38" y="28"/>
                      </a:lnTo>
                      <a:lnTo>
                        <a:pt x="40" y="24"/>
                      </a:lnTo>
                      <a:lnTo>
                        <a:pt x="42" y="20"/>
                      </a:lnTo>
                      <a:lnTo>
                        <a:pt x="48" y="16"/>
                      </a:lnTo>
                      <a:lnTo>
                        <a:pt x="50" y="16"/>
                      </a:lnTo>
                      <a:lnTo>
                        <a:pt x="52" y="16"/>
                      </a:lnTo>
                      <a:lnTo>
                        <a:pt x="56" y="16"/>
                      </a:lnTo>
                      <a:lnTo>
                        <a:pt x="60" y="16"/>
                      </a:lnTo>
                      <a:lnTo>
                        <a:pt x="62" y="16"/>
                      </a:lnTo>
                      <a:lnTo>
                        <a:pt x="64" y="16"/>
                      </a:lnTo>
                      <a:lnTo>
                        <a:pt x="66" y="16"/>
                      </a:lnTo>
                      <a:lnTo>
                        <a:pt x="72" y="14"/>
                      </a:lnTo>
                      <a:lnTo>
                        <a:pt x="76" y="10"/>
                      </a:lnTo>
                      <a:lnTo>
                        <a:pt x="82" y="8"/>
                      </a:lnTo>
                      <a:lnTo>
                        <a:pt x="86" y="4"/>
                      </a:lnTo>
                      <a:lnTo>
                        <a:pt x="86" y="4"/>
                      </a:lnTo>
                      <a:lnTo>
                        <a:pt x="88" y="4"/>
                      </a:lnTo>
                      <a:lnTo>
                        <a:pt x="88" y="2"/>
                      </a:lnTo>
                      <a:lnTo>
                        <a:pt x="90" y="0"/>
                      </a:lnTo>
                      <a:lnTo>
                        <a:pt x="94" y="0"/>
                      </a:lnTo>
                      <a:lnTo>
                        <a:pt x="98" y="0"/>
                      </a:lnTo>
                      <a:lnTo>
                        <a:pt x="104" y="2"/>
                      </a:lnTo>
                      <a:lnTo>
                        <a:pt x="112" y="4"/>
                      </a:lnTo>
                      <a:lnTo>
                        <a:pt x="112" y="4"/>
                      </a:lnTo>
                      <a:lnTo>
                        <a:pt x="114" y="6"/>
                      </a:lnTo>
                      <a:lnTo>
                        <a:pt x="118" y="8"/>
                      </a:lnTo>
                      <a:lnTo>
                        <a:pt x="122" y="12"/>
                      </a:lnTo>
                      <a:lnTo>
                        <a:pt x="128" y="16"/>
                      </a:lnTo>
                      <a:lnTo>
                        <a:pt x="128" y="14"/>
                      </a:lnTo>
                      <a:lnTo>
                        <a:pt x="132" y="14"/>
                      </a:lnTo>
                      <a:lnTo>
                        <a:pt x="136" y="14"/>
                      </a:lnTo>
                      <a:lnTo>
                        <a:pt x="138" y="12"/>
                      </a:lnTo>
                      <a:lnTo>
                        <a:pt x="140" y="12"/>
                      </a:lnTo>
                      <a:lnTo>
                        <a:pt x="142" y="12"/>
                      </a:lnTo>
                      <a:lnTo>
                        <a:pt x="146" y="12"/>
                      </a:lnTo>
                      <a:lnTo>
                        <a:pt x="152" y="12"/>
                      </a:lnTo>
                      <a:lnTo>
                        <a:pt x="156" y="14"/>
                      </a:lnTo>
                      <a:lnTo>
                        <a:pt x="158" y="16"/>
                      </a:lnTo>
                      <a:lnTo>
                        <a:pt x="158" y="16"/>
                      </a:lnTo>
                      <a:lnTo>
                        <a:pt x="162" y="18"/>
                      </a:lnTo>
                      <a:lnTo>
                        <a:pt x="166" y="22"/>
                      </a:lnTo>
                      <a:lnTo>
                        <a:pt x="170" y="24"/>
                      </a:lnTo>
                      <a:lnTo>
                        <a:pt x="180" y="26"/>
                      </a:lnTo>
                      <a:lnTo>
                        <a:pt x="180" y="26"/>
                      </a:lnTo>
                      <a:lnTo>
                        <a:pt x="182" y="28"/>
                      </a:lnTo>
                      <a:lnTo>
                        <a:pt x="186" y="28"/>
                      </a:lnTo>
                      <a:lnTo>
                        <a:pt x="188" y="3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2" name="Freeform 240"/>
                <p:cNvSpPr>
                  <a:spLocks/>
                </p:cNvSpPr>
                <p:nvPr/>
              </p:nvSpPr>
              <p:spPr bwMode="gray">
                <a:xfrm>
                  <a:off x="1119" y="2438"/>
                  <a:ext cx="110" cy="90"/>
                </a:xfrm>
                <a:custGeom>
                  <a:avLst/>
                  <a:gdLst>
                    <a:gd name="T0" fmla="*/ 28 w 110"/>
                    <a:gd name="T1" fmla="*/ 74 h 90"/>
                    <a:gd name="T2" fmla="*/ 30 w 110"/>
                    <a:gd name="T3" fmla="*/ 60 h 90"/>
                    <a:gd name="T4" fmla="*/ 32 w 110"/>
                    <a:gd name="T5" fmla="*/ 58 h 90"/>
                    <a:gd name="T6" fmla="*/ 32 w 110"/>
                    <a:gd name="T7" fmla="*/ 54 h 90"/>
                    <a:gd name="T8" fmla="*/ 30 w 110"/>
                    <a:gd name="T9" fmla="*/ 50 h 90"/>
                    <a:gd name="T10" fmla="*/ 26 w 110"/>
                    <a:gd name="T11" fmla="*/ 44 h 90"/>
                    <a:gd name="T12" fmla="*/ 22 w 110"/>
                    <a:gd name="T13" fmla="*/ 36 h 90"/>
                    <a:gd name="T14" fmla="*/ 18 w 110"/>
                    <a:gd name="T15" fmla="*/ 24 h 90"/>
                    <a:gd name="T16" fmla="*/ 14 w 110"/>
                    <a:gd name="T17" fmla="*/ 22 h 90"/>
                    <a:gd name="T18" fmla="*/ 4 w 110"/>
                    <a:gd name="T19" fmla="*/ 12 h 90"/>
                    <a:gd name="T20" fmla="*/ 4 w 110"/>
                    <a:gd name="T21" fmla="*/ 6 h 90"/>
                    <a:gd name="T22" fmla="*/ 0 w 110"/>
                    <a:gd name="T23" fmla="*/ 0 h 90"/>
                    <a:gd name="T24" fmla="*/ 2 w 110"/>
                    <a:gd name="T25" fmla="*/ 0 h 90"/>
                    <a:gd name="T26" fmla="*/ 10 w 110"/>
                    <a:gd name="T27" fmla="*/ 0 h 90"/>
                    <a:gd name="T28" fmla="*/ 18 w 110"/>
                    <a:gd name="T29" fmla="*/ 4 h 90"/>
                    <a:gd name="T30" fmla="*/ 24 w 110"/>
                    <a:gd name="T31" fmla="*/ 10 h 90"/>
                    <a:gd name="T32" fmla="*/ 32 w 110"/>
                    <a:gd name="T33" fmla="*/ 16 h 90"/>
                    <a:gd name="T34" fmla="*/ 44 w 110"/>
                    <a:gd name="T35" fmla="*/ 18 h 90"/>
                    <a:gd name="T36" fmla="*/ 58 w 110"/>
                    <a:gd name="T37" fmla="*/ 12 h 90"/>
                    <a:gd name="T38" fmla="*/ 84 w 110"/>
                    <a:gd name="T39" fmla="*/ 18 h 90"/>
                    <a:gd name="T40" fmla="*/ 100 w 110"/>
                    <a:gd name="T41" fmla="*/ 24 h 90"/>
                    <a:gd name="T42" fmla="*/ 104 w 110"/>
                    <a:gd name="T43" fmla="*/ 26 h 90"/>
                    <a:gd name="T44" fmla="*/ 110 w 110"/>
                    <a:gd name="T45" fmla="*/ 30 h 90"/>
                    <a:gd name="T46" fmla="*/ 110 w 110"/>
                    <a:gd name="T47" fmla="*/ 34 h 90"/>
                    <a:gd name="T48" fmla="*/ 108 w 110"/>
                    <a:gd name="T49" fmla="*/ 42 h 90"/>
                    <a:gd name="T50" fmla="*/ 106 w 110"/>
                    <a:gd name="T51" fmla="*/ 46 h 90"/>
                    <a:gd name="T52" fmla="*/ 104 w 110"/>
                    <a:gd name="T53" fmla="*/ 52 h 90"/>
                    <a:gd name="T54" fmla="*/ 100 w 110"/>
                    <a:gd name="T55" fmla="*/ 56 h 90"/>
                    <a:gd name="T56" fmla="*/ 98 w 110"/>
                    <a:gd name="T57" fmla="*/ 58 h 90"/>
                    <a:gd name="T58" fmla="*/ 94 w 110"/>
                    <a:gd name="T59" fmla="*/ 66 h 90"/>
                    <a:gd name="T60" fmla="*/ 94 w 110"/>
                    <a:gd name="T61" fmla="*/ 68 h 90"/>
                    <a:gd name="T62" fmla="*/ 90 w 110"/>
                    <a:gd name="T63" fmla="*/ 70 h 90"/>
                    <a:gd name="T64" fmla="*/ 82 w 110"/>
                    <a:gd name="T65" fmla="*/ 72 h 90"/>
                    <a:gd name="T66" fmla="*/ 74 w 110"/>
                    <a:gd name="T67" fmla="*/ 82 h 90"/>
                    <a:gd name="T68" fmla="*/ 70 w 110"/>
                    <a:gd name="T69" fmla="*/ 88 h 90"/>
                    <a:gd name="T70" fmla="*/ 62 w 110"/>
                    <a:gd name="T71" fmla="*/ 88 h 90"/>
                    <a:gd name="T72" fmla="*/ 56 w 110"/>
                    <a:gd name="T73" fmla="*/ 88 h 90"/>
                    <a:gd name="T74" fmla="*/ 36 w 110"/>
                    <a:gd name="T75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10" h="90">
                      <a:moveTo>
                        <a:pt x="36" y="90"/>
                      </a:moveTo>
                      <a:lnTo>
                        <a:pt x="28" y="74"/>
                      </a:lnTo>
                      <a:lnTo>
                        <a:pt x="24" y="66"/>
                      </a:lnTo>
                      <a:lnTo>
                        <a:pt x="30" y="60"/>
                      </a:lnTo>
                      <a:lnTo>
                        <a:pt x="30" y="60"/>
                      </a:lnTo>
                      <a:lnTo>
                        <a:pt x="32" y="58"/>
                      </a:lnTo>
                      <a:lnTo>
                        <a:pt x="32" y="56"/>
                      </a:lnTo>
                      <a:lnTo>
                        <a:pt x="32" y="54"/>
                      </a:lnTo>
                      <a:lnTo>
                        <a:pt x="30" y="50"/>
                      </a:lnTo>
                      <a:lnTo>
                        <a:pt x="30" y="50"/>
                      </a:lnTo>
                      <a:lnTo>
                        <a:pt x="28" y="48"/>
                      </a:lnTo>
                      <a:lnTo>
                        <a:pt x="26" y="44"/>
                      </a:lnTo>
                      <a:lnTo>
                        <a:pt x="24" y="40"/>
                      </a:lnTo>
                      <a:lnTo>
                        <a:pt x="22" y="36"/>
                      </a:lnTo>
                      <a:lnTo>
                        <a:pt x="22" y="30"/>
                      </a:lnTo>
                      <a:lnTo>
                        <a:pt x="18" y="24"/>
                      </a:lnTo>
                      <a:lnTo>
                        <a:pt x="18" y="20"/>
                      </a:lnTo>
                      <a:lnTo>
                        <a:pt x="14" y="22"/>
                      </a:lnTo>
                      <a:lnTo>
                        <a:pt x="4" y="14"/>
                      </a:lnTo>
                      <a:lnTo>
                        <a:pt x="4" y="12"/>
                      </a:lnTo>
                      <a:lnTo>
                        <a:pt x="4" y="10"/>
                      </a:lnTo>
                      <a:lnTo>
                        <a:pt x="4" y="6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10" y="0"/>
                      </a:lnTo>
                      <a:lnTo>
                        <a:pt x="18" y="2"/>
                      </a:lnTo>
                      <a:lnTo>
                        <a:pt x="18" y="4"/>
                      </a:lnTo>
                      <a:lnTo>
                        <a:pt x="20" y="6"/>
                      </a:lnTo>
                      <a:lnTo>
                        <a:pt x="24" y="10"/>
                      </a:lnTo>
                      <a:lnTo>
                        <a:pt x="28" y="12"/>
                      </a:lnTo>
                      <a:lnTo>
                        <a:pt x="32" y="16"/>
                      </a:lnTo>
                      <a:lnTo>
                        <a:pt x="38" y="18"/>
                      </a:lnTo>
                      <a:lnTo>
                        <a:pt x="44" y="18"/>
                      </a:lnTo>
                      <a:lnTo>
                        <a:pt x="48" y="16"/>
                      </a:lnTo>
                      <a:lnTo>
                        <a:pt x="58" y="12"/>
                      </a:lnTo>
                      <a:lnTo>
                        <a:pt x="70" y="12"/>
                      </a:lnTo>
                      <a:lnTo>
                        <a:pt x="84" y="18"/>
                      </a:lnTo>
                      <a:lnTo>
                        <a:pt x="98" y="22"/>
                      </a:lnTo>
                      <a:lnTo>
                        <a:pt x="100" y="24"/>
                      </a:lnTo>
                      <a:lnTo>
                        <a:pt x="102" y="24"/>
                      </a:lnTo>
                      <a:lnTo>
                        <a:pt x="104" y="26"/>
                      </a:lnTo>
                      <a:lnTo>
                        <a:pt x="108" y="28"/>
                      </a:lnTo>
                      <a:lnTo>
                        <a:pt x="110" y="30"/>
                      </a:lnTo>
                      <a:lnTo>
                        <a:pt x="110" y="32"/>
                      </a:lnTo>
                      <a:lnTo>
                        <a:pt x="110" y="34"/>
                      </a:lnTo>
                      <a:lnTo>
                        <a:pt x="108" y="36"/>
                      </a:lnTo>
                      <a:lnTo>
                        <a:pt x="108" y="42"/>
                      </a:lnTo>
                      <a:lnTo>
                        <a:pt x="106" y="46"/>
                      </a:lnTo>
                      <a:lnTo>
                        <a:pt x="106" y="46"/>
                      </a:lnTo>
                      <a:lnTo>
                        <a:pt x="104" y="48"/>
                      </a:lnTo>
                      <a:lnTo>
                        <a:pt x="104" y="52"/>
                      </a:lnTo>
                      <a:lnTo>
                        <a:pt x="102" y="54"/>
                      </a:lnTo>
                      <a:lnTo>
                        <a:pt x="100" y="56"/>
                      </a:lnTo>
                      <a:lnTo>
                        <a:pt x="98" y="56"/>
                      </a:lnTo>
                      <a:lnTo>
                        <a:pt x="98" y="58"/>
                      </a:lnTo>
                      <a:lnTo>
                        <a:pt x="96" y="62"/>
                      </a:lnTo>
                      <a:lnTo>
                        <a:pt x="94" y="66"/>
                      </a:lnTo>
                      <a:lnTo>
                        <a:pt x="96" y="68"/>
                      </a:lnTo>
                      <a:lnTo>
                        <a:pt x="94" y="68"/>
                      </a:lnTo>
                      <a:lnTo>
                        <a:pt x="92" y="68"/>
                      </a:lnTo>
                      <a:lnTo>
                        <a:pt x="90" y="70"/>
                      </a:lnTo>
                      <a:lnTo>
                        <a:pt x="86" y="70"/>
                      </a:lnTo>
                      <a:lnTo>
                        <a:pt x="82" y="72"/>
                      </a:lnTo>
                      <a:lnTo>
                        <a:pt x="78" y="76"/>
                      </a:lnTo>
                      <a:lnTo>
                        <a:pt x="74" y="82"/>
                      </a:lnTo>
                      <a:lnTo>
                        <a:pt x="72" y="88"/>
                      </a:lnTo>
                      <a:lnTo>
                        <a:pt x="70" y="88"/>
                      </a:lnTo>
                      <a:lnTo>
                        <a:pt x="68" y="88"/>
                      </a:lnTo>
                      <a:lnTo>
                        <a:pt x="62" y="88"/>
                      </a:lnTo>
                      <a:lnTo>
                        <a:pt x="58" y="88"/>
                      </a:lnTo>
                      <a:lnTo>
                        <a:pt x="56" y="88"/>
                      </a:lnTo>
                      <a:lnTo>
                        <a:pt x="54" y="86"/>
                      </a:lnTo>
                      <a:lnTo>
                        <a:pt x="36" y="9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3" name="Freeform 241"/>
                <p:cNvSpPr>
                  <a:spLocks/>
                </p:cNvSpPr>
                <p:nvPr/>
              </p:nvSpPr>
              <p:spPr bwMode="gray">
                <a:xfrm>
                  <a:off x="1107" y="2524"/>
                  <a:ext cx="84" cy="84"/>
                </a:xfrm>
                <a:custGeom>
                  <a:avLst/>
                  <a:gdLst>
                    <a:gd name="T0" fmla="*/ 84 w 84"/>
                    <a:gd name="T1" fmla="*/ 2 h 84"/>
                    <a:gd name="T2" fmla="*/ 72 w 84"/>
                    <a:gd name="T3" fmla="*/ 4 h 84"/>
                    <a:gd name="T4" fmla="*/ 72 w 84"/>
                    <a:gd name="T5" fmla="*/ 4 h 84"/>
                    <a:gd name="T6" fmla="*/ 70 w 84"/>
                    <a:gd name="T7" fmla="*/ 4 h 84"/>
                    <a:gd name="T8" fmla="*/ 68 w 84"/>
                    <a:gd name="T9" fmla="*/ 2 h 84"/>
                    <a:gd name="T10" fmla="*/ 66 w 84"/>
                    <a:gd name="T11" fmla="*/ 0 h 84"/>
                    <a:gd name="T12" fmla="*/ 48 w 84"/>
                    <a:gd name="T13" fmla="*/ 4 h 84"/>
                    <a:gd name="T14" fmla="*/ 34 w 84"/>
                    <a:gd name="T15" fmla="*/ 6 h 84"/>
                    <a:gd name="T16" fmla="*/ 20 w 84"/>
                    <a:gd name="T17" fmla="*/ 8 h 84"/>
                    <a:gd name="T18" fmla="*/ 20 w 84"/>
                    <a:gd name="T19" fmla="*/ 10 h 84"/>
                    <a:gd name="T20" fmla="*/ 18 w 84"/>
                    <a:gd name="T21" fmla="*/ 12 h 84"/>
                    <a:gd name="T22" fmla="*/ 18 w 84"/>
                    <a:gd name="T23" fmla="*/ 16 h 84"/>
                    <a:gd name="T24" fmla="*/ 18 w 84"/>
                    <a:gd name="T25" fmla="*/ 16 h 84"/>
                    <a:gd name="T26" fmla="*/ 16 w 84"/>
                    <a:gd name="T27" fmla="*/ 18 h 84"/>
                    <a:gd name="T28" fmla="*/ 12 w 84"/>
                    <a:gd name="T29" fmla="*/ 20 h 84"/>
                    <a:gd name="T30" fmla="*/ 8 w 84"/>
                    <a:gd name="T31" fmla="*/ 22 h 84"/>
                    <a:gd name="T32" fmla="*/ 6 w 84"/>
                    <a:gd name="T33" fmla="*/ 26 h 84"/>
                    <a:gd name="T34" fmla="*/ 2 w 84"/>
                    <a:gd name="T35" fmla="*/ 30 h 84"/>
                    <a:gd name="T36" fmla="*/ 0 w 84"/>
                    <a:gd name="T37" fmla="*/ 36 h 84"/>
                    <a:gd name="T38" fmla="*/ 0 w 84"/>
                    <a:gd name="T39" fmla="*/ 36 h 84"/>
                    <a:gd name="T40" fmla="*/ 0 w 84"/>
                    <a:gd name="T41" fmla="*/ 38 h 84"/>
                    <a:gd name="T42" fmla="*/ 0 w 84"/>
                    <a:gd name="T43" fmla="*/ 40 h 84"/>
                    <a:gd name="T44" fmla="*/ 2 w 84"/>
                    <a:gd name="T45" fmla="*/ 44 h 84"/>
                    <a:gd name="T46" fmla="*/ 4 w 84"/>
                    <a:gd name="T47" fmla="*/ 48 h 84"/>
                    <a:gd name="T48" fmla="*/ 10 w 84"/>
                    <a:gd name="T49" fmla="*/ 56 h 84"/>
                    <a:gd name="T50" fmla="*/ 18 w 84"/>
                    <a:gd name="T51" fmla="*/ 66 h 84"/>
                    <a:gd name="T52" fmla="*/ 26 w 84"/>
                    <a:gd name="T53" fmla="*/ 76 h 84"/>
                    <a:gd name="T54" fmla="*/ 30 w 84"/>
                    <a:gd name="T55" fmla="*/ 84 h 84"/>
                    <a:gd name="T56" fmla="*/ 42 w 84"/>
                    <a:gd name="T57" fmla="*/ 84 h 84"/>
                    <a:gd name="T58" fmla="*/ 44 w 84"/>
                    <a:gd name="T59" fmla="*/ 66 h 84"/>
                    <a:gd name="T60" fmla="*/ 46 w 84"/>
                    <a:gd name="T61" fmla="*/ 66 h 84"/>
                    <a:gd name="T62" fmla="*/ 48 w 84"/>
                    <a:gd name="T63" fmla="*/ 64 h 84"/>
                    <a:gd name="T64" fmla="*/ 50 w 84"/>
                    <a:gd name="T65" fmla="*/ 62 h 84"/>
                    <a:gd name="T66" fmla="*/ 54 w 84"/>
                    <a:gd name="T67" fmla="*/ 56 h 84"/>
                    <a:gd name="T68" fmla="*/ 60 w 84"/>
                    <a:gd name="T69" fmla="*/ 48 h 84"/>
                    <a:gd name="T70" fmla="*/ 58 w 84"/>
                    <a:gd name="T71" fmla="*/ 48 h 84"/>
                    <a:gd name="T72" fmla="*/ 58 w 84"/>
                    <a:gd name="T73" fmla="*/ 46 h 84"/>
                    <a:gd name="T74" fmla="*/ 58 w 84"/>
                    <a:gd name="T75" fmla="*/ 42 h 84"/>
                    <a:gd name="T76" fmla="*/ 58 w 84"/>
                    <a:gd name="T77" fmla="*/ 38 h 84"/>
                    <a:gd name="T78" fmla="*/ 60 w 84"/>
                    <a:gd name="T79" fmla="*/ 32 h 84"/>
                    <a:gd name="T80" fmla="*/ 64 w 84"/>
                    <a:gd name="T81" fmla="*/ 26 h 84"/>
                    <a:gd name="T82" fmla="*/ 64 w 84"/>
                    <a:gd name="T83" fmla="*/ 24 h 84"/>
                    <a:gd name="T84" fmla="*/ 64 w 84"/>
                    <a:gd name="T85" fmla="*/ 22 h 84"/>
                    <a:gd name="T86" fmla="*/ 68 w 84"/>
                    <a:gd name="T87" fmla="*/ 20 h 84"/>
                    <a:gd name="T88" fmla="*/ 70 w 84"/>
                    <a:gd name="T89" fmla="*/ 18 h 84"/>
                    <a:gd name="T90" fmla="*/ 74 w 84"/>
                    <a:gd name="T91" fmla="*/ 16 h 84"/>
                    <a:gd name="T92" fmla="*/ 78 w 84"/>
                    <a:gd name="T93" fmla="*/ 16 h 84"/>
                    <a:gd name="T94" fmla="*/ 84 w 84"/>
                    <a:gd name="T95" fmla="*/ 18 h 84"/>
                    <a:gd name="T96" fmla="*/ 84 w 84"/>
                    <a:gd name="T97" fmla="*/ 2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84" h="84">
                      <a:moveTo>
                        <a:pt x="84" y="2"/>
                      </a:moveTo>
                      <a:lnTo>
                        <a:pt x="72" y="4"/>
                      </a:lnTo>
                      <a:lnTo>
                        <a:pt x="72" y="4"/>
                      </a:lnTo>
                      <a:lnTo>
                        <a:pt x="70" y="4"/>
                      </a:lnTo>
                      <a:lnTo>
                        <a:pt x="68" y="2"/>
                      </a:lnTo>
                      <a:lnTo>
                        <a:pt x="66" y="0"/>
                      </a:lnTo>
                      <a:lnTo>
                        <a:pt x="48" y="4"/>
                      </a:lnTo>
                      <a:lnTo>
                        <a:pt x="34" y="6"/>
                      </a:lnTo>
                      <a:lnTo>
                        <a:pt x="20" y="8"/>
                      </a:lnTo>
                      <a:lnTo>
                        <a:pt x="20" y="10"/>
                      </a:lnTo>
                      <a:lnTo>
                        <a:pt x="18" y="12"/>
                      </a:lnTo>
                      <a:lnTo>
                        <a:pt x="18" y="16"/>
                      </a:lnTo>
                      <a:lnTo>
                        <a:pt x="18" y="16"/>
                      </a:lnTo>
                      <a:lnTo>
                        <a:pt x="16" y="18"/>
                      </a:lnTo>
                      <a:lnTo>
                        <a:pt x="12" y="20"/>
                      </a:lnTo>
                      <a:lnTo>
                        <a:pt x="8" y="22"/>
                      </a:lnTo>
                      <a:lnTo>
                        <a:pt x="6" y="26"/>
                      </a:lnTo>
                      <a:lnTo>
                        <a:pt x="2" y="30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38"/>
                      </a:lnTo>
                      <a:lnTo>
                        <a:pt x="0" y="40"/>
                      </a:lnTo>
                      <a:lnTo>
                        <a:pt x="2" y="44"/>
                      </a:lnTo>
                      <a:lnTo>
                        <a:pt x="4" y="48"/>
                      </a:lnTo>
                      <a:lnTo>
                        <a:pt x="10" y="56"/>
                      </a:lnTo>
                      <a:lnTo>
                        <a:pt x="18" y="66"/>
                      </a:lnTo>
                      <a:lnTo>
                        <a:pt x="26" y="76"/>
                      </a:lnTo>
                      <a:lnTo>
                        <a:pt x="30" y="84"/>
                      </a:lnTo>
                      <a:lnTo>
                        <a:pt x="42" y="84"/>
                      </a:lnTo>
                      <a:lnTo>
                        <a:pt x="44" y="66"/>
                      </a:lnTo>
                      <a:lnTo>
                        <a:pt x="46" y="66"/>
                      </a:lnTo>
                      <a:lnTo>
                        <a:pt x="48" y="64"/>
                      </a:lnTo>
                      <a:lnTo>
                        <a:pt x="50" y="62"/>
                      </a:lnTo>
                      <a:lnTo>
                        <a:pt x="54" y="56"/>
                      </a:lnTo>
                      <a:lnTo>
                        <a:pt x="60" y="48"/>
                      </a:lnTo>
                      <a:lnTo>
                        <a:pt x="58" y="48"/>
                      </a:lnTo>
                      <a:lnTo>
                        <a:pt x="58" y="46"/>
                      </a:lnTo>
                      <a:lnTo>
                        <a:pt x="58" y="42"/>
                      </a:lnTo>
                      <a:lnTo>
                        <a:pt x="58" y="38"/>
                      </a:lnTo>
                      <a:lnTo>
                        <a:pt x="60" y="32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8" y="20"/>
                      </a:lnTo>
                      <a:lnTo>
                        <a:pt x="70" y="18"/>
                      </a:lnTo>
                      <a:lnTo>
                        <a:pt x="74" y="16"/>
                      </a:lnTo>
                      <a:lnTo>
                        <a:pt x="78" y="16"/>
                      </a:lnTo>
                      <a:lnTo>
                        <a:pt x="84" y="18"/>
                      </a:lnTo>
                      <a:lnTo>
                        <a:pt x="84" y="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4" name="Freeform 242"/>
                <p:cNvSpPr>
                  <a:spLocks/>
                </p:cNvSpPr>
                <p:nvPr/>
              </p:nvSpPr>
              <p:spPr bwMode="gray">
                <a:xfrm>
                  <a:off x="1099" y="2496"/>
                  <a:ext cx="28" cy="64"/>
                </a:xfrm>
                <a:custGeom>
                  <a:avLst/>
                  <a:gdLst>
                    <a:gd name="T0" fmla="*/ 0 w 28"/>
                    <a:gd name="T1" fmla="*/ 20 h 64"/>
                    <a:gd name="T2" fmla="*/ 8 w 28"/>
                    <a:gd name="T3" fmla="*/ 28 h 64"/>
                    <a:gd name="T4" fmla="*/ 10 w 28"/>
                    <a:gd name="T5" fmla="*/ 28 h 64"/>
                    <a:gd name="T6" fmla="*/ 10 w 28"/>
                    <a:gd name="T7" fmla="*/ 32 h 64"/>
                    <a:gd name="T8" fmla="*/ 12 w 28"/>
                    <a:gd name="T9" fmla="*/ 36 h 64"/>
                    <a:gd name="T10" fmla="*/ 12 w 28"/>
                    <a:gd name="T11" fmla="*/ 40 h 64"/>
                    <a:gd name="T12" fmla="*/ 10 w 28"/>
                    <a:gd name="T13" fmla="*/ 40 h 64"/>
                    <a:gd name="T14" fmla="*/ 10 w 28"/>
                    <a:gd name="T15" fmla="*/ 40 h 64"/>
                    <a:gd name="T16" fmla="*/ 10 w 28"/>
                    <a:gd name="T17" fmla="*/ 44 h 64"/>
                    <a:gd name="T18" fmla="*/ 8 w 28"/>
                    <a:gd name="T19" fmla="*/ 48 h 64"/>
                    <a:gd name="T20" fmla="*/ 8 w 28"/>
                    <a:gd name="T21" fmla="*/ 54 h 64"/>
                    <a:gd name="T22" fmla="*/ 8 w 28"/>
                    <a:gd name="T23" fmla="*/ 54 h 64"/>
                    <a:gd name="T24" fmla="*/ 8 w 28"/>
                    <a:gd name="T25" fmla="*/ 58 h 64"/>
                    <a:gd name="T26" fmla="*/ 8 w 28"/>
                    <a:gd name="T27" fmla="*/ 60 h 64"/>
                    <a:gd name="T28" fmla="*/ 8 w 28"/>
                    <a:gd name="T29" fmla="*/ 64 h 64"/>
                    <a:gd name="T30" fmla="*/ 8 w 28"/>
                    <a:gd name="T31" fmla="*/ 62 h 64"/>
                    <a:gd name="T32" fmla="*/ 8 w 28"/>
                    <a:gd name="T33" fmla="*/ 60 h 64"/>
                    <a:gd name="T34" fmla="*/ 10 w 28"/>
                    <a:gd name="T35" fmla="*/ 58 h 64"/>
                    <a:gd name="T36" fmla="*/ 14 w 28"/>
                    <a:gd name="T37" fmla="*/ 54 h 64"/>
                    <a:gd name="T38" fmla="*/ 18 w 28"/>
                    <a:gd name="T39" fmla="*/ 50 h 64"/>
                    <a:gd name="T40" fmla="*/ 26 w 28"/>
                    <a:gd name="T41" fmla="*/ 44 h 64"/>
                    <a:gd name="T42" fmla="*/ 26 w 28"/>
                    <a:gd name="T43" fmla="*/ 42 h 64"/>
                    <a:gd name="T44" fmla="*/ 26 w 28"/>
                    <a:gd name="T45" fmla="*/ 40 h 64"/>
                    <a:gd name="T46" fmla="*/ 28 w 28"/>
                    <a:gd name="T47" fmla="*/ 38 h 64"/>
                    <a:gd name="T48" fmla="*/ 28 w 28"/>
                    <a:gd name="T49" fmla="*/ 36 h 64"/>
                    <a:gd name="T50" fmla="*/ 28 w 28"/>
                    <a:gd name="T51" fmla="*/ 36 h 64"/>
                    <a:gd name="T52" fmla="*/ 26 w 28"/>
                    <a:gd name="T53" fmla="*/ 34 h 64"/>
                    <a:gd name="T54" fmla="*/ 26 w 28"/>
                    <a:gd name="T55" fmla="*/ 32 h 64"/>
                    <a:gd name="T56" fmla="*/ 26 w 28"/>
                    <a:gd name="T57" fmla="*/ 28 h 64"/>
                    <a:gd name="T58" fmla="*/ 26 w 28"/>
                    <a:gd name="T59" fmla="*/ 24 h 64"/>
                    <a:gd name="T60" fmla="*/ 26 w 28"/>
                    <a:gd name="T61" fmla="*/ 22 h 64"/>
                    <a:gd name="T62" fmla="*/ 26 w 28"/>
                    <a:gd name="T63" fmla="*/ 18 h 64"/>
                    <a:gd name="T64" fmla="*/ 24 w 28"/>
                    <a:gd name="T65" fmla="*/ 14 h 64"/>
                    <a:gd name="T66" fmla="*/ 22 w 28"/>
                    <a:gd name="T67" fmla="*/ 8 h 64"/>
                    <a:gd name="T68" fmla="*/ 20 w 28"/>
                    <a:gd name="T69" fmla="*/ 4 h 64"/>
                    <a:gd name="T70" fmla="*/ 20 w 28"/>
                    <a:gd name="T71" fmla="*/ 4 h 64"/>
                    <a:gd name="T72" fmla="*/ 18 w 28"/>
                    <a:gd name="T73" fmla="*/ 2 h 64"/>
                    <a:gd name="T74" fmla="*/ 16 w 28"/>
                    <a:gd name="T75" fmla="*/ 0 h 64"/>
                    <a:gd name="T76" fmla="*/ 12 w 28"/>
                    <a:gd name="T77" fmla="*/ 0 h 64"/>
                    <a:gd name="T78" fmla="*/ 8 w 28"/>
                    <a:gd name="T79" fmla="*/ 0 h 64"/>
                    <a:gd name="T80" fmla="*/ 8 w 28"/>
                    <a:gd name="T81" fmla="*/ 0 h 64"/>
                    <a:gd name="T82" fmla="*/ 6 w 28"/>
                    <a:gd name="T83" fmla="*/ 2 h 64"/>
                    <a:gd name="T84" fmla="*/ 6 w 28"/>
                    <a:gd name="T85" fmla="*/ 2 h 64"/>
                    <a:gd name="T86" fmla="*/ 0 w 28"/>
                    <a:gd name="T87" fmla="*/ 2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8" h="64">
                      <a:moveTo>
                        <a:pt x="0" y="20"/>
                      </a:moveTo>
                      <a:lnTo>
                        <a:pt x="8" y="28"/>
                      </a:lnTo>
                      <a:lnTo>
                        <a:pt x="10" y="28"/>
                      </a:lnTo>
                      <a:lnTo>
                        <a:pt x="10" y="32"/>
                      </a:lnTo>
                      <a:lnTo>
                        <a:pt x="12" y="36"/>
                      </a:lnTo>
                      <a:lnTo>
                        <a:pt x="12" y="40"/>
                      </a:lnTo>
                      <a:lnTo>
                        <a:pt x="10" y="40"/>
                      </a:lnTo>
                      <a:lnTo>
                        <a:pt x="10" y="40"/>
                      </a:lnTo>
                      <a:lnTo>
                        <a:pt x="10" y="44"/>
                      </a:lnTo>
                      <a:lnTo>
                        <a:pt x="8" y="48"/>
                      </a:lnTo>
                      <a:lnTo>
                        <a:pt x="8" y="54"/>
                      </a:lnTo>
                      <a:lnTo>
                        <a:pt x="8" y="54"/>
                      </a:lnTo>
                      <a:lnTo>
                        <a:pt x="8" y="58"/>
                      </a:lnTo>
                      <a:lnTo>
                        <a:pt x="8" y="60"/>
                      </a:lnTo>
                      <a:lnTo>
                        <a:pt x="8" y="64"/>
                      </a:lnTo>
                      <a:lnTo>
                        <a:pt x="8" y="62"/>
                      </a:lnTo>
                      <a:lnTo>
                        <a:pt x="8" y="60"/>
                      </a:lnTo>
                      <a:lnTo>
                        <a:pt x="10" y="58"/>
                      </a:lnTo>
                      <a:lnTo>
                        <a:pt x="14" y="54"/>
                      </a:lnTo>
                      <a:lnTo>
                        <a:pt x="18" y="50"/>
                      </a:lnTo>
                      <a:lnTo>
                        <a:pt x="26" y="44"/>
                      </a:lnTo>
                      <a:lnTo>
                        <a:pt x="26" y="42"/>
                      </a:lnTo>
                      <a:lnTo>
                        <a:pt x="26" y="40"/>
                      </a:lnTo>
                      <a:lnTo>
                        <a:pt x="28" y="38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6" y="34"/>
                      </a:lnTo>
                      <a:lnTo>
                        <a:pt x="26" y="32"/>
                      </a:lnTo>
                      <a:lnTo>
                        <a:pt x="26" y="28"/>
                      </a:lnTo>
                      <a:lnTo>
                        <a:pt x="26" y="24"/>
                      </a:lnTo>
                      <a:lnTo>
                        <a:pt x="26" y="22"/>
                      </a:lnTo>
                      <a:lnTo>
                        <a:pt x="26" y="18"/>
                      </a:lnTo>
                      <a:lnTo>
                        <a:pt x="24" y="14"/>
                      </a:lnTo>
                      <a:lnTo>
                        <a:pt x="22" y="8"/>
                      </a:lnTo>
                      <a:lnTo>
                        <a:pt x="20" y="4"/>
                      </a:lnTo>
                      <a:lnTo>
                        <a:pt x="20" y="4"/>
                      </a:lnTo>
                      <a:lnTo>
                        <a:pt x="18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0" y="2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5" name="Freeform 243"/>
                <p:cNvSpPr>
                  <a:spLocks/>
                </p:cNvSpPr>
                <p:nvPr/>
              </p:nvSpPr>
              <p:spPr bwMode="gray">
                <a:xfrm>
                  <a:off x="1013" y="2418"/>
                  <a:ext cx="142" cy="114"/>
                </a:xfrm>
                <a:custGeom>
                  <a:avLst/>
                  <a:gdLst>
                    <a:gd name="T0" fmla="*/ 20 w 142"/>
                    <a:gd name="T1" fmla="*/ 42 h 114"/>
                    <a:gd name="T2" fmla="*/ 20 w 142"/>
                    <a:gd name="T3" fmla="*/ 40 h 114"/>
                    <a:gd name="T4" fmla="*/ 18 w 142"/>
                    <a:gd name="T5" fmla="*/ 38 h 114"/>
                    <a:gd name="T6" fmla="*/ 20 w 142"/>
                    <a:gd name="T7" fmla="*/ 36 h 114"/>
                    <a:gd name="T8" fmla="*/ 14 w 142"/>
                    <a:gd name="T9" fmla="*/ 34 h 114"/>
                    <a:gd name="T10" fmla="*/ 6 w 142"/>
                    <a:gd name="T11" fmla="*/ 30 h 114"/>
                    <a:gd name="T12" fmla="*/ 0 w 142"/>
                    <a:gd name="T13" fmla="*/ 26 h 114"/>
                    <a:gd name="T14" fmla="*/ 2 w 142"/>
                    <a:gd name="T15" fmla="*/ 24 h 114"/>
                    <a:gd name="T16" fmla="*/ 20 w 142"/>
                    <a:gd name="T17" fmla="*/ 16 h 114"/>
                    <a:gd name="T18" fmla="*/ 32 w 142"/>
                    <a:gd name="T19" fmla="*/ 12 h 114"/>
                    <a:gd name="T20" fmla="*/ 54 w 142"/>
                    <a:gd name="T21" fmla="*/ 6 h 114"/>
                    <a:gd name="T22" fmla="*/ 58 w 142"/>
                    <a:gd name="T23" fmla="*/ 2 h 114"/>
                    <a:gd name="T24" fmla="*/ 60 w 142"/>
                    <a:gd name="T25" fmla="*/ 0 h 114"/>
                    <a:gd name="T26" fmla="*/ 68 w 142"/>
                    <a:gd name="T27" fmla="*/ 24 h 114"/>
                    <a:gd name="T28" fmla="*/ 86 w 142"/>
                    <a:gd name="T29" fmla="*/ 24 h 114"/>
                    <a:gd name="T30" fmla="*/ 92 w 142"/>
                    <a:gd name="T31" fmla="*/ 22 h 114"/>
                    <a:gd name="T32" fmla="*/ 102 w 142"/>
                    <a:gd name="T33" fmla="*/ 18 h 114"/>
                    <a:gd name="T34" fmla="*/ 108 w 142"/>
                    <a:gd name="T35" fmla="*/ 20 h 114"/>
                    <a:gd name="T36" fmla="*/ 110 w 142"/>
                    <a:gd name="T37" fmla="*/ 26 h 114"/>
                    <a:gd name="T38" fmla="*/ 110 w 142"/>
                    <a:gd name="T39" fmla="*/ 32 h 114"/>
                    <a:gd name="T40" fmla="*/ 120 w 142"/>
                    <a:gd name="T41" fmla="*/ 42 h 114"/>
                    <a:gd name="T42" fmla="*/ 124 w 142"/>
                    <a:gd name="T43" fmla="*/ 44 h 114"/>
                    <a:gd name="T44" fmla="*/ 128 w 142"/>
                    <a:gd name="T45" fmla="*/ 56 h 114"/>
                    <a:gd name="T46" fmla="*/ 132 w 142"/>
                    <a:gd name="T47" fmla="*/ 64 h 114"/>
                    <a:gd name="T48" fmla="*/ 136 w 142"/>
                    <a:gd name="T49" fmla="*/ 70 h 114"/>
                    <a:gd name="T50" fmla="*/ 138 w 142"/>
                    <a:gd name="T51" fmla="*/ 74 h 114"/>
                    <a:gd name="T52" fmla="*/ 138 w 142"/>
                    <a:gd name="T53" fmla="*/ 78 h 114"/>
                    <a:gd name="T54" fmla="*/ 136 w 142"/>
                    <a:gd name="T55" fmla="*/ 80 h 114"/>
                    <a:gd name="T56" fmla="*/ 134 w 142"/>
                    <a:gd name="T57" fmla="*/ 94 h 114"/>
                    <a:gd name="T58" fmla="*/ 128 w 142"/>
                    <a:gd name="T59" fmla="*/ 112 h 114"/>
                    <a:gd name="T60" fmla="*/ 112 w 142"/>
                    <a:gd name="T61" fmla="*/ 110 h 114"/>
                    <a:gd name="T62" fmla="*/ 112 w 142"/>
                    <a:gd name="T63" fmla="*/ 104 h 114"/>
                    <a:gd name="T64" fmla="*/ 112 w 142"/>
                    <a:gd name="T65" fmla="*/ 102 h 114"/>
                    <a:gd name="T66" fmla="*/ 110 w 142"/>
                    <a:gd name="T67" fmla="*/ 92 h 114"/>
                    <a:gd name="T68" fmla="*/ 108 w 142"/>
                    <a:gd name="T69" fmla="*/ 86 h 114"/>
                    <a:gd name="T70" fmla="*/ 106 w 142"/>
                    <a:gd name="T71" fmla="*/ 82 h 114"/>
                    <a:gd name="T72" fmla="*/ 98 w 142"/>
                    <a:gd name="T73" fmla="*/ 78 h 114"/>
                    <a:gd name="T74" fmla="*/ 94 w 142"/>
                    <a:gd name="T75" fmla="*/ 80 h 114"/>
                    <a:gd name="T76" fmla="*/ 92 w 142"/>
                    <a:gd name="T77" fmla="*/ 80 h 114"/>
                    <a:gd name="T78" fmla="*/ 64 w 142"/>
                    <a:gd name="T79" fmla="*/ 76 h 114"/>
                    <a:gd name="T80" fmla="*/ 58 w 142"/>
                    <a:gd name="T81" fmla="*/ 74 h 114"/>
                    <a:gd name="T82" fmla="*/ 52 w 142"/>
                    <a:gd name="T83" fmla="*/ 70 h 114"/>
                    <a:gd name="T84" fmla="*/ 46 w 142"/>
                    <a:gd name="T85" fmla="*/ 60 h 114"/>
                    <a:gd name="T86" fmla="*/ 38 w 142"/>
                    <a:gd name="T87" fmla="*/ 60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42" h="114">
                      <a:moveTo>
                        <a:pt x="26" y="52"/>
                      </a:moveTo>
                      <a:lnTo>
                        <a:pt x="20" y="42"/>
                      </a:lnTo>
                      <a:lnTo>
                        <a:pt x="20" y="40"/>
                      </a:lnTo>
                      <a:lnTo>
                        <a:pt x="20" y="40"/>
                      </a:lnTo>
                      <a:lnTo>
                        <a:pt x="18" y="38"/>
                      </a:lnTo>
                      <a:lnTo>
                        <a:pt x="18" y="38"/>
                      </a:lnTo>
                      <a:lnTo>
                        <a:pt x="18" y="38"/>
                      </a:lnTo>
                      <a:lnTo>
                        <a:pt x="20" y="36"/>
                      </a:lnTo>
                      <a:lnTo>
                        <a:pt x="18" y="34"/>
                      </a:lnTo>
                      <a:lnTo>
                        <a:pt x="14" y="34"/>
                      </a:lnTo>
                      <a:lnTo>
                        <a:pt x="10" y="32"/>
                      </a:lnTo>
                      <a:lnTo>
                        <a:pt x="6" y="30"/>
                      </a:lnTo>
                      <a:lnTo>
                        <a:pt x="2" y="28"/>
                      </a:lnTo>
                      <a:lnTo>
                        <a:pt x="0" y="26"/>
                      </a:lnTo>
                      <a:lnTo>
                        <a:pt x="0" y="26"/>
                      </a:lnTo>
                      <a:lnTo>
                        <a:pt x="2" y="24"/>
                      </a:lnTo>
                      <a:lnTo>
                        <a:pt x="10" y="20"/>
                      </a:lnTo>
                      <a:lnTo>
                        <a:pt x="20" y="16"/>
                      </a:lnTo>
                      <a:lnTo>
                        <a:pt x="28" y="14"/>
                      </a:lnTo>
                      <a:lnTo>
                        <a:pt x="32" y="12"/>
                      </a:lnTo>
                      <a:lnTo>
                        <a:pt x="56" y="10"/>
                      </a:lnTo>
                      <a:lnTo>
                        <a:pt x="54" y="6"/>
                      </a:lnTo>
                      <a:lnTo>
                        <a:pt x="56" y="4"/>
                      </a:lnTo>
                      <a:lnTo>
                        <a:pt x="58" y="2"/>
                      </a:lnTo>
                      <a:lnTo>
                        <a:pt x="58" y="0"/>
                      </a:lnTo>
                      <a:lnTo>
                        <a:pt x="60" y="0"/>
                      </a:lnTo>
                      <a:lnTo>
                        <a:pt x="62" y="10"/>
                      </a:lnTo>
                      <a:lnTo>
                        <a:pt x="68" y="24"/>
                      </a:lnTo>
                      <a:lnTo>
                        <a:pt x="84" y="24"/>
                      </a:lnTo>
                      <a:lnTo>
                        <a:pt x="86" y="24"/>
                      </a:lnTo>
                      <a:lnTo>
                        <a:pt x="88" y="22"/>
                      </a:lnTo>
                      <a:lnTo>
                        <a:pt x="92" y="22"/>
                      </a:lnTo>
                      <a:lnTo>
                        <a:pt x="96" y="20"/>
                      </a:lnTo>
                      <a:lnTo>
                        <a:pt x="102" y="18"/>
                      </a:lnTo>
                      <a:lnTo>
                        <a:pt x="106" y="18"/>
                      </a:lnTo>
                      <a:lnTo>
                        <a:pt x="108" y="20"/>
                      </a:lnTo>
                      <a:lnTo>
                        <a:pt x="110" y="24"/>
                      </a:lnTo>
                      <a:lnTo>
                        <a:pt x="110" y="26"/>
                      </a:lnTo>
                      <a:lnTo>
                        <a:pt x="110" y="30"/>
                      </a:lnTo>
                      <a:lnTo>
                        <a:pt x="110" y="32"/>
                      </a:lnTo>
                      <a:lnTo>
                        <a:pt x="110" y="34"/>
                      </a:lnTo>
                      <a:lnTo>
                        <a:pt x="120" y="42"/>
                      </a:lnTo>
                      <a:lnTo>
                        <a:pt x="124" y="40"/>
                      </a:lnTo>
                      <a:lnTo>
                        <a:pt x="124" y="44"/>
                      </a:lnTo>
                      <a:lnTo>
                        <a:pt x="128" y="50"/>
                      </a:lnTo>
                      <a:lnTo>
                        <a:pt x="128" y="56"/>
                      </a:lnTo>
                      <a:lnTo>
                        <a:pt x="130" y="60"/>
                      </a:lnTo>
                      <a:lnTo>
                        <a:pt x="132" y="64"/>
                      </a:lnTo>
                      <a:lnTo>
                        <a:pt x="134" y="68"/>
                      </a:lnTo>
                      <a:lnTo>
                        <a:pt x="136" y="70"/>
                      </a:lnTo>
                      <a:lnTo>
                        <a:pt x="136" y="70"/>
                      </a:lnTo>
                      <a:lnTo>
                        <a:pt x="138" y="74"/>
                      </a:lnTo>
                      <a:lnTo>
                        <a:pt x="138" y="76"/>
                      </a:lnTo>
                      <a:lnTo>
                        <a:pt x="138" y="78"/>
                      </a:lnTo>
                      <a:lnTo>
                        <a:pt x="136" y="80"/>
                      </a:lnTo>
                      <a:lnTo>
                        <a:pt x="136" y="80"/>
                      </a:lnTo>
                      <a:lnTo>
                        <a:pt x="130" y="86"/>
                      </a:lnTo>
                      <a:lnTo>
                        <a:pt x="134" y="94"/>
                      </a:lnTo>
                      <a:lnTo>
                        <a:pt x="142" y="110"/>
                      </a:lnTo>
                      <a:lnTo>
                        <a:pt x="128" y="112"/>
                      </a:lnTo>
                      <a:lnTo>
                        <a:pt x="114" y="114"/>
                      </a:lnTo>
                      <a:lnTo>
                        <a:pt x="112" y="110"/>
                      </a:lnTo>
                      <a:lnTo>
                        <a:pt x="112" y="108"/>
                      </a:lnTo>
                      <a:lnTo>
                        <a:pt x="112" y="104"/>
                      </a:lnTo>
                      <a:lnTo>
                        <a:pt x="112" y="102"/>
                      </a:lnTo>
                      <a:lnTo>
                        <a:pt x="112" y="102"/>
                      </a:lnTo>
                      <a:lnTo>
                        <a:pt x="112" y="98"/>
                      </a:lnTo>
                      <a:lnTo>
                        <a:pt x="110" y="92"/>
                      </a:lnTo>
                      <a:lnTo>
                        <a:pt x="110" y="88"/>
                      </a:lnTo>
                      <a:lnTo>
                        <a:pt x="108" y="86"/>
                      </a:lnTo>
                      <a:lnTo>
                        <a:pt x="106" y="82"/>
                      </a:lnTo>
                      <a:lnTo>
                        <a:pt x="106" y="82"/>
                      </a:lnTo>
                      <a:lnTo>
                        <a:pt x="102" y="78"/>
                      </a:lnTo>
                      <a:lnTo>
                        <a:pt x="98" y="78"/>
                      </a:lnTo>
                      <a:lnTo>
                        <a:pt x="96" y="78"/>
                      </a:lnTo>
                      <a:lnTo>
                        <a:pt x="94" y="80"/>
                      </a:lnTo>
                      <a:lnTo>
                        <a:pt x="92" y="80"/>
                      </a:lnTo>
                      <a:lnTo>
                        <a:pt x="92" y="80"/>
                      </a:lnTo>
                      <a:lnTo>
                        <a:pt x="86" y="98"/>
                      </a:lnTo>
                      <a:lnTo>
                        <a:pt x="64" y="76"/>
                      </a:lnTo>
                      <a:lnTo>
                        <a:pt x="58" y="76"/>
                      </a:lnTo>
                      <a:lnTo>
                        <a:pt x="58" y="74"/>
                      </a:lnTo>
                      <a:lnTo>
                        <a:pt x="54" y="72"/>
                      </a:lnTo>
                      <a:lnTo>
                        <a:pt x="52" y="70"/>
                      </a:lnTo>
                      <a:lnTo>
                        <a:pt x="48" y="66"/>
                      </a:lnTo>
                      <a:lnTo>
                        <a:pt x="46" y="60"/>
                      </a:lnTo>
                      <a:lnTo>
                        <a:pt x="44" y="56"/>
                      </a:lnTo>
                      <a:lnTo>
                        <a:pt x="38" y="60"/>
                      </a:lnTo>
                      <a:lnTo>
                        <a:pt x="26" y="5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6" name="Freeform 244"/>
                <p:cNvSpPr>
                  <a:spLocks/>
                </p:cNvSpPr>
                <p:nvPr/>
              </p:nvSpPr>
              <p:spPr bwMode="gray">
                <a:xfrm>
                  <a:off x="1073" y="2384"/>
                  <a:ext cx="76" cy="58"/>
                </a:xfrm>
                <a:custGeom>
                  <a:avLst/>
                  <a:gdLst>
                    <a:gd name="T0" fmla="*/ 40 w 76"/>
                    <a:gd name="T1" fmla="*/ 18 h 58"/>
                    <a:gd name="T2" fmla="*/ 34 w 76"/>
                    <a:gd name="T3" fmla="*/ 20 h 58"/>
                    <a:gd name="T4" fmla="*/ 28 w 76"/>
                    <a:gd name="T5" fmla="*/ 22 h 58"/>
                    <a:gd name="T6" fmla="*/ 26 w 76"/>
                    <a:gd name="T7" fmla="*/ 22 h 58"/>
                    <a:gd name="T8" fmla="*/ 12 w 76"/>
                    <a:gd name="T9" fmla="*/ 22 h 58"/>
                    <a:gd name="T10" fmla="*/ 10 w 76"/>
                    <a:gd name="T11" fmla="*/ 20 h 58"/>
                    <a:gd name="T12" fmla="*/ 6 w 76"/>
                    <a:gd name="T13" fmla="*/ 16 h 58"/>
                    <a:gd name="T14" fmla="*/ 4 w 76"/>
                    <a:gd name="T15" fmla="*/ 18 h 58"/>
                    <a:gd name="T16" fmla="*/ 0 w 76"/>
                    <a:gd name="T17" fmla="*/ 24 h 58"/>
                    <a:gd name="T18" fmla="*/ 0 w 76"/>
                    <a:gd name="T19" fmla="*/ 32 h 58"/>
                    <a:gd name="T20" fmla="*/ 0 w 76"/>
                    <a:gd name="T21" fmla="*/ 34 h 58"/>
                    <a:gd name="T22" fmla="*/ 2 w 76"/>
                    <a:gd name="T23" fmla="*/ 42 h 58"/>
                    <a:gd name="T24" fmla="*/ 4 w 76"/>
                    <a:gd name="T25" fmla="*/ 52 h 58"/>
                    <a:gd name="T26" fmla="*/ 8 w 76"/>
                    <a:gd name="T27" fmla="*/ 58 h 58"/>
                    <a:gd name="T28" fmla="*/ 26 w 76"/>
                    <a:gd name="T29" fmla="*/ 58 h 58"/>
                    <a:gd name="T30" fmla="*/ 32 w 76"/>
                    <a:gd name="T31" fmla="*/ 56 h 58"/>
                    <a:gd name="T32" fmla="*/ 38 w 76"/>
                    <a:gd name="T33" fmla="*/ 54 h 58"/>
                    <a:gd name="T34" fmla="*/ 46 w 76"/>
                    <a:gd name="T35" fmla="*/ 52 h 58"/>
                    <a:gd name="T36" fmla="*/ 52 w 76"/>
                    <a:gd name="T37" fmla="*/ 54 h 58"/>
                    <a:gd name="T38" fmla="*/ 56 w 76"/>
                    <a:gd name="T39" fmla="*/ 54 h 58"/>
                    <a:gd name="T40" fmla="*/ 58 w 76"/>
                    <a:gd name="T41" fmla="*/ 52 h 58"/>
                    <a:gd name="T42" fmla="*/ 62 w 76"/>
                    <a:gd name="T43" fmla="*/ 48 h 58"/>
                    <a:gd name="T44" fmla="*/ 68 w 76"/>
                    <a:gd name="T45" fmla="*/ 42 h 58"/>
                    <a:gd name="T46" fmla="*/ 72 w 76"/>
                    <a:gd name="T47" fmla="*/ 30 h 58"/>
                    <a:gd name="T48" fmla="*/ 72 w 76"/>
                    <a:gd name="T49" fmla="*/ 24 h 58"/>
                    <a:gd name="T50" fmla="*/ 74 w 76"/>
                    <a:gd name="T51" fmla="*/ 16 h 58"/>
                    <a:gd name="T52" fmla="*/ 76 w 76"/>
                    <a:gd name="T53" fmla="*/ 10 h 58"/>
                    <a:gd name="T54" fmla="*/ 70 w 76"/>
                    <a:gd name="T55" fmla="*/ 0 h 58"/>
                    <a:gd name="T56" fmla="*/ 66 w 76"/>
                    <a:gd name="T57" fmla="*/ 2 h 58"/>
                    <a:gd name="T58" fmla="*/ 56 w 76"/>
                    <a:gd name="T59" fmla="*/ 2 h 58"/>
                    <a:gd name="T60" fmla="*/ 54 w 76"/>
                    <a:gd name="T61" fmla="*/ 4 h 58"/>
                    <a:gd name="T62" fmla="*/ 46 w 76"/>
                    <a:gd name="T63" fmla="*/ 8 h 58"/>
                    <a:gd name="T64" fmla="*/ 46 w 76"/>
                    <a:gd name="T65" fmla="*/ 12 h 58"/>
                    <a:gd name="T66" fmla="*/ 44 w 76"/>
                    <a:gd name="T67" fmla="*/ 16 h 58"/>
                    <a:gd name="T68" fmla="*/ 42 w 76"/>
                    <a:gd name="T69" fmla="*/ 1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76" h="58">
                      <a:moveTo>
                        <a:pt x="42" y="18"/>
                      </a:moveTo>
                      <a:lnTo>
                        <a:pt x="40" y="18"/>
                      </a:lnTo>
                      <a:lnTo>
                        <a:pt x="36" y="18"/>
                      </a:lnTo>
                      <a:lnTo>
                        <a:pt x="34" y="20"/>
                      </a:lnTo>
                      <a:lnTo>
                        <a:pt x="30" y="22"/>
                      </a:lnTo>
                      <a:lnTo>
                        <a:pt x="28" y="22"/>
                      </a:lnTo>
                      <a:lnTo>
                        <a:pt x="28" y="22"/>
                      </a:lnTo>
                      <a:lnTo>
                        <a:pt x="26" y="22"/>
                      </a:lnTo>
                      <a:lnTo>
                        <a:pt x="20" y="24"/>
                      </a:lnTo>
                      <a:lnTo>
                        <a:pt x="12" y="22"/>
                      </a:lnTo>
                      <a:lnTo>
                        <a:pt x="12" y="22"/>
                      </a:lnTo>
                      <a:lnTo>
                        <a:pt x="10" y="20"/>
                      </a:lnTo>
                      <a:lnTo>
                        <a:pt x="8" y="18"/>
                      </a:lnTo>
                      <a:lnTo>
                        <a:pt x="6" y="16"/>
                      </a:lnTo>
                      <a:lnTo>
                        <a:pt x="6" y="18"/>
                      </a:lnTo>
                      <a:lnTo>
                        <a:pt x="4" y="18"/>
                      </a:lnTo>
                      <a:lnTo>
                        <a:pt x="2" y="20"/>
                      </a:lnTo>
                      <a:lnTo>
                        <a:pt x="0" y="24"/>
                      </a:lnTo>
                      <a:lnTo>
                        <a:pt x="0" y="28"/>
                      </a:lnTo>
                      <a:lnTo>
                        <a:pt x="0" y="32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38"/>
                      </a:lnTo>
                      <a:lnTo>
                        <a:pt x="2" y="42"/>
                      </a:lnTo>
                      <a:lnTo>
                        <a:pt x="4" y="48"/>
                      </a:lnTo>
                      <a:lnTo>
                        <a:pt x="4" y="52"/>
                      </a:lnTo>
                      <a:lnTo>
                        <a:pt x="6" y="56"/>
                      </a:lnTo>
                      <a:lnTo>
                        <a:pt x="8" y="58"/>
                      </a:lnTo>
                      <a:lnTo>
                        <a:pt x="24" y="58"/>
                      </a:lnTo>
                      <a:lnTo>
                        <a:pt x="26" y="58"/>
                      </a:lnTo>
                      <a:lnTo>
                        <a:pt x="28" y="58"/>
                      </a:lnTo>
                      <a:lnTo>
                        <a:pt x="32" y="56"/>
                      </a:lnTo>
                      <a:lnTo>
                        <a:pt x="36" y="54"/>
                      </a:lnTo>
                      <a:lnTo>
                        <a:pt x="38" y="54"/>
                      </a:lnTo>
                      <a:lnTo>
                        <a:pt x="46" y="52"/>
                      </a:lnTo>
                      <a:lnTo>
                        <a:pt x="46" y="52"/>
                      </a:lnTo>
                      <a:lnTo>
                        <a:pt x="48" y="54"/>
                      </a:lnTo>
                      <a:lnTo>
                        <a:pt x="52" y="54"/>
                      </a:lnTo>
                      <a:lnTo>
                        <a:pt x="54" y="54"/>
                      </a:lnTo>
                      <a:lnTo>
                        <a:pt x="56" y="54"/>
                      </a:lnTo>
                      <a:lnTo>
                        <a:pt x="56" y="52"/>
                      </a:lnTo>
                      <a:lnTo>
                        <a:pt x="58" y="52"/>
                      </a:lnTo>
                      <a:lnTo>
                        <a:pt x="60" y="52"/>
                      </a:lnTo>
                      <a:lnTo>
                        <a:pt x="62" y="48"/>
                      </a:lnTo>
                      <a:lnTo>
                        <a:pt x="66" y="46"/>
                      </a:lnTo>
                      <a:lnTo>
                        <a:pt x="68" y="42"/>
                      </a:lnTo>
                      <a:lnTo>
                        <a:pt x="70" y="36"/>
                      </a:lnTo>
                      <a:lnTo>
                        <a:pt x="72" y="30"/>
                      </a:lnTo>
                      <a:lnTo>
                        <a:pt x="72" y="28"/>
                      </a:lnTo>
                      <a:lnTo>
                        <a:pt x="72" y="24"/>
                      </a:lnTo>
                      <a:lnTo>
                        <a:pt x="72" y="20"/>
                      </a:lnTo>
                      <a:lnTo>
                        <a:pt x="74" y="16"/>
                      </a:lnTo>
                      <a:lnTo>
                        <a:pt x="74" y="12"/>
                      </a:lnTo>
                      <a:lnTo>
                        <a:pt x="76" y="10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68" y="2"/>
                      </a:lnTo>
                      <a:lnTo>
                        <a:pt x="66" y="2"/>
                      </a:lnTo>
                      <a:lnTo>
                        <a:pt x="62" y="2"/>
                      </a:lnTo>
                      <a:lnTo>
                        <a:pt x="56" y="2"/>
                      </a:lnTo>
                      <a:lnTo>
                        <a:pt x="56" y="2"/>
                      </a:lnTo>
                      <a:lnTo>
                        <a:pt x="54" y="4"/>
                      </a:lnTo>
                      <a:lnTo>
                        <a:pt x="52" y="4"/>
                      </a:lnTo>
                      <a:lnTo>
                        <a:pt x="46" y="8"/>
                      </a:lnTo>
                      <a:lnTo>
                        <a:pt x="46" y="10"/>
                      </a:lnTo>
                      <a:lnTo>
                        <a:pt x="46" y="12"/>
                      </a:lnTo>
                      <a:lnTo>
                        <a:pt x="46" y="14"/>
                      </a:lnTo>
                      <a:lnTo>
                        <a:pt x="44" y="16"/>
                      </a:lnTo>
                      <a:lnTo>
                        <a:pt x="44" y="18"/>
                      </a:lnTo>
                      <a:lnTo>
                        <a:pt x="42" y="1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7" name="Freeform 245"/>
                <p:cNvSpPr>
                  <a:spLocks/>
                </p:cNvSpPr>
                <p:nvPr/>
              </p:nvSpPr>
              <p:spPr bwMode="gray">
                <a:xfrm>
                  <a:off x="1015" y="2342"/>
                  <a:ext cx="138" cy="66"/>
                </a:xfrm>
                <a:custGeom>
                  <a:avLst/>
                  <a:gdLst>
                    <a:gd name="T0" fmla="*/ 134 w 138"/>
                    <a:gd name="T1" fmla="*/ 22 h 66"/>
                    <a:gd name="T2" fmla="*/ 130 w 138"/>
                    <a:gd name="T3" fmla="*/ 18 h 66"/>
                    <a:gd name="T4" fmla="*/ 126 w 138"/>
                    <a:gd name="T5" fmla="*/ 16 h 66"/>
                    <a:gd name="T6" fmla="*/ 118 w 138"/>
                    <a:gd name="T7" fmla="*/ 12 h 66"/>
                    <a:gd name="T8" fmla="*/ 110 w 138"/>
                    <a:gd name="T9" fmla="*/ 14 h 66"/>
                    <a:gd name="T10" fmla="*/ 106 w 138"/>
                    <a:gd name="T11" fmla="*/ 18 h 66"/>
                    <a:gd name="T12" fmla="*/ 104 w 138"/>
                    <a:gd name="T13" fmla="*/ 20 h 66"/>
                    <a:gd name="T14" fmla="*/ 104 w 138"/>
                    <a:gd name="T15" fmla="*/ 24 h 66"/>
                    <a:gd name="T16" fmla="*/ 100 w 138"/>
                    <a:gd name="T17" fmla="*/ 22 h 66"/>
                    <a:gd name="T18" fmla="*/ 94 w 138"/>
                    <a:gd name="T19" fmla="*/ 24 h 66"/>
                    <a:gd name="T20" fmla="*/ 90 w 138"/>
                    <a:gd name="T21" fmla="*/ 24 h 66"/>
                    <a:gd name="T22" fmla="*/ 84 w 138"/>
                    <a:gd name="T23" fmla="*/ 22 h 66"/>
                    <a:gd name="T24" fmla="*/ 76 w 138"/>
                    <a:gd name="T25" fmla="*/ 20 h 66"/>
                    <a:gd name="T26" fmla="*/ 60 w 138"/>
                    <a:gd name="T27" fmla="*/ 14 h 66"/>
                    <a:gd name="T28" fmla="*/ 46 w 138"/>
                    <a:gd name="T29" fmla="*/ 8 h 66"/>
                    <a:gd name="T30" fmla="*/ 36 w 138"/>
                    <a:gd name="T31" fmla="*/ 4 h 66"/>
                    <a:gd name="T32" fmla="*/ 30 w 138"/>
                    <a:gd name="T33" fmla="*/ 0 h 66"/>
                    <a:gd name="T34" fmla="*/ 28 w 138"/>
                    <a:gd name="T35" fmla="*/ 2 h 66"/>
                    <a:gd name="T36" fmla="*/ 28 w 138"/>
                    <a:gd name="T37" fmla="*/ 4 h 66"/>
                    <a:gd name="T38" fmla="*/ 26 w 138"/>
                    <a:gd name="T39" fmla="*/ 6 h 66"/>
                    <a:gd name="T40" fmla="*/ 24 w 138"/>
                    <a:gd name="T41" fmla="*/ 4 h 66"/>
                    <a:gd name="T42" fmla="*/ 22 w 138"/>
                    <a:gd name="T43" fmla="*/ 4 h 66"/>
                    <a:gd name="T44" fmla="*/ 20 w 138"/>
                    <a:gd name="T45" fmla="*/ 0 h 66"/>
                    <a:gd name="T46" fmla="*/ 18 w 138"/>
                    <a:gd name="T47" fmla="*/ 0 h 66"/>
                    <a:gd name="T48" fmla="*/ 18 w 138"/>
                    <a:gd name="T49" fmla="*/ 4 h 66"/>
                    <a:gd name="T50" fmla="*/ 14 w 138"/>
                    <a:gd name="T51" fmla="*/ 6 h 66"/>
                    <a:gd name="T52" fmla="*/ 12 w 138"/>
                    <a:gd name="T53" fmla="*/ 6 h 66"/>
                    <a:gd name="T54" fmla="*/ 6 w 138"/>
                    <a:gd name="T55" fmla="*/ 6 h 66"/>
                    <a:gd name="T56" fmla="*/ 4 w 138"/>
                    <a:gd name="T57" fmla="*/ 8 h 66"/>
                    <a:gd name="T58" fmla="*/ 0 w 138"/>
                    <a:gd name="T59" fmla="*/ 8 h 66"/>
                    <a:gd name="T60" fmla="*/ 8 w 138"/>
                    <a:gd name="T61" fmla="*/ 20 h 66"/>
                    <a:gd name="T62" fmla="*/ 16 w 138"/>
                    <a:gd name="T63" fmla="*/ 42 h 66"/>
                    <a:gd name="T64" fmla="*/ 18 w 138"/>
                    <a:gd name="T65" fmla="*/ 42 h 66"/>
                    <a:gd name="T66" fmla="*/ 18 w 138"/>
                    <a:gd name="T67" fmla="*/ 44 h 66"/>
                    <a:gd name="T68" fmla="*/ 20 w 138"/>
                    <a:gd name="T69" fmla="*/ 46 h 66"/>
                    <a:gd name="T70" fmla="*/ 24 w 138"/>
                    <a:gd name="T71" fmla="*/ 46 h 66"/>
                    <a:gd name="T72" fmla="*/ 30 w 138"/>
                    <a:gd name="T73" fmla="*/ 46 h 66"/>
                    <a:gd name="T74" fmla="*/ 34 w 138"/>
                    <a:gd name="T75" fmla="*/ 42 h 66"/>
                    <a:gd name="T76" fmla="*/ 42 w 138"/>
                    <a:gd name="T77" fmla="*/ 44 h 66"/>
                    <a:gd name="T78" fmla="*/ 42 w 138"/>
                    <a:gd name="T79" fmla="*/ 46 h 66"/>
                    <a:gd name="T80" fmla="*/ 44 w 138"/>
                    <a:gd name="T81" fmla="*/ 48 h 66"/>
                    <a:gd name="T82" fmla="*/ 52 w 138"/>
                    <a:gd name="T83" fmla="*/ 50 h 66"/>
                    <a:gd name="T84" fmla="*/ 60 w 138"/>
                    <a:gd name="T85" fmla="*/ 52 h 66"/>
                    <a:gd name="T86" fmla="*/ 62 w 138"/>
                    <a:gd name="T87" fmla="*/ 58 h 66"/>
                    <a:gd name="T88" fmla="*/ 68 w 138"/>
                    <a:gd name="T89" fmla="*/ 64 h 66"/>
                    <a:gd name="T90" fmla="*/ 72 w 138"/>
                    <a:gd name="T91" fmla="*/ 64 h 66"/>
                    <a:gd name="T92" fmla="*/ 78 w 138"/>
                    <a:gd name="T93" fmla="*/ 66 h 66"/>
                    <a:gd name="T94" fmla="*/ 86 w 138"/>
                    <a:gd name="T95" fmla="*/ 64 h 66"/>
                    <a:gd name="T96" fmla="*/ 90 w 138"/>
                    <a:gd name="T97" fmla="*/ 62 h 66"/>
                    <a:gd name="T98" fmla="*/ 98 w 138"/>
                    <a:gd name="T99" fmla="*/ 60 h 66"/>
                    <a:gd name="T100" fmla="*/ 102 w 138"/>
                    <a:gd name="T101" fmla="*/ 58 h 66"/>
                    <a:gd name="T102" fmla="*/ 104 w 138"/>
                    <a:gd name="T103" fmla="*/ 54 h 66"/>
                    <a:gd name="T104" fmla="*/ 104 w 138"/>
                    <a:gd name="T105" fmla="*/ 50 h 66"/>
                    <a:gd name="T106" fmla="*/ 108 w 138"/>
                    <a:gd name="T107" fmla="*/ 48 h 66"/>
                    <a:gd name="T108" fmla="*/ 112 w 138"/>
                    <a:gd name="T109" fmla="*/ 44 h 66"/>
                    <a:gd name="T110" fmla="*/ 118 w 138"/>
                    <a:gd name="T111" fmla="*/ 46 h 66"/>
                    <a:gd name="T112" fmla="*/ 126 w 138"/>
                    <a:gd name="T113" fmla="*/ 44 h 66"/>
                    <a:gd name="T114" fmla="*/ 130 w 138"/>
                    <a:gd name="T115" fmla="*/ 40 h 66"/>
                    <a:gd name="T116" fmla="*/ 136 w 138"/>
                    <a:gd name="T117" fmla="*/ 38 h 66"/>
                    <a:gd name="T118" fmla="*/ 138 w 138"/>
                    <a:gd name="T119" fmla="*/ 38 h 66"/>
                    <a:gd name="T120" fmla="*/ 136 w 138"/>
                    <a:gd name="T121" fmla="*/ 36 h 66"/>
                    <a:gd name="T122" fmla="*/ 136 w 138"/>
                    <a:gd name="T123" fmla="*/ 30 h 66"/>
                    <a:gd name="T124" fmla="*/ 138 w 138"/>
                    <a:gd name="T125" fmla="*/ 24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38" h="66">
                      <a:moveTo>
                        <a:pt x="138" y="24"/>
                      </a:moveTo>
                      <a:lnTo>
                        <a:pt x="134" y="22"/>
                      </a:lnTo>
                      <a:lnTo>
                        <a:pt x="132" y="20"/>
                      </a:lnTo>
                      <a:lnTo>
                        <a:pt x="130" y="18"/>
                      </a:lnTo>
                      <a:lnTo>
                        <a:pt x="128" y="16"/>
                      </a:lnTo>
                      <a:lnTo>
                        <a:pt x="126" y="16"/>
                      </a:lnTo>
                      <a:lnTo>
                        <a:pt x="122" y="12"/>
                      </a:lnTo>
                      <a:lnTo>
                        <a:pt x="118" y="12"/>
                      </a:lnTo>
                      <a:lnTo>
                        <a:pt x="114" y="14"/>
                      </a:lnTo>
                      <a:lnTo>
                        <a:pt x="110" y="14"/>
                      </a:lnTo>
                      <a:lnTo>
                        <a:pt x="108" y="16"/>
                      </a:lnTo>
                      <a:lnTo>
                        <a:pt x="106" y="18"/>
                      </a:lnTo>
                      <a:lnTo>
                        <a:pt x="104" y="18"/>
                      </a:lnTo>
                      <a:lnTo>
                        <a:pt x="104" y="20"/>
                      </a:lnTo>
                      <a:lnTo>
                        <a:pt x="104" y="22"/>
                      </a:lnTo>
                      <a:lnTo>
                        <a:pt x="104" y="24"/>
                      </a:lnTo>
                      <a:lnTo>
                        <a:pt x="102" y="24"/>
                      </a:lnTo>
                      <a:lnTo>
                        <a:pt x="100" y="22"/>
                      </a:lnTo>
                      <a:lnTo>
                        <a:pt x="96" y="22"/>
                      </a:lnTo>
                      <a:lnTo>
                        <a:pt x="94" y="24"/>
                      </a:lnTo>
                      <a:lnTo>
                        <a:pt x="92" y="24"/>
                      </a:lnTo>
                      <a:lnTo>
                        <a:pt x="90" y="24"/>
                      </a:lnTo>
                      <a:lnTo>
                        <a:pt x="84" y="26"/>
                      </a:lnTo>
                      <a:lnTo>
                        <a:pt x="84" y="22"/>
                      </a:lnTo>
                      <a:lnTo>
                        <a:pt x="80" y="22"/>
                      </a:lnTo>
                      <a:lnTo>
                        <a:pt x="76" y="20"/>
                      </a:lnTo>
                      <a:lnTo>
                        <a:pt x="68" y="14"/>
                      </a:lnTo>
                      <a:lnTo>
                        <a:pt x="60" y="14"/>
                      </a:lnTo>
                      <a:lnTo>
                        <a:pt x="58" y="8"/>
                      </a:lnTo>
                      <a:lnTo>
                        <a:pt x="46" y="8"/>
                      </a:lnTo>
                      <a:lnTo>
                        <a:pt x="42" y="4"/>
                      </a:lnTo>
                      <a:lnTo>
                        <a:pt x="36" y="4"/>
                      </a:lnTo>
                      <a:lnTo>
                        <a:pt x="34" y="0"/>
                      </a:lnTo>
                      <a:lnTo>
                        <a:pt x="30" y="0"/>
                      </a:lnTo>
                      <a:lnTo>
                        <a:pt x="30" y="2"/>
                      </a:lnTo>
                      <a:lnTo>
                        <a:pt x="28" y="2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8" y="6"/>
                      </a:lnTo>
                      <a:lnTo>
                        <a:pt x="26" y="6"/>
                      </a:lnTo>
                      <a:lnTo>
                        <a:pt x="24" y="6"/>
                      </a:lnTo>
                      <a:lnTo>
                        <a:pt x="24" y="4"/>
                      </a:lnTo>
                      <a:lnTo>
                        <a:pt x="22" y="4"/>
                      </a:lnTo>
                      <a:lnTo>
                        <a:pt x="22" y="4"/>
                      </a:lnTo>
                      <a:lnTo>
                        <a:pt x="22" y="2"/>
                      </a:lnTo>
                      <a:lnTo>
                        <a:pt x="20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20" y="4"/>
                      </a:lnTo>
                      <a:lnTo>
                        <a:pt x="18" y="4"/>
                      </a:lnTo>
                      <a:lnTo>
                        <a:pt x="16" y="4"/>
                      </a:lnTo>
                      <a:lnTo>
                        <a:pt x="14" y="6"/>
                      </a:lnTo>
                      <a:lnTo>
                        <a:pt x="12" y="6"/>
                      </a:lnTo>
                      <a:lnTo>
                        <a:pt x="12" y="6"/>
                      </a:lnTo>
                      <a:lnTo>
                        <a:pt x="8" y="6"/>
                      </a:lnTo>
                      <a:lnTo>
                        <a:pt x="6" y="6"/>
                      </a:lnTo>
                      <a:lnTo>
                        <a:pt x="6" y="8"/>
                      </a:lnTo>
                      <a:lnTo>
                        <a:pt x="4" y="8"/>
                      </a:lnTo>
                      <a:lnTo>
                        <a:pt x="2" y="8"/>
                      </a:lnTo>
                      <a:lnTo>
                        <a:pt x="0" y="8"/>
                      </a:lnTo>
                      <a:lnTo>
                        <a:pt x="0" y="18"/>
                      </a:lnTo>
                      <a:lnTo>
                        <a:pt x="8" y="20"/>
                      </a:lnTo>
                      <a:lnTo>
                        <a:pt x="12" y="26"/>
                      </a:lnTo>
                      <a:lnTo>
                        <a:pt x="16" y="42"/>
                      </a:lnTo>
                      <a:lnTo>
                        <a:pt x="16" y="42"/>
                      </a:lnTo>
                      <a:lnTo>
                        <a:pt x="18" y="42"/>
                      </a:lnTo>
                      <a:lnTo>
                        <a:pt x="18" y="44"/>
                      </a:lnTo>
                      <a:lnTo>
                        <a:pt x="18" y="44"/>
                      </a:lnTo>
                      <a:lnTo>
                        <a:pt x="18" y="46"/>
                      </a:lnTo>
                      <a:lnTo>
                        <a:pt x="20" y="46"/>
                      </a:lnTo>
                      <a:lnTo>
                        <a:pt x="22" y="46"/>
                      </a:lnTo>
                      <a:lnTo>
                        <a:pt x="24" y="46"/>
                      </a:lnTo>
                      <a:lnTo>
                        <a:pt x="26" y="48"/>
                      </a:lnTo>
                      <a:lnTo>
                        <a:pt x="30" y="46"/>
                      </a:lnTo>
                      <a:lnTo>
                        <a:pt x="32" y="46"/>
                      </a:lnTo>
                      <a:lnTo>
                        <a:pt x="34" y="42"/>
                      </a:lnTo>
                      <a:lnTo>
                        <a:pt x="42" y="42"/>
                      </a:lnTo>
                      <a:lnTo>
                        <a:pt x="42" y="44"/>
                      </a:lnTo>
                      <a:lnTo>
                        <a:pt x="42" y="44"/>
                      </a:lnTo>
                      <a:lnTo>
                        <a:pt x="42" y="46"/>
                      </a:lnTo>
                      <a:lnTo>
                        <a:pt x="42" y="48"/>
                      </a:lnTo>
                      <a:lnTo>
                        <a:pt x="44" y="48"/>
                      </a:lnTo>
                      <a:lnTo>
                        <a:pt x="46" y="50"/>
                      </a:lnTo>
                      <a:lnTo>
                        <a:pt x="52" y="50"/>
                      </a:lnTo>
                      <a:lnTo>
                        <a:pt x="58" y="50"/>
                      </a:lnTo>
                      <a:lnTo>
                        <a:pt x="60" y="52"/>
                      </a:lnTo>
                      <a:lnTo>
                        <a:pt x="60" y="54"/>
                      </a:lnTo>
                      <a:lnTo>
                        <a:pt x="62" y="58"/>
                      </a:lnTo>
                      <a:lnTo>
                        <a:pt x="66" y="60"/>
                      </a:lnTo>
                      <a:lnTo>
                        <a:pt x="68" y="64"/>
                      </a:lnTo>
                      <a:lnTo>
                        <a:pt x="70" y="64"/>
                      </a:lnTo>
                      <a:lnTo>
                        <a:pt x="72" y="64"/>
                      </a:lnTo>
                      <a:lnTo>
                        <a:pt x="74" y="66"/>
                      </a:lnTo>
                      <a:lnTo>
                        <a:pt x="78" y="66"/>
                      </a:lnTo>
                      <a:lnTo>
                        <a:pt x="82" y="66"/>
                      </a:lnTo>
                      <a:lnTo>
                        <a:pt x="86" y="64"/>
                      </a:lnTo>
                      <a:lnTo>
                        <a:pt x="86" y="64"/>
                      </a:lnTo>
                      <a:lnTo>
                        <a:pt x="90" y="62"/>
                      </a:lnTo>
                      <a:lnTo>
                        <a:pt x="94" y="60"/>
                      </a:lnTo>
                      <a:lnTo>
                        <a:pt x="98" y="60"/>
                      </a:lnTo>
                      <a:lnTo>
                        <a:pt x="102" y="60"/>
                      </a:lnTo>
                      <a:lnTo>
                        <a:pt x="102" y="58"/>
                      </a:lnTo>
                      <a:lnTo>
                        <a:pt x="104" y="56"/>
                      </a:lnTo>
                      <a:lnTo>
                        <a:pt x="104" y="54"/>
                      </a:lnTo>
                      <a:lnTo>
                        <a:pt x="104" y="52"/>
                      </a:lnTo>
                      <a:lnTo>
                        <a:pt x="104" y="50"/>
                      </a:lnTo>
                      <a:lnTo>
                        <a:pt x="106" y="50"/>
                      </a:lnTo>
                      <a:lnTo>
                        <a:pt x="108" y="48"/>
                      </a:lnTo>
                      <a:lnTo>
                        <a:pt x="110" y="46"/>
                      </a:lnTo>
                      <a:lnTo>
                        <a:pt x="112" y="44"/>
                      </a:lnTo>
                      <a:lnTo>
                        <a:pt x="114" y="44"/>
                      </a:lnTo>
                      <a:lnTo>
                        <a:pt x="118" y="46"/>
                      </a:lnTo>
                      <a:lnTo>
                        <a:pt x="122" y="44"/>
                      </a:lnTo>
                      <a:lnTo>
                        <a:pt x="126" y="44"/>
                      </a:lnTo>
                      <a:lnTo>
                        <a:pt x="128" y="42"/>
                      </a:lnTo>
                      <a:lnTo>
                        <a:pt x="130" y="40"/>
                      </a:lnTo>
                      <a:lnTo>
                        <a:pt x="132" y="38"/>
                      </a:lnTo>
                      <a:lnTo>
                        <a:pt x="136" y="38"/>
                      </a:lnTo>
                      <a:lnTo>
                        <a:pt x="138" y="38"/>
                      </a:lnTo>
                      <a:lnTo>
                        <a:pt x="138" y="38"/>
                      </a:lnTo>
                      <a:lnTo>
                        <a:pt x="138" y="38"/>
                      </a:lnTo>
                      <a:lnTo>
                        <a:pt x="136" y="36"/>
                      </a:lnTo>
                      <a:lnTo>
                        <a:pt x="136" y="34"/>
                      </a:lnTo>
                      <a:lnTo>
                        <a:pt x="136" y="30"/>
                      </a:lnTo>
                      <a:lnTo>
                        <a:pt x="138" y="26"/>
                      </a:lnTo>
                      <a:lnTo>
                        <a:pt x="138" y="2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8" name="Freeform 246"/>
                <p:cNvSpPr>
                  <a:spLocks/>
                </p:cNvSpPr>
                <p:nvPr/>
              </p:nvSpPr>
              <p:spPr bwMode="gray">
                <a:xfrm>
                  <a:off x="1031" y="2246"/>
                  <a:ext cx="152" cy="122"/>
                </a:xfrm>
                <a:custGeom>
                  <a:avLst/>
                  <a:gdLst>
                    <a:gd name="T0" fmla="*/ 84 w 152"/>
                    <a:gd name="T1" fmla="*/ 2 h 122"/>
                    <a:gd name="T2" fmla="*/ 80 w 152"/>
                    <a:gd name="T3" fmla="*/ 10 h 122"/>
                    <a:gd name="T4" fmla="*/ 60 w 152"/>
                    <a:gd name="T5" fmla="*/ 18 h 122"/>
                    <a:gd name="T6" fmla="*/ 52 w 152"/>
                    <a:gd name="T7" fmla="*/ 18 h 122"/>
                    <a:gd name="T8" fmla="*/ 46 w 152"/>
                    <a:gd name="T9" fmla="*/ 16 h 122"/>
                    <a:gd name="T10" fmla="*/ 36 w 152"/>
                    <a:gd name="T11" fmla="*/ 22 h 122"/>
                    <a:gd name="T12" fmla="*/ 30 w 152"/>
                    <a:gd name="T13" fmla="*/ 28 h 122"/>
                    <a:gd name="T14" fmla="*/ 4 w 152"/>
                    <a:gd name="T15" fmla="*/ 36 h 122"/>
                    <a:gd name="T16" fmla="*/ 4 w 152"/>
                    <a:gd name="T17" fmla="*/ 48 h 122"/>
                    <a:gd name="T18" fmla="*/ 4 w 152"/>
                    <a:gd name="T19" fmla="*/ 52 h 122"/>
                    <a:gd name="T20" fmla="*/ 0 w 152"/>
                    <a:gd name="T21" fmla="*/ 56 h 122"/>
                    <a:gd name="T22" fmla="*/ 6 w 152"/>
                    <a:gd name="T23" fmla="*/ 62 h 122"/>
                    <a:gd name="T24" fmla="*/ 10 w 152"/>
                    <a:gd name="T25" fmla="*/ 66 h 122"/>
                    <a:gd name="T26" fmla="*/ 10 w 152"/>
                    <a:gd name="T27" fmla="*/ 72 h 122"/>
                    <a:gd name="T28" fmla="*/ 6 w 152"/>
                    <a:gd name="T29" fmla="*/ 76 h 122"/>
                    <a:gd name="T30" fmla="*/ 6 w 152"/>
                    <a:gd name="T31" fmla="*/ 78 h 122"/>
                    <a:gd name="T32" fmla="*/ 8 w 152"/>
                    <a:gd name="T33" fmla="*/ 84 h 122"/>
                    <a:gd name="T34" fmla="*/ 8 w 152"/>
                    <a:gd name="T35" fmla="*/ 90 h 122"/>
                    <a:gd name="T36" fmla="*/ 8 w 152"/>
                    <a:gd name="T37" fmla="*/ 94 h 122"/>
                    <a:gd name="T38" fmla="*/ 6 w 152"/>
                    <a:gd name="T39" fmla="*/ 100 h 122"/>
                    <a:gd name="T40" fmla="*/ 8 w 152"/>
                    <a:gd name="T41" fmla="*/ 100 h 122"/>
                    <a:gd name="T42" fmla="*/ 12 w 152"/>
                    <a:gd name="T43" fmla="*/ 102 h 122"/>
                    <a:gd name="T44" fmla="*/ 12 w 152"/>
                    <a:gd name="T45" fmla="*/ 98 h 122"/>
                    <a:gd name="T46" fmla="*/ 18 w 152"/>
                    <a:gd name="T47" fmla="*/ 96 h 122"/>
                    <a:gd name="T48" fmla="*/ 30 w 152"/>
                    <a:gd name="T49" fmla="*/ 104 h 122"/>
                    <a:gd name="T50" fmla="*/ 52 w 152"/>
                    <a:gd name="T51" fmla="*/ 110 h 122"/>
                    <a:gd name="T52" fmla="*/ 68 w 152"/>
                    <a:gd name="T53" fmla="*/ 118 h 122"/>
                    <a:gd name="T54" fmla="*/ 76 w 152"/>
                    <a:gd name="T55" fmla="*/ 120 h 122"/>
                    <a:gd name="T56" fmla="*/ 84 w 152"/>
                    <a:gd name="T57" fmla="*/ 118 h 122"/>
                    <a:gd name="T58" fmla="*/ 88 w 152"/>
                    <a:gd name="T59" fmla="*/ 118 h 122"/>
                    <a:gd name="T60" fmla="*/ 90 w 152"/>
                    <a:gd name="T61" fmla="*/ 114 h 122"/>
                    <a:gd name="T62" fmla="*/ 98 w 152"/>
                    <a:gd name="T63" fmla="*/ 110 h 122"/>
                    <a:gd name="T64" fmla="*/ 110 w 152"/>
                    <a:gd name="T65" fmla="*/ 112 h 122"/>
                    <a:gd name="T66" fmla="*/ 116 w 152"/>
                    <a:gd name="T67" fmla="*/ 116 h 122"/>
                    <a:gd name="T68" fmla="*/ 124 w 152"/>
                    <a:gd name="T69" fmla="*/ 120 h 122"/>
                    <a:gd name="T70" fmla="*/ 128 w 152"/>
                    <a:gd name="T71" fmla="*/ 118 h 122"/>
                    <a:gd name="T72" fmla="*/ 150 w 152"/>
                    <a:gd name="T73" fmla="*/ 104 h 122"/>
                    <a:gd name="T74" fmla="*/ 152 w 152"/>
                    <a:gd name="T75" fmla="*/ 100 h 122"/>
                    <a:gd name="T76" fmla="*/ 146 w 152"/>
                    <a:gd name="T77" fmla="*/ 86 h 122"/>
                    <a:gd name="T78" fmla="*/ 142 w 152"/>
                    <a:gd name="T79" fmla="*/ 78 h 122"/>
                    <a:gd name="T80" fmla="*/ 132 w 152"/>
                    <a:gd name="T81" fmla="*/ 64 h 122"/>
                    <a:gd name="T82" fmla="*/ 126 w 152"/>
                    <a:gd name="T83" fmla="*/ 58 h 122"/>
                    <a:gd name="T84" fmla="*/ 132 w 152"/>
                    <a:gd name="T85" fmla="*/ 54 h 122"/>
                    <a:gd name="T86" fmla="*/ 134 w 152"/>
                    <a:gd name="T87" fmla="*/ 40 h 122"/>
                    <a:gd name="T88" fmla="*/ 130 w 152"/>
                    <a:gd name="T89" fmla="*/ 32 h 122"/>
                    <a:gd name="T90" fmla="*/ 124 w 152"/>
                    <a:gd name="T91" fmla="*/ 18 h 122"/>
                    <a:gd name="T92" fmla="*/ 116 w 152"/>
                    <a:gd name="T93" fmla="*/ 12 h 122"/>
                    <a:gd name="T94" fmla="*/ 112 w 152"/>
                    <a:gd name="T95" fmla="*/ 6 h 122"/>
                    <a:gd name="T96" fmla="*/ 104 w 152"/>
                    <a:gd name="T97" fmla="*/ 8 h 122"/>
                    <a:gd name="T98" fmla="*/ 94 w 152"/>
                    <a:gd name="T99" fmla="*/ 8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52" h="122">
                      <a:moveTo>
                        <a:pt x="90" y="4"/>
                      </a:moveTo>
                      <a:lnTo>
                        <a:pt x="84" y="0"/>
                      </a:lnTo>
                      <a:lnTo>
                        <a:pt x="84" y="2"/>
                      </a:lnTo>
                      <a:lnTo>
                        <a:pt x="82" y="4"/>
                      </a:lnTo>
                      <a:lnTo>
                        <a:pt x="82" y="8"/>
                      </a:lnTo>
                      <a:lnTo>
                        <a:pt x="80" y="10"/>
                      </a:lnTo>
                      <a:lnTo>
                        <a:pt x="78" y="12"/>
                      </a:lnTo>
                      <a:lnTo>
                        <a:pt x="78" y="12"/>
                      </a:lnTo>
                      <a:lnTo>
                        <a:pt x="60" y="18"/>
                      </a:lnTo>
                      <a:lnTo>
                        <a:pt x="56" y="18"/>
                      </a:lnTo>
                      <a:lnTo>
                        <a:pt x="52" y="18"/>
                      </a:lnTo>
                      <a:lnTo>
                        <a:pt x="52" y="18"/>
                      </a:lnTo>
                      <a:lnTo>
                        <a:pt x="52" y="16"/>
                      </a:lnTo>
                      <a:lnTo>
                        <a:pt x="48" y="16"/>
                      </a:lnTo>
                      <a:lnTo>
                        <a:pt x="46" y="16"/>
                      </a:lnTo>
                      <a:lnTo>
                        <a:pt x="42" y="16"/>
                      </a:lnTo>
                      <a:lnTo>
                        <a:pt x="38" y="20"/>
                      </a:lnTo>
                      <a:lnTo>
                        <a:pt x="36" y="22"/>
                      </a:lnTo>
                      <a:lnTo>
                        <a:pt x="32" y="24"/>
                      </a:lnTo>
                      <a:lnTo>
                        <a:pt x="30" y="26"/>
                      </a:lnTo>
                      <a:lnTo>
                        <a:pt x="30" y="28"/>
                      </a:lnTo>
                      <a:lnTo>
                        <a:pt x="4" y="32"/>
                      </a:lnTo>
                      <a:lnTo>
                        <a:pt x="4" y="32"/>
                      </a:lnTo>
                      <a:lnTo>
                        <a:pt x="4" y="36"/>
                      </a:lnTo>
                      <a:lnTo>
                        <a:pt x="4" y="40"/>
                      </a:lnTo>
                      <a:lnTo>
                        <a:pt x="4" y="44"/>
                      </a:lnTo>
                      <a:lnTo>
                        <a:pt x="4" y="48"/>
                      </a:lnTo>
                      <a:lnTo>
                        <a:pt x="4" y="48"/>
                      </a:lnTo>
                      <a:lnTo>
                        <a:pt x="4" y="50"/>
                      </a:lnTo>
                      <a:lnTo>
                        <a:pt x="4" y="52"/>
                      </a:lnTo>
                      <a:lnTo>
                        <a:pt x="4" y="54"/>
                      </a:lnTo>
                      <a:lnTo>
                        <a:pt x="0" y="54"/>
                      </a:lnTo>
                      <a:lnTo>
                        <a:pt x="0" y="56"/>
                      </a:lnTo>
                      <a:lnTo>
                        <a:pt x="2" y="56"/>
                      </a:lnTo>
                      <a:lnTo>
                        <a:pt x="4" y="60"/>
                      </a:lnTo>
                      <a:lnTo>
                        <a:pt x="6" y="62"/>
                      </a:lnTo>
                      <a:lnTo>
                        <a:pt x="8" y="62"/>
                      </a:lnTo>
                      <a:lnTo>
                        <a:pt x="8" y="64"/>
                      </a:lnTo>
                      <a:lnTo>
                        <a:pt x="10" y="66"/>
                      </a:lnTo>
                      <a:lnTo>
                        <a:pt x="12" y="68"/>
                      </a:lnTo>
                      <a:lnTo>
                        <a:pt x="12" y="70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8" y="74"/>
                      </a:lnTo>
                      <a:lnTo>
                        <a:pt x="6" y="76"/>
                      </a:lnTo>
                      <a:lnTo>
                        <a:pt x="6" y="76"/>
                      </a:lnTo>
                      <a:lnTo>
                        <a:pt x="6" y="78"/>
                      </a:lnTo>
                      <a:lnTo>
                        <a:pt x="6" y="78"/>
                      </a:lnTo>
                      <a:lnTo>
                        <a:pt x="8" y="80"/>
                      </a:lnTo>
                      <a:lnTo>
                        <a:pt x="8" y="82"/>
                      </a:lnTo>
                      <a:lnTo>
                        <a:pt x="8" y="84"/>
                      </a:lnTo>
                      <a:lnTo>
                        <a:pt x="6" y="86"/>
                      </a:lnTo>
                      <a:lnTo>
                        <a:pt x="6" y="88"/>
                      </a:lnTo>
                      <a:lnTo>
                        <a:pt x="8" y="90"/>
                      </a:lnTo>
                      <a:lnTo>
                        <a:pt x="6" y="90"/>
                      </a:lnTo>
                      <a:lnTo>
                        <a:pt x="6" y="92"/>
                      </a:lnTo>
                      <a:lnTo>
                        <a:pt x="8" y="94"/>
                      </a:lnTo>
                      <a:lnTo>
                        <a:pt x="8" y="96"/>
                      </a:lnTo>
                      <a:lnTo>
                        <a:pt x="8" y="98"/>
                      </a:lnTo>
                      <a:lnTo>
                        <a:pt x="6" y="100"/>
                      </a:lnTo>
                      <a:lnTo>
                        <a:pt x="6" y="100"/>
                      </a:lnTo>
                      <a:lnTo>
                        <a:pt x="6" y="100"/>
                      </a:lnTo>
                      <a:lnTo>
                        <a:pt x="8" y="100"/>
                      </a:lnTo>
                      <a:lnTo>
                        <a:pt x="8" y="102"/>
                      </a:lnTo>
                      <a:lnTo>
                        <a:pt x="10" y="102"/>
                      </a:lnTo>
                      <a:lnTo>
                        <a:pt x="12" y="102"/>
                      </a:lnTo>
                      <a:lnTo>
                        <a:pt x="12" y="100"/>
                      </a:lnTo>
                      <a:lnTo>
                        <a:pt x="12" y="100"/>
                      </a:lnTo>
                      <a:lnTo>
                        <a:pt x="12" y="98"/>
                      </a:lnTo>
                      <a:lnTo>
                        <a:pt x="14" y="98"/>
                      </a:lnTo>
                      <a:lnTo>
                        <a:pt x="14" y="96"/>
                      </a:lnTo>
                      <a:lnTo>
                        <a:pt x="18" y="96"/>
                      </a:lnTo>
                      <a:lnTo>
                        <a:pt x="20" y="100"/>
                      </a:lnTo>
                      <a:lnTo>
                        <a:pt x="26" y="100"/>
                      </a:lnTo>
                      <a:lnTo>
                        <a:pt x="30" y="104"/>
                      </a:lnTo>
                      <a:lnTo>
                        <a:pt x="42" y="104"/>
                      </a:lnTo>
                      <a:lnTo>
                        <a:pt x="44" y="110"/>
                      </a:lnTo>
                      <a:lnTo>
                        <a:pt x="52" y="110"/>
                      </a:lnTo>
                      <a:lnTo>
                        <a:pt x="60" y="116"/>
                      </a:lnTo>
                      <a:lnTo>
                        <a:pt x="64" y="118"/>
                      </a:lnTo>
                      <a:lnTo>
                        <a:pt x="68" y="118"/>
                      </a:lnTo>
                      <a:lnTo>
                        <a:pt x="68" y="122"/>
                      </a:lnTo>
                      <a:lnTo>
                        <a:pt x="74" y="120"/>
                      </a:lnTo>
                      <a:lnTo>
                        <a:pt x="76" y="120"/>
                      </a:lnTo>
                      <a:lnTo>
                        <a:pt x="78" y="120"/>
                      </a:lnTo>
                      <a:lnTo>
                        <a:pt x="80" y="118"/>
                      </a:lnTo>
                      <a:lnTo>
                        <a:pt x="84" y="118"/>
                      </a:lnTo>
                      <a:lnTo>
                        <a:pt x="86" y="120"/>
                      </a:lnTo>
                      <a:lnTo>
                        <a:pt x="88" y="120"/>
                      </a:lnTo>
                      <a:lnTo>
                        <a:pt x="88" y="118"/>
                      </a:lnTo>
                      <a:lnTo>
                        <a:pt x="88" y="116"/>
                      </a:lnTo>
                      <a:lnTo>
                        <a:pt x="88" y="114"/>
                      </a:lnTo>
                      <a:lnTo>
                        <a:pt x="90" y="114"/>
                      </a:lnTo>
                      <a:lnTo>
                        <a:pt x="92" y="112"/>
                      </a:lnTo>
                      <a:lnTo>
                        <a:pt x="94" y="110"/>
                      </a:lnTo>
                      <a:lnTo>
                        <a:pt x="98" y="110"/>
                      </a:lnTo>
                      <a:lnTo>
                        <a:pt x="102" y="108"/>
                      </a:lnTo>
                      <a:lnTo>
                        <a:pt x="106" y="108"/>
                      </a:lnTo>
                      <a:lnTo>
                        <a:pt x="110" y="112"/>
                      </a:lnTo>
                      <a:lnTo>
                        <a:pt x="112" y="112"/>
                      </a:lnTo>
                      <a:lnTo>
                        <a:pt x="114" y="114"/>
                      </a:lnTo>
                      <a:lnTo>
                        <a:pt x="116" y="116"/>
                      </a:lnTo>
                      <a:lnTo>
                        <a:pt x="118" y="118"/>
                      </a:lnTo>
                      <a:lnTo>
                        <a:pt x="122" y="120"/>
                      </a:lnTo>
                      <a:lnTo>
                        <a:pt x="124" y="120"/>
                      </a:lnTo>
                      <a:lnTo>
                        <a:pt x="126" y="120"/>
                      </a:lnTo>
                      <a:lnTo>
                        <a:pt x="128" y="120"/>
                      </a:lnTo>
                      <a:lnTo>
                        <a:pt x="128" y="118"/>
                      </a:lnTo>
                      <a:lnTo>
                        <a:pt x="150" y="104"/>
                      </a:lnTo>
                      <a:lnTo>
                        <a:pt x="150" y="104"/>
                      </a:lnTo>
                      <a:lnTo>
                        <a:pt x="150" y="104"/>
                      </a:lnTo>
                      <a:lnTo>
                        <a:pt x="150" y="104"/>
                      </a:lnTo>
                      <a:lnTo>
                        <a:pt x="152" y="102"/>
                      </a:lnTo>
                      <a:lnTo>
                        <a:pt x="152" y="100"/>
                      </a:lnTo>
                      <a:lnTo>
                        <a:pt x="150" y="98"/>
                      </a:lnTo>
                      <a:lnTo>
                        <a:pt x="148" y="92"/>
                      </a:lnTo>
                      <a:lnTo>
                        <a:pt x="146" y="86"/>
                      </a:lnTo>
                      <a:lnTo>
                        <a:pt x="146" y="84"/>
                      </a:lnTo>
                      <a:lnTo>
                        <a:pt x="144" y="82"/>
                      </a:lnTo>
                      <a:lnTo>
                        <a:pt x="142" y="78"/>
                      </a:lnTo>
                      <a:lnTo>
                        <a:pt x="140" y="72"/>
                      </a:lnTo>
                      <a:lnTo>
                        <a:pt x="136" y="68"/>
                      </a:lnTo>
                      <a:lnTo>
                        <a:pt x="132" y="64"/>
                      </a:lnTo>
                      <a:lnTo>
                        <a:pt x="130" y="60"/>
                      </a:lnTo>
                      <a:lnTo>
                        <a:pt x="126" y="58"/>
                      </a:lnTo>
                      <a:lnTo>
                        <a:pt x="126" y="58"/>
                      </a:lnTo>
                      <a:lnTo>
                        <a:pt x="128" y="58"/>
                      </a:lnTo>
                      <a:lnTo>
                        <a:pt x="130" y="56"/>
                      </a:lnTo>
                      <a:lnTo>
                        <a:pt x="132" y="54"/>
                      </a:lnTo>
                      <a:lnTo>
                        <a:pt x="134" y="50"/>
                      </a:lnTo>
                      <a:lnTo>
                        <a:pt x="136" y="46"/>
                      </a:lnTo>
                      <a:lnTo>
                        <a:pt x="134" y="40"/>
                      </a:lnTo>
                      <a:lnTo>
                        <a:pt x="134" y="40"/>
                      </a:lnTo>
                      <a:lnTo>
                        <a:pt x="132" y="36"/>
                      </a:lnTo>
                      <a:lnTo>
                        <a:pt x="130" y="32"/>
                      </a:lnTo>
                      <a:lnTo>
                        <a:pt x="128" y="28"/>
                      </a:lnTo>
                      <a:lnTo>
                        <a:pt x="126" y="22"/>
                      </a:lnTo>
                      <a:lnTo>
                        <a:pt x="124" y="18"/>
                      </a:lnTo>
                      <a:lnTo>
                        <a:pt x="122" y="16"/>
                      </a:lnTo>
                      <a:lnTo>
                        <a:pt x="120" y="14"/>
                      </a:lnTo>
                      <a:lnTo>
                        <a:pt x="116" y="12"/>
                      </a:lnTo>
                      <a:lnTo>
                        <a:pt x="114" y="10"/>
                      </a:lnTo>
                      <a:lnTo>
                        <a:pt x="112" y="8"/>
                      </a:lnTo>
                      <a:lnTo>
                        <a:pt x="112" y="6"/>
                      </a:lnTo>
                      <a:lnTo>
                        <a:pt x="110" y="6"/>
                      </a:lnTo>
                      <a:lnTo>
                        <a:pt x="108" y="8"/>
                      </a:lnTo>
                      <a:lnTo>
                        <a:pt x="104" y="8"/>
                      </a:lnTo>
                      <a:lnTo>
                        <a:pt x="98" y="8"/>
                      </a:lnTo>
                      <a:lnTo>
                        <a:pt x="98" y="8"/>
                      </a:lnTo>
                      <a:lnTo>
                        <a:pt x="94" y="8"/>
                      </a:lnTo>
                      <a:lnTo>
                        <a:pt x="92" y="6"/>
                      </a:lnTo>
                      <a:lnTo>
                        <a:pt x="90" y="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9" name="Freeform 247"/>
                <p:cNvSpPr>
                  <a:spLocks/>
                </p:cNvSpPr>
                <p:nvPr/>
              </p:nvSpPr>
              <p:spPr bwMode="gray">
                <a:xfrm>
                  <a:off x="1129" y="2384"/>
                  <a:ext cx="102" cy="84"/>
                </a:xfrm>
                <a:custGeom>
                  <a:avLst/>
                  <a:gdLst>
                    <a:gd name="T0" fmla="*/ 20 w 102"/>
                    <a:gd name="T1" fmla="*/ 6 h 84"/>
                    <a:gd name="T2" fmla="*/ 26 w 102"/>
                    <a:gd name="T3" fmla="*/ 2 h 84"/>
                    <a:gd name="T4" fmla="*/ 38 w 102"/>
                    <a:gd name="T5" fmla="*/ 2 h 84"/>
                    <a:gd name="T6" fmla="*/ 48 w 102"/>
                    <a:gd name="T7" fmla="*/ 4 h 84"/>
                    <a:gd name="T8" fmla="*/ 52 w 102"/>
                    <a:gd name="T9" fmla="*/ 6 h 84"/>
                    <a:gd name="T10" fmla="*/ 60 w 102"/>
                    <a:gd name="T11" fmla="*/ 6 h 84"/>
                    <a:gd name="T12" fmla="*/ 68 w 102"/>
                    <a:gd name="T13" fmla="*/ 4 h 84"/>
                    <a:gd name="T14" fmla="*/ 72 w 102"/>
                    <a:gd name="T15" fmla="*/ 0 h 84"/>
                    <a:gd name="T16" fmla="*/ 76 w 102"/>
                    <a:gd name="T17" fmla="*/ 2 h 84"/>
                    <a:gd name="T18" fmla="*/ 84 w 102"/>
                    <a:gd name="T19" fmla="*/ 6 h 84"/>
                    <a:gd name="T20" fmla="*/ 92 w 102"/>
                    <a:gd name="T21" fmla="*/ 14 h 84"/>
                    <a:gd name="T22" fmla="*/ 94 w 102"/>
                    <a:gd name="T23" fmla="*/ 20 h 84"/>
                    <a:gd name="T24" fmla="*/ 96 w 102"/>
                    <a:gd name="T25" fmla="*/ 30 h 84"/>
                    <a:gd name="T26" fmla="*/ 98 w 102"/>
                    <a:gd name="T27" fmla="*/ 40 h 84"/>
                    <a:gd name="T28" fmla="*/ 96 w 102"/>
                    <a:gd name="T29" fmla="*/ 54 h 84"/>
                    <a:gd name="T30" fmla="*/ 98 w 102"/>
                    <a:gd name="T31" fmla="*/ 60 h 84"/>
                    <a:gd name="T32" fmla="*/ 102 w 102"/>
                    <a:gd name="T33" fmla="*/ 64 h 84"/>
                    <a:gd name="T34" fmla="*/ 100 w 102"/>
                    <a:gd name="T35" fmla="*/ 66 h 84"/>
                    <a:gd name="T36" fmla="*/ 100 w 102"/>
                    <a:gd name="T37" fmla="*/ 70 h 84"/>
                    <a:gd name="T38" fmla="*/ 100 w 102"/>
                    <a:gd name="T39" fmla="*/ 74 h 84"/>
                    <a:gd name="T40" fmla="*/ 100 w 102"/>
                    <a:gd name="T41" fmla="*/ 82 h 84"/>
                    <a:gd name="T42" fmla="*/ 100 w 102"/>
                    <a:gd name="T43" fmla="*/ 84 h 84"/>
                    <a:gd name="T44" fmla="*/ 94 w 102"/>
                    <a:gd name="T45" fmla="*/ 80 h 84"/>
                    <a:gd name="T46" fmla="*/ 88 w 102"/>
                    <a:gd name="T47" fmla="*/ 76 h 84"/>
                    <a:gd name="T48" fmla="*/ 74 w 102"/>
                    <a:gd name="T49" fmla="*/ 72 h 84"/>
                    <a:gd name="T50" fmla="*/ 72 w 102"/>
                    <a:gd name="T51" fmla="*/ 70 h 84"/>
                    <a:gd name="T52" fmla="*/ 64 w 102"/>
                    <a:gd name="T53" fmla="*/ 66 h 84"/>
                    <a:gd name="T54" fmla="*/ 60 w 102"/>
                    <a:gd name="T55" fmla="*/ 66 h 84"/>
                    <a:gd name="T56" fmla="*/ 48 w 102"/>
                    <a:gd name="T57" fmla="*/ 66 h 84"/>
                    <a:gd name="T58" fmla="*/ 34 w 102"/>
                    <a:gd name="T59" fmla="*/ 72 h 84"/>
                    <a:gd name="T60" fmla="*/ 32 w 102"/>
                    <a:gd name="T61" fmla="*/ 72 h 84"/>
                    <a:gd name="T62" fmla="*/ 26 w 102"/>
                    <a:gd name="T63" fmla="*/ 72 h 84"/>
                    <a:gd name="T64" fmla="*/ 16 w 102"/>
                    <a:gd name="T65" fmla="*/ 64 h 84"/>
                    <a:gd name="T66" fmla="*/ 8 w 102"/>
                    <a:gd name="T67" fmla="*/ 58 h 84"/>
                    <a:gd name="T68" fmla="*/ 0 w 102"/>
                    <a:gd name="T69" fmla="*/ 54 h 84"/>
                    <a:gd name="T70" fmla="*/ 4 w 102"/>
                    <a:gd name="T71" fmla="*/ 52 h 84"/>
                    <a:gd name="T72" fmla="*/ 10 w 102"/>
                    <a:gd name="T73" fmla="*/ 44 h 84"/>
                    <a:gd name="T74" fmla="*/ 16 w 102"/>
                    <a:gd name="T75" fmla="*/ 36 h 84"/>
                    <a:gd name="T76" fmla="*/ 16 w 102"/>
                    <a:gd name="T77" fmla="*/ 32 h 84"/>
                    <a:gd name="T78" fmla="*/ 18 w 102"/>
                    <a:gd name="T79" fmla="*/ 20 h 84"/>
                    <a:gd name="T80" fmla="*/ 18 w 102"/>
                    <a:gd name="T81" fmla="*/ 12 h 84"/>
                    <a:gd name="T82" fmla="*/ 20 w 102"/>
                    <a:gd name="T83" fmla="*/ 6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2" h="84">
                      <a:moveTo>
                        <a:pt x="20" y="6"/>
                      </a:moveTo>
                      <a:lnTo>
                        <a:pt x="20" y="6"/>
                      </a:lnTo>
                      <a:lnTo>
                        <a:pt x="22" y="4"/>
                      </a:lnTo>
                      <a:lnTo>
                        <a:pt x="26" y="2"/>
                      </a:lnTo>
                      <a:lnTo>
                        <a:pt x="32" y="2"/>
                      </a:lnTo>
                      <a:lnTo>
                        <a:pt x="38" y="2"/>
                      </a:lnTo>
                      <a:lnTo>
                        <a:pt x="42" y="2"/>
                      </a:lnTo>
                      <a:lnTo>
                        <a:pt x="48" y="4"/>
                      </a:lnTo>
                      <a:lnTo>
                        <a:pt x="50" y="4"/>
                      </a:lnTo>
                      <a:lnTo>
                        <a:pt x="52" y="6"/>
                      </a:lnTo>
                      <a:lnTo>
                        <a:pt x="56" y="6"/>
                      </a:lnTo>
                      <a:lnTo>
                        <a:pt x="60" y="6"/>
                      </a:lnTo>
                      <a:lnTo>
                        <a:pt x="66" y="6"/>
                      </a:lnTo>
                      <a:lnTo>
                        <a:pt x="68" y="4"/>
                      </a:lnTo>
                      <a:lnTo>
                        <a:pt x="70" y="4"/>
                      </a:lnTo>
                      <a:lnTo>
                        <a:pt x="72" y="0"/>
                      </a:lnTo>
                      <a:lnTo>
                        <a:pt x="72" y="0"/>
                      </a:lnTo>
                      <a:lnTo>
                        <a:pt x="76" y="2"/>
                      </a:lnTo>
                      <a:lnTo>
                        <a:pt x="80" y="4"/>
                      </a:lnTo>
                      <a:lnTo>
                        <a:pt x="84" y="6"/>
                      </a:lnTo>
                      <a:lnTo>
                        <a:pt x="88" y="10"/>
                      </a:lnTo>
                      <a:lnTo>
                        <a:pt x="92" y="14"/>
                      </a:lnTo>
                      <a:lnTo>
                        <a:pt x="92" y="16"/>
                      </a:lnTo>
                      <a:lnTo>
                        <a:pt x="94" y="20"/>
                      </a:lnTo>
                      <a:lnTo>
                        <a:pt x="96" y="24"/>
                      </a:lnTo>
                      <a:lnTo>
                        <a:pt x="96" y="30"/>
                      </a:lnTo>
                      <a:lnTo>
                        <a:pt x="98" y="34"/>
                      </a:lnTo>
                      <a:lnTo>
                        <a:pt x="98" y="40"/>
                      </a:lnTo>
                      <a:lnTo>
                        <a:pt x="96" y="48"/>
                      </a:lnTo>
                      <a:lnTo>
                        <a:pt x="96" y="54"/>
                      </a:lnTo>
                      <a:lnTo>
                        <a:pt x="96" y="58"/>
                      </a:lnTo>
                      <a:lnTo>
                        <a:pt x="98" y="60"/>
                      </a:lnTo>
                      <a:lnTo>
                        <a:pt x="100" y="62"/>
                      </a:lnTo>
                      <a:lnTo>
                        <a:pt x="102" y="64"/>
                      </a:lnTo>
                      <a:lnTo>
                        <a:pt x="102" y="64"/>
                      </a:lnTo>
                      <a:lnTo>
                        <a:pt x="100" y="66"/>
                      </a:lnTo>
                      <a:lnTo>
                        <a:pt x="100" y="68"/>
                      </a:lnTo>
                      <a:lnTo>
                        <a:pt x="100" y="70"/>
                      </a:lnTo>
                      <a:lnTo>
                        <a:pt x="100" y="72"/>
                      </a:lnTo>
                      <a:lnTo>
                        <a:pt x="100" y="74"/>
                      </a:lnTo>
                      <a:lnTo>
                        <a:pt x="100" y="78"/>
                      </a:lnTo>
                      <a:lnTo>
                        <a:pt x="100" y="82"/>
                      </a:lnTo>
                      <a:lnTo>
                        <a:pt x="100" y="84"/>
                      </a:lnTo>
                      <a:lnTo>
                        <a:pt x="100" y="84"/>
                      </a:lnTo>
                      <a:lnTo>
                        <a:pt x="98" y="82"/>
                      </a:lnTo>
                      <a:lnTo>
                        <a:pt x="94" y="80"/>
                      </a:lnTo>
                      <a:lnTo>
                        <a:pt x="92" y="78"/>
                      </a:lnTo>
                      <a:lnTo>
                        <a:pt x="88" y="76"/>
                      </a:lnTo>
                      <a:lnTo>
                        <a:pt x="84" y="76"/>
                      </a:lnTo>
                      <a:lnTo>
                        <a:pt x="74" y="72"/>
                      </a:lnTo>
                      <a:lnTo>
                        <a:pt x="74" y="70"/>
                      </a:lnTo>
                      <a:lnTo>
                        <a:pt x="72" y="70"/>
                      </a:lnTo>
                      <a:lnTo>
                        <a:pt x="68" y="68"/>
                      </a:lnTo>
                      <a:lnTo>
                        <a:pt x="64" y="66"/>
                      </a:lnTo>
                      <a:lnTo>
                        <a:pt x="60" y="66"/>
                      </a:lnTo>
                      <a:lnTo>
                        <a:pt x="60" y="66"/>
                      </a:lnTo>
                      <a:lnTo>
                        <a:pt x="54" y="66"/>
                      </a:lnTo>
                      <a:lnTo>
                        <a:pt x="48" y="66"/>
                      </a:lnTo>
                      <a:lnTo>
                        <a:pt x="42" y="68"/>
                      </a:lnTo>
                      <a:lnTo>
                        <a:pt x="34" y="72"/>
                      </a:lnTo>
                      <a:lnTo>
                        <a:pt x="34" y="72"/>
                      </a:lnTo>
                      <a:lnTo>
                        <a:pt x="32" y="72"/>
                      </a:lnTo>
                      <a:lnTo>
                        <a:pt x="30" y="72"/>
                      </a:lnTo>
                      <a:lnTo>
                        <a:pt x="26" y="72"/>
                      </a:lnTo>
                      <a:lnTo>
                        <a:pt x="22" y="68"/>
                      </a:lnTo>
                      <a:lnTo>
                        <a:pt x="16" y="64"/>
                      </a:lnTo>
                      <a:lnTo>
                        <a:pt x="8" y="58"/>
                      </a:lnTo>
                      <a:lnTo>
                        <a:pt x="8" y="58"/>
                      </a:lnTo>
                      <a:lnTo>
                        <a:pt x="4" y="56"/>
                      </a:lnTo>
                      <a:lnTo>
                        <a:pt x="0" y="54"/>
                      </a:lnTo>
                      <a:lnTo>
                        <a:pt x="2" y="54"/>
                      </a:lnTo>
                      <a:lnTo>
                        <a:pt x="4" y="52"/>
                      </a:lnTo>
                      <a:lnTo>
                        <a:pt x="8" y="48"/>
                      </a:lnTo>
                      <a:lnTo>
                        <a:pt x="10" y="44"/>
                      </a:lnTo>
                      <a:lnTo>
                        <a:pt x="14" y="40"/>
                      </a:lnTo>
                      <a:lnTo>
                        <a:pt x="16" y="36"/>
                      </a:lnTo>
                      <a:lnTo>
                        <a:pt x="16" y="34"/>
                      </a:lnTo>
                      <a:lnTo>
                        <a:pt x="16" y="32"/>
                      </a:lnTo>
                      <a:lnTo>
                        <a:pt x="16" y="26"/>
                      </a:lnTo>
                      <a:lnTo>
                        <a:pt x="18" y="20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20" y="10"/>
                      </a:lnTo>
                      <a:lnTo>
                        <a:pt x="20" y="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00" name="Freeform 248"/>
                <p:cNvSpPr>
                  <a:spLocks/>
                </p:cNvSpPr>
                <p:nvPr/>
              </p:nvSpPr>
              <p:spPr bwMode="gray">
                <a:xfrm>
                  <a:off x="1189" y="2506"/>
                  <a:ext cx="42" cy="44"/>
                </a:xfrm>
                <a:custGeom>
                  <a:avLst/>
                  <a:gdLst>
                    <a:gd name="T0" fmla="*/ 26 w 42"/>
                    <a:gd name="T1" fmla="*/ 0 h 44"/>
                    <a:gd name="T2" fmla="*/ 26 w 42"/>
                    <a:gd name="T3" fmla="*/ 2 h 44"/>
                    <a:gd name="T4" fmla="*/ 26 w 42"/>
                    <a:gd name="T5" fmla="*/ 2 h 44"/>
                    <a:gd name="T6" fmla="*/ 26 w 42"/>
                    <a:gd name="T7" fmla="*/ 4 h 44"/>
                    <a:gd name="T8" fmla="*/ 28 w 42"/>
                    <a:gd name="T9" fmla="*/ 6 h 44"/>
                    <a:gd name="T10" fmla="*/ 32 w 42"/>
                    <a:gd name="T11" fmla="*/ 10 h 44"/>
                    <a:gd name="T12" fmla="*/ 36 w 42"/>
                    <a:gd name="T13" fmla="*/ 14 h 44"/>
                    <a:gd name="T14" fmla="*/ 42 w 42"/>
                    <a:gd name="T15" fmla="*/ 22 h 44"/>
                    <a:gd name="T16" fmla="*/ 40 w 42"/>
                    <a:gd name="T17" fmla="*/ 22 h 44"/>
                    <a:gd name="T18" fmla="*/ 40 w 42"/>
                    <a:gd name="T19" fmla="*/ 24 h 44"/>
                    <a:gd name="T20" fmla="*/ 38 w 42"/>
                    <a:gd name="T21" fmla="*/ 28 h 44"/>
                    <a:gd name="T22" fmla="*/ 36 w 42"/>
                    <a:gd name="T23" fmla="*/ 30 h 44"/>
                    <a:gd name="T24" fmla="*/ 34 w 42"/>
                    <a:gd name="T25" fmla="*/ 30 h 44"/>
                    <a:gd name="T26" fmla="*/ 34 w 42"/>
                    <a:gd name="T27" fmla="*/ 30 h 44"/>
                    <a:gd name="T28" fmla="*/ 30 w 42"/>
                    <a:gd name="T29" fmla="*/ 30 h 44"/>
                    <a:gd name="T30" fmla="*/ 28 w 42"/>
                    <a:gd name="T31" fmla="*/ 32 h 44"/>
                    <a:gd name="T32" fmla="*/ 24 w 42"/>
                    <a:gd name="T33" fmla="*/ 32 h 44"/>
                    <a:gd name="T34" fmla="*/ 22 w 42"/>
                    <a:gd name="T35" fmla="*/ 32 h 44"/>
                    <a:gd name="T36" fmla="*/ 22 w 42"/>
                    <a:gd name="T37" fmla="*/ 32 h 44"/>
                    <a:gd name="T38" fmla="*/ 20 w 42"/>
                    <a:gd name="T39" fmla="*/ 34 h 44"/>
                    <a:gd name="T40" fmla="*/ 18 w 42"/>
                    <a:gd name="T41" fmla="*/ 36 h 44"/>
                    <a:gd name="T42" fmla="*/ 16 w 42"/>
                    <a:gd name="T43" fmla="*/ 38 h 44"/>
                    <a:gd name="T44" fmla="*/ 16 w 42"/>
                    <a:gd name="T45" fmla="*/ 38 h 44"/>
                    <a:gd name="T46" fmla="*/ 14 w 42"/>
                    <a:gd name="T47" fmla="*/ 40 h 44"/>
                    <a:gd name="T48" fmla="*/ 12 w 42"/>
                    <a:gd name="T49" fmla="*/ 42 h 44"/>
                    <a:gd name="T50" fmla="*/ 10 w 42"/>
                    <a:gd name="T51" fmla="*/ 42 h 44"/>
                    <a:gd name="T52" fmla="*/ 10 w 42"/>
                    <a:gd name="T53" fmla="*/ 42 h 44"/>
                    <a:gd name="T54" fmla="*/ 8 w 42"/>
                    <a:gd name="T55" fmla="*/ 44 h 44"/>
                    <a:gd name="T56" fmla="*/ 4 w 42"/>
                    <a:gd name="T57" fmla="*/ 44 h 44"/>
                    <a:gd name="T58" fmla="*/ 2 w 42"/>
                    <a:gd name="T59" fmla="*/ 44 h 44"/>
                    <a:gd name="T60" fmla="*/ 0 w 42"/>
                    <a:gd name="T61" fmla="*/ 44 h 44"/>
                    <a:gd name="T62" fmla="*/ 2 w 42"/>
                    <a:gd name="T63" fmla="*/ 36 h 44"/>
                    <a:gd name="T64" fmla="*/ 2 w 42"/>
                    <a:gd name="T65" fmla="*/ 20 h 44"/>
                    <a:gd name="T66" fmla="*/ 2 w 42"/>
                    <a:gd name="T67" fmla="*/ 20 h 44"/>
                    <a:gd name="T68" fmla="*/ 4 w 42"/>
                    <a:gd name="T69" fmla="*/ 16 h 44"/>
                    <a:gd name="T70" fmla="*/ 4 w 42"/>
                    <a:gd name="T71" fmla="*/ 12 h 44"/>
                    <a:gd name="T72" fmla="*/ 8 w 42"/>
                    <a:gd name="T73" fmla="*/ 8 h 44"/>
                    <a:gd name="T74" fmla="*/ 12 w 42"/>
                    <a:gd name="T75" fmla="*/ 4 h 44"/>
                    <a:gd name="T76" fmla="*/ 14 w 42"/>
                    <a:gd name="T77" fmla="*/ 4 h 44"/>
                    <a:gd name="T78" fmla="*/ 16 w 42"/>
                    <a:gd name="T79" fmla="*/ 2 h 44"/>
                    <a:gd name="T80" fmla="*/ 20 w 42"/>
                    <a:gd name="T81" fmla="*/ 0 h 44"/>
                    <a:gd name="T82" fmla="*/ 26 w 42"/>
                    <a:gd name="T8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2" h="44">
                      <a:moveTo>
                        <a:pt x="26" y="0"/>
                      </a:moveTo>
                      <a:lnTo>
                        <a:pt x="26" y="2"/>
                      </a:lnTo>
                      <a:lnTo>
                        <a:pt x="26" y="2"/>
                      </a:lnTo>
                      <a:lnTo>
                        <a:pt x="26" y="4"/>
                      </a:lnTo>
                      <a:lnTo>
                        <a:pt x="28" y="6"/>
                      </a:lnTo>
                      <a:lnTo>
                        <a:pt x="32" y="10"/>
                      </a:lnTo>
                      <a:lnTo>
                        <a:pt x="36" y="14"/>
                      </a:lnTo>
                      <a:lnTo>
                        <a:pt x="42" y="22"/>
                      </a:lnTo>
                      <a:lnTo>
                        <a:pt x="40" y="22"/>
                      </a:lnTo>
                      <a:lnTo>
                        <a:pt x="40" y="24"/>
                      </a:lnTo>
                      <a:lnTo>
                        <a:pt x="38" y="28"/>
                      </a:lnTo>
                      <a:lnTo>
                        <a:pt x="36" y="30"/>
                      </a:lnTo>
                      <a:lnTo>
                        <a:pt x="34" y="30"/>
                      </a:lnTo>
                      <a:lnTo>
                        <a:pt x="34" y="30"/>
                      </a:lnTo>
                      <a:lnTo>
                        <a:pt x="30" y="30"/>
                      </a:lnTo>
                      <a:lnTo>
                        <a:pt x="28" y="32"/>
                      </a:lnTo>
                      <a:lnTo>
                        <a:pt x="24" y="32"/>
                      </a:lnTo>
                      <a:lnTo>
                        <a:pt x="22" y="32"/>
                      </a:lnTo>
                      <a:lnTo>
                        <a:pt x="22" y="32"/>
                      </a:lnTo>
                      <a:lnTo>
                        <a:pt x="20" y="34"/>
                      </a:lnTo>
                      <a:lnTo>
                        <a:pt x="18" y="36"/>
                      </a:lnTo>
                      <a:lnTo>
                        <a:pt x="16" y="38"/>
                      </a:lnTo>
                      <a:lnTo>
                        <a:pt x="16" y="38"/>
                      </a:lnTo>
                      <a:lnTo>
                        <a:pt x="14" y="40"/>
                      </a:lnTo>
                      <a:lnTo>
                        <a:pt x="12" y="42"/>
                      </a:lnTo>
                      <a:lnTo>
                        <a:pt x="10" y="42"/>
                      </a:lnTo>
                      <a:lnTo>
                        <a:pt x="10" y="42"/>
                      </a:lnTo>
                      <a:lnTo>
                        <a:pt x="8" y="44"/>
                      </a:lnTo>
                      <a:lnTo>
                        <a:pt x="4" y="44"/>
                      </a:lnTo>
                      <a:lnTo>
                        <a:pt x="2" y="44"/>
                      </a:lnTo>
                      <a:lnTo>
                        <a:pt x="0" y="44"/>
                      </a:lnTo>
                      <a:lnTo>
                        <a:pt x="2" y="36"/>
                      </a:lnTo>
                      <a:lnTo>
                        <a:pt x="2" y="20"/>
                      </a:lnTo>
                      <a:lnTo>
                        <a:pt x="2" y="20"/>
                      </a:lnTo>
                      <a:lnTo>
                        <a:pt x="4" y="16"/>
                      </a:lnTo>
                      <a:lnTo>
                        <a:pt x="4" y="12"/>
                      </a:lnTo>
                      <a:lnTo>
                        <a:pt x="8" y="8"/>
                      </a:lnTo>
                      <a:lnTo>
                        <a:pt x="12" y="4"/>
                      </a:lnTo>
                      <a:lnTo>
                        <a:pt x="14" y="4"/>
                      </a:lnTo>
                      <a:lnTo>
                        <a:pt x="16" y="2"/>
                      </a:lnTo>
                      <a:lnTo>
                        <a:pt x="20" y="0"/>
                      </a:lnTo>
                      <a:lnTo>
                        <a:pt x="26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01" name="Freeform 249"/>
                <p:cNvSpPr>
                  <a:spLocks/>
                </p:cNvSpPr>
                <p:nvPr/>
              </p:nvSpPr>
              <p:spPr bwMode="gray">
                <a:xfrm>
                  <a:off x="1295" y="2684"/>
                  <a:ext cx="270" cy="232"/>
                </a:xfrm>
                <a:custGeom>
                  <a:avLst/>
                  <a:gdLst>
                    <a:gd name="T0" fmla="*/ 34 w 270"/>
                    <a:gd name="T1" fmla="*/ 8 h 232"/>
                    <a:gd name="T2" fmla="*/ 42 w 270"/>
                    <a:gd name="T3" fmla="*/ 24 h 232"/>
                    <a:gd name="T4" fmla="*/ 36 w 270"/>
                    <a:gd name="T5" fmla="*/ 30 h 232"/>
                    <a:gd name="T6" fmla="*/ 30 w 270"/>
                    <a:gd name="T7" fmla="*/ 36 h 232"/>
                    <a:gd name="T8" fmla="*/ 26 w 270"/>
                    <a:gd name="T9" fmla="*/ 40 h 232"/>
                    <a:gd name="T10" fmla="*/ 0 w 270"/>
                    <a:gd name="T11" fmla="*/ 40 h 232"/>
                    <a:gd name="T12" fmla="*/ 6 w 270"/>
                    <a:gd name="T13" fmla="*/ 56 h 232"/>
                    <a:gd name="T14" fmla="*/ 8 w 270"/>
                    <a:gd name="T15" fmla="*/ 60 h 232"/>
                    <a:gd name="T16" fmla="*/ 12 w 270"/>
                    <a:gd name="T17" fmla="*/ 68 h 232"/>
                    <a:gd name="T18" fmla="*/ 18 w 270"/>
                    <a:gd name="T19" fmla="*/ 78 h 232"/>
                    <a:gd name="T20" fmla="*/ 26 w 270"/>
                    <a:gd name="T21" fmla="*/ 90 h 232"/>
                    <a:gd name="T22" fmla="*/ 38 w 270"/>
                    <a:gd name="T23" fmla="*/ 110 h 232"/>
                    <a:gd name="T24" fmla="*/ 42 w 270"/>
                    <a:gd name="T25" fmla="*/ 118 h 232"/>
                    <a:gd name="T26" fmla="*/ 52 w 270"/>
                    <a:gd name="T27" fmla="*/ 140 h 232"/>
                    <a:gd name="T28" fmla="*/ 68 w 270"/>
                    <a:gd name="T29" fmla="*/ 170 h 232"/>
                    <a:gd name="T30" fmla="*/ 80 w 270"/>
                    <a:gd name="T31" fmla="*/ 188 h 232"/>
                    <a:gd name="T32" fmla="*/ 92 w 270"/>
                    <a:gd name="T33" fmla="*/ 212 h 232"/>
                    <a:gd name="T34" fmla="*/ 96 w 270"/>
                    <a:gd name="T35" fmla="*/ 212 h 232"/>
                    <a:gd name="T36" fmla="*/ 100 w 270"/>
                    <a:gd name="T37" fmla="*/ 210 h 232"/>
                    <a:gd name="T38" fmla="*/ 104 w 270"/>
                    <a:gd name="T39" fmla="*/ 206 h 232"/>
                    <a:gd name="T40" fmla="*/ 104 w 270"/>
                    <a:gd name="T41" fmla="*/ 202 h 232"/>
                    <a:gd name="T42" fmla="*/ 106 w 270"/>
                    <a:gd name="T43" fmla="*/ 204 h 232"/>
                    <a:gd name="T44" fmla="*/ 110 w 270"/>
                    <a:gd name="T45" fmla="*/ 204 h 232"/>
                    <a:gd name="T46" fmla="*/ 136 w 270"/>
                    <a:gd name="T47" fmla="*/ 232 h 232"/>
                    <a:gd name="T48" fmla="*/ 140 w 270"/>
                    <a:gd name="T49" fmla="*/ 228 h 232"/>
                    <a:gd name="T50" fmla="*/ 146 w 270"/>
                    <a:gd name="T51" fmla="*/ 220 h 232"/>
                    <a:gd name="T52" fmla="*/ 152 w 270"/>
                    <a:gd name="T53" fmla="*/ 212 h 232"/>
                    <a:gd name="T54" fmla="*/ 158 w 270"/>
                    <a:gd name="T55" fmla="*/ 204 h 232"/>
                    <a:gd name="T56" fmla="*/ 166 w 270"/>
                    <a:gd name="T57" fmla="*/ 200 h 232"/>
                    <a:gd name="T58" fmla="*/ 194 w 270"/>
                    <a:gd name="T59" fmla="*/ 188 h 232"/>
                    <a:gd name="T60" fmla="*/ 220 w 270"/>
                    <a:gd name="T61" fmla="*/ 184 h 232"/>
                    <a:gd name="T62" fmla="*/ 224 w 270"/>
                    <a:gd name="T63" fmla="*/ 182 h 232"/>
                    <a:gd name="T64" fmla="*/ 248 w 270"/>
                    <a:gd name="T65" fmla="*/ 170 h 232"/>
                    <a:gd name="T66" fmla="*/ 268 w 270"/>
                    <a:gd name="T67" fmla="*/ 148 h 232"/>
                    <a:gd name="T68" fmla="*/ 268 w 270"/>
                    <a:gd name="T69" fmla="*/ 132 h 232"/>
                    <a:gd name="T70" fmla="*/ 268 w 270"/>
                    <a:gd name="T71" fmla="*/ 126 h 232"/>
                    <a:gd name="T72" fmla="*/ 270 w 270"/>
                    <a:gd name="T73" fmla="*/ 122 h 232"/>
                    <a:gd name="T74" fmla="*/ 234 w 270"/>
                    <a:gd name="T75" fmla="*/ 124 h 232"/>
                    <a:gd name="T76" fmla="*/ 232 w 270"/>
                    <a:gd name="T77" fmla="*/ 122 h 232"/>
                    <a:gd name="T78" fmla="*/ 228 w 270"/>
                    <a:gd name="T79" fmla="*/ 120 h 232"/>
                    <a:gd name="T80" fmla="*/ 228 w 270"/>
                    <a:gd name="T81" fmla="*/ 116 h 232"/>
                    <a:gd name="T82" fmla="*/ 220 w 270"/>
                    <a:gd name="T83" fmla="*/ 108 h 232"/>
                    <a:gd name="T84" fmla="*/ 216 w 270"/>
                    <a:gd name="T85" fmla="*/ 110 h 232"/>
                    <a:gd name="T86" fmla="*/ 210 w 270"/>
                    <a:gd name="T87" fmla="*/ 110 h 232"/>
                    <a:gd name="T88" fmla="*/ 206 w 270"/>
                    <a:gd name="T89" fmla="*/ 106 h 232"/>
                    <a:gd name="T90" fmla="*/ 202 w 270"/>
                    <a:gd name="T91" fmla="*/ 98 h 232"/>
                    <a:gd name="T92" fmla="*/ 196 w 270"/>
                    <a:gd name="T93" fmla="*/ 88 h 232"/>
                    <a:gd name="T94" fmla="*/ 192 w 270"/>
                    <a:gd name="T95" fmla="*/ 80 h 232"/>
                    <a:gd name="T96" fmla="*/ 172 w 270"/>
                    <a:gd name="T97" fmla="*/ 54 h 232"/>
                    <a:gd name="T98" fmla="*/ 154 w 270"/>
                    <a:gd name="T99" fmla="*/ 52 h 232"/>
                    <a:gd name="T100" fmla="*/ 150 w 270"/>
                    <a:gd name="T101" fmla="*/ 48 h 232"/>
                    <a:gd name="T102" fmla="*/ 144 w 270"/>
                    <a:gd name="T103" fmla="*/ 46 h 232"/>
                    <a:gd name="T104" fmla="*/ 138 w 270"/>
                    <a:gd name="T105" fmla="*/ 40 h 232"/>
                    <a:gd name="T106" fmla="*/ 130 w 270"/>
                    <a:gd name="T107" fmla="*/ 34 h 232"/>
                    <a:gd name="T108" fmla="*/ 120 w 270"/>
                    <a:gd name="T109" fmla="*/ 28 h 232"/>
                    <a:gd name="T110" fmla="*/ 102 w 270"/>
                    <a:gd name="T111" fmla="*/ 16 h 232"/>
                    <a:gd name="T112" fmla="*/ 68 w 270"/>
                    <a:gd name="T113" fmla="*/ 4 h 232"/>
                    <a:gd name="T114" fmla="*/ 62 w 270"/>
                    <a:gd name="T115" fmla="*/ 0 h 232"/>
                    <a:gd name="T116" fmla="*/ 58 w 270"/>
                    <a:gd name="T117" fmla="*/ 2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70" h="232">
                      <a:moveTo>
                        <a:pt x="54" y="4"/>
                      </a:moveTo>
                      <a:lnTo>
                        <a:pt x="34" y="8"/>
                      </a:lnTo>
                      <a:lnTo>
                        <a:pt x="42" y="22"/>
                      </a:lnTo>
                      <a:lnTo>
                        <a:pt x="42" y="24"/>
                      </a:lnTo>
                      <a:lnTo>
                        <a:pt x="40" y="26"/>
                      </a:lnTo>
                      <a:lnTo>
                        <a:pt x="36" y="30"/>
                      </a:lnTo>
                      <a:lnTo>
                        <a:pt x="34" y="34"/>
                      </a:lnTo>
                      <a:lnTo>
                        <a:pt x="30" y="36"/>
                      </a:lnTo>
                      <a:lnTo>
                        <a:pt x="28" y="38"/>
                      </a:lnTo>
                      <a:lnTo>
                        <a:pt x="26" y="40"/>
                      </a:lnTo>
                      <a:lnTo>
                        <a:pt x="24" y="42"/>
                      </a:lnTo>
                      <a:lnTo>
                        <a:pt x="0" y="40"/>
                      </a:lnTo>
                      <a:lnTo>
                        <a:pt x="2" y="46"/>
                      </a:lnTo>
                      <a:lnTo>
                        <a:pt x="6" y="56"/>
                      </a:lnTo>
                      <a:lnTo>
                        <a:pt x="6" y="58"/>
                      </a:lnTo>
                      <a:lnTo>
                        <a:pt x="8" y="60"/>
                      </a:lnTo>
                      <a:lnTo>
                        <a:pt x="10" y="64"/>
                      </a:lnTo>
                      <a:lnTo>
                        <a:pt x="12" y="68"/>
                      </a:lnTo>
                      <a:lnTo>
                        <a:pt x="16" y="74"/>
                      </a:lnTo>
                      <a:lnTo>
                        <a:pt x="18" y="78"/>
                      </a:lnTo>
                      <a:lnTo>
                        <a:pt x="22" y="82"/>
                      </a:lnTo>
                      <a:lnTo>
                        <a:pt x="26" y="90"/>
                      </a:lnTo>
                      <a:lnTo>
                        <a:pt x="34" y="100"/>
                      </a:lnTo>
                      <a:lnTo>
                        <a:pt x="38" y="110"/>
                      </a:lnTo>
                      <a:lnTo>
                        <a:pt x="42" y="114"/>
                      </a:lnTo>
                      <a:lnTo>
                        <a:pt x="42" y="118"/>
                      </a:lnTo>
                      <a:lnTo>
                        <a:pt x="46" y="128"/>
                      </a:lnTo>
                      <a:lnTo>
                        <a:pt x="52" y="140"/>
                      </a:lnTo>
                      <a:lnTo>
                        <a:pt x="58" y="152"/>
                      </a:lnTo>
                      <a:lnTo>
                        <a:pt x="68" y="170"/>
                      </a:lnTo>
                      <a:lnTo>
                        <a:pt x="72" y="176"/>
                      </a:lnTo>
                      <a:lnTo>
                        <a:pt x="80" y="188"/>
                      </a:lnTo>
                      <a:lnTo>
                        <a:pt x="86" y="202"/>
                      </a:lnTo>
                      <a:lnTo>
                        <a:pt x="92" y="212"/>
                      </a:lnTo>
                      <a:lnTo>
                        <a:pt x="94" y="216"/>
                      </a:lnTo>
                      <a:lnTo>
                        <a:pt x="96" y="212"/>
                      </a:lnTo>
                      <a:lnTo>
                        <a:pt x="98" y="212"/>
                      </a:lnTo>
                      <a:lnTo>
                        <a:pt x="100" y="210"/>
                      </a:lnTo>
                      <a:lnTo>
                        <a:pt x="102" y="210"/>
                      </a:lnTo>
                      <a:lnTo>
                        <a:pt x="104" y="206"/>
                      </a:lnTo>
                      <a:lnTo>
                        <a:pt x="104" y="202"/>
                      </a:lnTo>
                      <a:lnTo>
                        <a:pt x="104" y="202"/>
                      </a:lnTo>
                      <a:lnTo>
                        <a:pt x="104" y="202"/>
                      </a:lnTo>
                      <a:lnTo>
                        <a:pt x="106" y="204"/>
                      </a:lnTo>
                      <a:lnTo>
                        <a:pt x="108" y="204"/>
                      </a:lnTo>
                      <a:lnTo>
                        <a:pt x="110" y="204"/>
                      </a:lnTo>
                      <a:lnTo>
                        <a:pt x="114" y="204"/>
                      </a:lnTo>
                      <a:lnTo>
                        <a:pt x="136" y="232"/>
                      </a:lnTo>
                      <a:lnTo>
                        <a:pt x="140" y="228"/>
                      </a:lnTo>
                      <a:lnTo>
                        <a:pt x="140" y="228"/>
                      </a:lnTo>
                      <a:lnTo>
                        <a:pt x="142" y="224"/>
                      </a:lnTo>
                      <a:lnTo>
                        <a:pt x="146" y="220"/>
                      </a:lnTo>
                      <a:lnTo>
                        <a:pt x="148" y="216"/>
                      </a:lnTo>
                      <a:lnTo>
                        <a:pt x="152" y="212"/>
                      </a:lnTo>
                      <a:lnTo>
                        <a:pt x="156" y="206"/>
                      </a:lnTo>
                      <a:lnTo>
                        <a:pt x="158" y="204"/>
                      </a:lnTo>
                      <a:lnTo>
                        <a:pt x="160" y="202"/>
                      </a:lnTo>
                      <a:lnTo>
                        <a:pt x="166" y="200"/>
                      </a:lnTo>
                      <a:lnTo>
                        <a:pt x="178" y="194"/>
                      </a:lnTo>
                      <a:lnTo>
                        <a:pt x="194" y="188"/>
                      </a:lnTo>
                      <a:lnTo>
                        <a:pt x="208" y="184"/>
                      </a:lnTo>
                      <a:lnTo>
                        <a:pt x="220" y="184"/>
                      </a:lnTo>
                      <a:lnTo>
                        <a:pt x="220" y="182"/>
                      </a:lnTo>
                      <a:lnTo>
                        <a:pt x="224" y="182"/>
                      </a:lnTo>
                      <a:lnTo>
                        <a:pt x="236" y="178"/>
                      </a:lnTo>
                      <a:lnTo>
                        <a:pt x="248" y="170"/>
                      </a:lnTo>
                      <a:lnTo>
                        <a:pt x="260" y="160"/>
                      </a:lnTo>
                      <a:lnTo>
                        <a:pt x="268" y="148"/>
                      </a:lnTo>
                      <a:lnTo>
                        <a:pt x="270" y="132"/>
                      </a:lnTo>
                      <a:lnTo>
                        <a:pt x="268" y="132"/>
                      </a:lnTo>
                      <a:lnTo>
                        <a:pt x="268" y="130"/>
                      </a:lnTo>
                      <a:lnTo>
                        <a:pt x="268" y="126"/>
                      </a:lnTo>
                      <a:lnTo>
                        <a:pt x="268" y="124"/>
                      </a:lnTo>
                      <a:lnTo>
                        <a:pt x="270" y="122"/>
                      </a:lnTo>
                      <a:lnTo>
                        <a:pt x="254" y="124"/>
                      </a:lnTo>
                      <a:lnTo>
                        <a:pt x="234" y="124"/>
                      </a:lnTo>
                      <a:lnTo>
                        <a:pt x="234" y="124"/>
                      </a:lnTo>
                      <a:lnTo>
                        <a:pt x="232" y="122"/>
                      </a:lnTo>
                      <a:lnTo>
                        <a:pt x="230" y="122"/>
                      </a:lnTo>
                      <a:lnTo>
                        <a:pt x="228" y="120"/>
                      </a:lnTo>
                      <a:lnTo>
                        <a:pt x="228" y="118"/>
                      </a:lnTo>
                      <a:lnTo>
                        <a:pt x="228" y="116"/>
                      </a:lnTo>
                      <a:lnTo>
                        <a:pt x="230" y="110"/>
                      </a:lnTo>
                      <a:lnTo>
                        <a:pt x="220" y="108"/>
                      </a:lnTo>
                      <a:lnTo>
                        <a:pt x="218" y="108"/>
                      </a:lnTo>
                      <a:lnTo>
                        <a:pt x="216" y="110"/>
                      </a:lnTo>
                      <a:lnTo>
                        <a:pt x="214" y="110"/>
                      </a:lnTo>
                      <a:lnTo>
                        <a:pt x="210" y="110"/>
                      </a:lnTo>
                      <a:lnTo>
                        <a:pt x="206" y="108"/>
                      </a:lnTo>
                      <a:lnTo>
                        <a:pt x="206" y="106"/>
                      </a:lnTo>
                      <a:lnTo>
                        <a:pt x="204" y="102"/>
                      </a:lnTo>
                      <a:lnTo>
                        <a:pt x="202" y="98"/>
                      </a:lnTo>
                      <a:lnTo>
                        <a:pt x="200" y="92"/>
                      </a:lnTo>
                      <a:lnTo>
                        <a:pt x="196" y="88"/>
                      </a:lnTo>
                      <a:lnTo>
                        <a:pt x="194" y="84"/>
                      </a:lnTo>
                      <a:lnTo>
                        <a:pt x="192" y="80"/>
                      </a:lnTo>
                      <a:lnTo>
                        <a:pt x="192" y="80"/>
                      </a:lnTo>
                      <a:lnTo>
                        <a:pt x="172" y="54"/>
                      </a:lnTo>
                      <a:lnTo>
                        <a:pt x="154" y="54"/>
                      </a:lnTo>
                      <a:lnTo>
                        <a:pt x="154" y="52"/>
                      </a:lnTo>
                      <a:lnTo>
                        <a:pt x="152" y="50"/>
                      </a:lnTo>
                      <a:lnTo>
                        <a:pt x="150" y="48"/>
                      </a:lnTo>
                      <a:lnTo>
                        <a:pt x="144" y="46"/>
                      </a:lnTo>
                      <a:lnTo>
                        <a:pt x="144" y="46"/>
                      </a:lnTo>
                      <a:lnTo>
                        <a:pt x="142" y="44"/>
                      </a:lnTo>
                      <a:lnTo>
                        <a:pt x="138" y="40"/>
                      </a:lnTo>
                      <a:lnTo>
                        <a:pt x="134" y="38"/>
                      </a:lnTo>
                      <a:lnTo>
                        <a:pt x="130" y="34"/>
                      </a:lnTo>
                      <a:lnTo>
                        <a:pt x="124" y="30"/>
                      </a:lnTo>
                      <a:lnTo>
                        <a:pt x="120" y="28"/>
                      </a:lnTo>
                      <a:lnTo>
                        <a:pt x="114" y="26"/>
                      </a:lnTo>
                      <a:lnTo>
                        <a:pt x="102" y="16"/>
                      </a:lnTo>
                      <a:lnTo>
                        <a:pt x="94" y="16"/>
                      </a:lnTo>
                      <a:lnTo>
                        <a:pt x="68" y="4"/>
                      </a:lnTo>
                      <a:lnTo>
                        <a:pt x="62" y="0"/>
                      </a:lnTo>
                      <a:lnTo>
                        <a:pt x="62" y="0"/>
                      </a:lnTo>
                      <a:lnTo>
                        <a:pt x="60" y="2"/>
                      </a:lnTo>
                      <a:lnTo>
                        <a:pt x="58" y="2"/>
                      </a:lnTo>
                      <a:lnTo>
                        <a:pt x="54" y="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02" name="Freeform 250"/>
                <p:cNvSpPr>
                  <a:spLocks/>
                </p:cNvSpPr>
                <p:nvPr/>
              </p:nvSpPr>
              <p:spPr bwMode="gray">
                <a:xfrm>
                  <a:off x="1389" y="2886"/>
                  <a:ext cx="42" cy="66"/>
                </a:xfrm>
                <a:custGeom>
                  <a:avLst/>
                  <a:gdLst>
                    <a:gd name="T0" fmla="*/ 20 w 42"/>
                    <a:gd name="T1" fmla="*/ 66 h 66"/>
                    <a:gd name="T2" fmla="*/ 16 w 42"/>
                    <a:gd name="T3" fmla="*/ 64 h 66"/>
                    <a:gd name="T4" fmla="*/ 12 w 42"/>
                    <a:gd name="T5" fmla="*/ 62 h 66"/>
                    <a:gd name="T6" fmla="*/ 10 w 42"/>
                    <a:gd name="T7" fmla="*/ 62 h 66"/>
                    <a:gd name="T8" fmla="*/ 10 w 42"/>
                    <a:gd name="T9" fmla="*/ 60 h 66"/>
                    <a:gd name="T10" fmla="*/ 8 w 42"/>
                    <a:gd name="T11" fmla="*/ 46 h 66"/>
                    <a:gd name="T12" fmla="*/ 2 w 42"/>
                    <a:gd name="T13" fmla="*/ 38 h 66"/>
                    <a:gd name="T14" fmla="*/ 2 w 42"/>
                    <a:gd name="T15" fmla="*/ 36 h 66"/>
                    <a:gd name="T16" fmla="*/ 2 w 42"/>
                    <a:gd name="T17" fmla="*/ 32 h 66"/>
                    <a:gd name="T18" fmla="*/ 2 w 42"/>
                    <a:gd name="T19" fmla="*/ 26 h 66"/>
                    <a:gd name="T20" fmla="*/ 2 w 42"/>
                    <a:gd name="T21" fmla="*/ 20 h 66"/>
                    <a:gd name="T22" fmla="*/ 0 w 42"/>
                    <a:gd name="T23" fmla="*/ 14 h 66"/>
                    <a:gd name="T24" fmla="*/ 0 w 42"/>
                    <a:gd name="T25" fmla="*/ 14 h 66"/>
                    <a:gd name="T26" fmla="*/ 2 w 42"/>
                    <a:gd name="T27" fmla="*/ 12 h 66"/>
                    <a:gd name="T28" fmla="*/ 4 w 42"/>
                    <a:gd name="T29" fmla="*/ 10 h 66"/>
                    <a:gd name="T30" fmla="*/ 6 w 42"/>
                    <a:gd name="T31" fmla="*/ 8 h 66"/>
                    <a:gd name="T32" fmla="*/ 8 w 42"/>
                    <a:gd name="T33" fmla="*/ 8 h 66"/>
                    <a:gd name="T34" fmla="*/ 8 w 42"/>
                    <a:gd name="T35" fmla="*/ 8 h 66"/>
                    <a:gd name="T36" fmla="*/ 8 w 42"/>
                    <a:gd name="T37" fmla="*/ 6 h 66"/>
                    <a:gd name="T38" fmla="*/ 10 w 42"/>
                    <a:gd name="T39" fmla="*/ 4 h 66"/>
                    <a:gd name="T40" fmla="*/ 10 w 42"/>
                    <a:gd name="T41" fmla="*/ 2 h 66"/>
                    <a:gd name="T42" fmla="*/ 10 w 42"/>
                    <a:gd name="T43" fmla="*/ 2 h 66"/>
                    <a:gd name="T44" fmla="*/ 10 w 42"/>
                    <a:gd name="T45" fmla="*/ 0 h 66"/>
                    <a:gd name="T46" fmla="*/ 10 w 42"/>
                    <a:gd name="T47" fmla="*/ 0 h 66"/>
                    <a:gd name="T48" fmla="*/ 14 w 42"/>
                    <a:gd name="T49" fmla="*/ 2 h 66"/>
                    <a:gd name="T50" fmla="*/ 14 w 42"/>
                    <a:gd name="T51" fmla="*/ 2 h 66"/>
                    <a:gd name="T52" fmla="*/ 18 w 42"/>
                    <a:gd name="T53" fmla="*/ 2 h 66"/>
                    <a:gd name="T54" fmla="*/ 20 w 42"/>
                    <a:gd name="T55" fmla="*/ 2 h 66"/>
                    <a:gd name="T56" fmla="*/ 42 w 42"/>
                    <a:gd name="T57" fmla="*/ 30 h 66"/>
                    <a:gd name="T58" fmla="*/ 42 w 42"/>
                    <a:gd name="T59" fmla="*/ 30 h 66"/>
                    <a:gd name="T60" fmla="*/ 40 w 42"/>
                    <a:gd name="T61" fmla="*/ 32 h 66"/>
                    <a:gd name="T62" fmla="*/ 38 w 42"/>
                    <a:gd name="T63" fmla="*/ 34 h 66"/>
                    <a:gd name="T64" fmla="*/ 38 w 42"/>
                    <a:gd name="T65" fmla="*/ 36 h 66"/>
                    <a:gd name="T66" fmla="*/ 38 w 42"/>
                    <a:gd name="T67" fmla="*/ 40 h 66"/>
                    <a:gd name="T68" fmla="*/ 40 w 42"/>
                    <a:gd name="T69" fmla="*/ 40 h 66"/>
                    <a:gd name="T70" fmla="*/ 40 w 42"/>
                    <a:gd name="T71" fmla="*/ 42 h 66"/>
                    <a:gd name="T72" fmla="*/ 40 w 42"/>
                    <a:gd name="T73" fmla="*/ 44 h 66"/>
                    <a:gd name="T74" fmla="*/ 40 w 42"/>
                    <a:gd name="T75" fmla="*/ 46 h 66"/>
                    <a:gd name="T76" fmla="*/ 40 w 42"/>
                    <a:gd name="T77" fmla="*/ 48 h 66"/>
                    <a:gd name="T78" fmla="*/ 38 w 42"/>
                    <a:gd name="T79" fmla="*/ 48 h 66"/>
                    <a:gd name="T80" fmla="*/ 36 w 42"/>
                    <a:gd name="T81" fmla="*/ 48 h 66"/>
                    <a:gd name="T82" fmla="*/ 36 w 42"/>
                    <a:gd name="T83" fmla="*/ 48 h 66"/>
                    <a:gd name="T84" fmla="*/ 34 w 42"/>
                    <a:gd name="T85" fmla="*/ 48 h 66"/>
                    <a:gd name="T86" fmla="*/ 34 w 42"/>
                    <a:gd name="T87" fmla="*/ 50 h 66"/>
                    <a:gd name="T88" fmla="*/ 32 w 42"/>
                    <a:gd name="T89" fmla="*/ 52 h 66"/>
                    <a:gd name="T90" fmla="*/ 30 w 42"/>
                    <a:gd name="T91" fmla="*/ 54 h 66"/>
                    <a:gd name="T92" fmla="*/ 28 w 42"/>
                    <a:gd name="T93" fmla="*/ 56 h 66"/>
                    <a:gd name="T94" fmla="*/ 28 w 42"/>
                    <a:gd name="T95" fmla="*/ 56 h 66"/>
                    <a:gd name="T96" fmla="*/ 30 w 42"/>
                    <a:gd name="T97" fmla="*/ 60 h 66"/>
                    <a:gd name="T98" fmla="*/ 28 w 42"/>
                    <a:gd name="T99" fmla="*/ 62 h 66"/>
                    <a:gd name="T100" fmla="*/ 28 w 42"/>
                    <a:gd name="T101" fmla="*/ 62 h 66"/>
                    <a:gd name="T102" fmla="*/ 26 w 42"/>
                    <a:gd name="T103" fmla="*/ 60 h 66"/>
                    <a:gd name="T104" fmla="*/ 24 w 42"/>
                    <a:gd name="T105" fmla="*/ 60 h 66"/>
                    <a:gd name="T106" fmla="*/ 24 w 42"/>
                    <a:gd name="T107" fmla="*/ 62 h 66"/>
                    <a:gd name="T108" fmla="*/ 22 w 42"/>
                    <a:gd name="T109" fmla="*/ 64 h 66"/>
                    <a:gd name="T110" fmla="*/ 20 w 42"/>
                    <a:gd name="T111" fmla="*/ 66 h 66"/>
                    <a:gd name="T112" fmla="*/ 20 w 42"/>
                    <a:gd name="T113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42" h="66">
                      <a:moveTo>
                        <a:pt x="20" y="66"/>
                      </a:moveTo>
                      <a:lnTo>
                        <a:pt x="16" y="64"/>
                      </a:lnTo>
                      <a:lnTo>
                        <a:pt x="12" y="62"/>
                      </a:lnTo>
                      <a:lnTo>
                        <a:pt x="10" y="62"/>
                      </a:lnTo>
                      <a:lnTo>
                        <a:pt x="10" y="60"/>
                      </a:lnTo>
                      <a:lnTo>
                        <a:pt x="8" y="46"/>
                      </a:lnTo>
                      <a:lnTo>
                        <a:pt x="2" y="38"/>
                      </a:lnTo>
                      <a:lnTo>
                        <a:pt x="2" y="36"/>
                      </a:lnTo>
                      <a:lnTo>
                        <a:pt x="2" y="32"/>
                      </a:lnTo>
                      <a:lnTo>
                        <a:pt x="2" y="26"/>
                      </a:lnTo>
                      <a:lnTo>
                        <a:pt x="2" y="20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2" y="12"/>
                      </a:lnTo>
                      <a:lnTo>
                        <a:pt x="4" y="10"/>
                      </a:lnTo>
                      <a:lnTo>
                        <a:pt x="6" y="8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8" y="6"/>
                      </a:lnTo>
                      <a:lnTo>
                        <a:pt x="10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4" y="2"/>
                      </a:lnTo>
                      <a:lnTo>
                        <a:pt x="14" y="2"/>
                      </a:lnTo>
                      <a:lnTo>
                        <a:pt x="18" y="2"/>
                      </a:lnTo>
                      <a:lnTo>
                        <a:pt x="20" y="2"/>
                      </a:lnTo>
                      <a:lnTo>
                        <a:pt x="42" y="30"/>
                      </a:lnTo>
                      <a:lnTo>
                        <a:pt x="42" y="30"/>
                      </a:lnTo>
                      <a:lnTo>
                        <a:pt x="40" y="32"/>
                      </a:lnTo>
                      <a:lnTo>
                        <a:pt x="38" y="34"/>
                      </a:lnTo>
                      <a:lnTo>
                        <a:pt x="38" y="36"/>
                      </a:lnTo>
                      <a:lnTo>
                        <a:pt x="38" y="40"/>
                      </a:lnTo>
                      <a:lnTo>
                        <a:pt x="40" y="40"/>
                      </a:lnTo>
                      <a:lnTo>
                        <a:pt x="40" y="42"/>
                      </a:lnTo>
                      <a:lnTo>
                        <a:pt x="40" y="44"/>
                      </a:lnTo>
                      <a:lnTo>
                        <a:pt x="40" y="46"/>
                      </a:lnTo>
                      <a:lnTo>
                        <a:pt x="40" y="48"/>
                      </a:lnTo>
                      <a:lnTo>
                        <a:pt x="38" y="48"/>
                      </a:lnTo>
                      <a:lnTo>
                        <a:pt x="36" y="48"/>
                      </a:lnTo>
                      <a:lnTo>
                        <a:pt x="36" y="48"/>
                      </a:lnTo>
                      <a:lnTo>
                        <a:pt x="34" y="48"/>
                      </a:lnTo>
                      <a:lnTo>
                        <a:pt x="34" y="50"/>
                      </a:lnTo>
                      <a:lnTo>
                        <a:pt x="32" y="52"/>
                      </a:lnTo>
                      <a:lnTo>
                        <a:pt x="30" y="54"/>
                      </a:lnTo>
                      <a:lnTo>
                        <a:pt x="28" y="56"/>
                      </a:lnTo>
                      <a:lnTo>
                        <a:pt x="28" y="56"/>
                      </a:lnTo>
                      <a:lnTo>
                        <a:pt x="30" y="60"/>
                      </a:lnTo>
                      <a:lnTo>
                        <a:pt x="28" y="62"/>
                      </a:lnTo>
                      <a:lnTo>
                        <a:pt x="28" y="62"/>
                      </a:lnTo>
                      <a:lnTo>
                        <a:pt x="26" y="60"/>
                      </a:lnTo>
                      <a:lnTo>
                        <a:pt x="24" y="60"/>
                      </a:lnTo>
                      <a:lnTo>
                        <a:pt x="24" y="62"/>
                      </a:lnTo>
                      <a:lnTo>
                        <a:pt x="22" y="64"/>
                      </a:lnTo>
                      <a:lnTo>
                        <a:pt x="20" y="66"/>
                      </a:lnTo>
                      <a:lnTo>
                        <a:pt x="20" y="6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03" name="Freeform 251"/>
                <p:cNvSpPr>
                  <a:spLocks/>
                </p:cNvSpPr>
                <p:nvPr/>
              </p:nvSpPr>
              <p:spPr bwMode="gray">
                <a:xfrm>
                  <a:off x="1409" y="2868"/>
                  <a:ext cx="118" cy="86"/>
                </a:xfrm>
                <a:custGeom>
                  <a:avLst/>
                  <a:gdLst>
                    <a:gd name="T0" fmla="*/ 118 w 118"/>
                    <a:gd name="T1" fmla="*/ 28 h 86"/>
                    <a:gd name="T2" fmla="*/ 102 w 118"/>
                    <a:gd name="T3" fmla="*/ 32 h 86"/>
                    <a:gd name="T4" fmla="*/ 94 w 118"/>
                    <a:gd name="T5" fmla="*/ 38 h 86"/>
                    <a:gd name="T6" fmla="*/ 86 w 118"/>
                    <a:gd name="T7" fmla="*/ 46 h 86"/>
                    <a:gd name="T8" fmla="*/ 80 w 118"/>
                    <a:gd name="T9" fmla="*/ 54 h 86"/>
                    <a:gd name="T10" fmla="*/ 74 w 118"/>
                    <a:gd name="T11" fmla="*/ 58 h 86"/>
                    <a:gd name="T12" fmla="*/ 68 w 118"/>
                    <a:gd name="T13" fmla="*/ 60 h 86"/>
                    <a:gd name="T14" fmla="*/ 62 w 118"/>
                    <a:gd name="T15" fmla="*/ 62 h 86"/>
                    <a:gd name="T16" fmla="*/ 58 w 118"/>
                    <a:gd name="T17" fmla="*/ 64 h 86"/>
                    <a:gd name="T18" fmla="*/ 54 w 118"/>
                    <a:gd name="T19" fmla="*/ 64 h 86"/>
                    <a:gd name="T20" fmla="*/ 52 w 118"/>
                    <a:gd name="T21" fmla="*/ 64 h 86"/>
                    <a:gd name="T22" fmla="*/ 36 w 118"/>
                    <a:gd name="T23" fmla="*/ 78 h 86"/>
                    <a:gd name="T24" fmla="*/ 6 w 118"/>
                    <a:gd name="T25" fmla="*/ 86 h 86"/>
                    <a:gd name="T26" fmla="*/ 2 w 118"/>
                    <a:gd name="T27" fmla="*/ 84 h 86"/>
                    <a:gd name="T28" fmla="*/ 0 w 118"/>
                    <a:gd name="T29" fmla="*/ 84 h 86"/>
                    <a:gd name="T30" fmla="*/ 0 w 118"/>
                    <a:gd name="T31" fmla="*/ 84 h 86"/>
                    <a:gd name="T32" fmla="*/ 2 w 118"/>
                    <a:gd name="T33" fmla="*/ 84 h 86"/>
                    <a:gd name="T34" fmla="*/ 4 w 118"/>
                    <a:gd name="T35" fmla="*/ 80 h 86"/>
                    <a:gd name="T36" fmla="*/ 4 w 118"/>
                    <a:gd name="T37" fmla="*/ 80 h 86"/>
                    <a:gd name="T38" fmla="*/ 6 w 118"/>
                    <a:gd name="T39" fmla="*/ 80 h 86"/>
                    <a:gd name="T40" fmla="*/ 8 w 118"/>
                    <a:gd name="T41" fmla="*/ 80 h 86"/>
                    <a:gd name="T42" fmla="*/ 10 w 118"/>
                    <a:gd name="T43" fmla="*/ 78 h 86"/>
                    <a:gd name="T44" fmla="*/ 8 w 118"/>
                    <a:gd name="T45" fmla="*/ 74 h 86"/>
                    <a:gd name="T46" fmla="*/ 12 w 118"/>
                    <a:gd name="T47" fmla="*/ 68 h 86"/>
                    <a:gd name="T48" fmla="*/ 14 w 118"/>
                    <a:gd name="T49" fmla="*/ 68 h 86"/>
                    <a:gd name="T50" fmla="*/ 14 w 118"/>
                    <a:gd name="T51" fmla="*/ 66 h 86"/>
                    <a:gd name="T52" fmla="*/ 16 w 118"/>
                    <a:gd name="T53" fmla="*/ 66 h 86"/>
                    <a:gd name="T54" fmla="*/ 18 w 118"/>
                    <a:gd name="T55" fmla="*/ 66 h 86"/>
                    <a:gd name="T56" fmla="*/ 20 w 118"/>
                    <a:gd name="T57" fmla="*/ 66 h 86"/>
                    <a:gd name="T58" fmla="*/ 20 w 118"/>
                    <a:gd name="T59" fmla="*/ 66 h 86"/>
                    <a:gd name="T60" fmla="*/ 22 w 118"/>
                    <a:gd name="T61" fmla="*/ 64 h 86"/>
                    <a:gd name="T62" fmla="*/ 20 w 118"/>
                    <a:gd name="T63" fmla="*/ 62 h 86"/>
                    <a:gd name="T64" fmla="*/ 20 w 118"/>
                    <a:gd name="T65" fmla="*/ 60 h 86"/>
                    <a:gd name="T66" fmla="*/ 20 w 118"/>
                    <a:gd name="T67" fmla="*/ 58 h 86"/>
                    <a:gd name="T68" fmla="*/ 18 w 118"/>
                    <a:gd name="T69" fmla="*/ 56 h 86"/>
                    <a:gd name="T70" fmla="*/ 18 w 118"/>
                    <a:gd name="T71" fmla="*/ 54 h 86"/>
                    <a:gd name="T72" fmla="*/ 18 w 118"/>
                    <a:gd name="T73" fmla="*/ 50 h 86"/>
                    <a:gd name="T74" fmla="*/ 22 w 118"/>
                    <a:gd name="T75" fmla="*/ 48 h 86"/>
                    <a:gd name="T76" fmla="*/ 22 w 118"/>
                    <a:gd name="T77" fmla="*/ 48 h 86"/>
                    <a:gd name="T78" fmla="*/ 24 w 118"/>
                    <a:gd name="T79" fmla="*/ 46 h 86"/>
                    <a:gd name="T80" fmla="*/ 26 w 118"/>
                    <a:gd name="T81" fmla="*/ 44 h 86"/>
                    <a:gd name="T82" fmla="*/ 26 w 118"/>
                    <a:gd name="T83" fmla="*/ 44 h 86"/>
                    <a:gd name="T84" fmla="*/ 28 w 118"/>
                    <a:gd name="T85" fmla="*/ 42 h 86"/>
                    <a:gd name="T86" fmla="*/ 30 w 118"/>
                    <a:gd name="T87" fmla="*/ 38 h 86"/>
                    <a:gd name="T88" fmla="*/ 34 w 118"/>
                    <a:gd name="T89" fmla="*/ 34 h 86"/>
                    <a:gd name="T90" fmla="*/ 38 w 118"/>
                    <a:gd name="T91" fmla="*/ 30 h 86"/>
                    <a:gd name="T92" fmla="*/ 40 w 118"/>
                    <a:gd name="T93" fmla="*/ 24 h 86"/>
                    <a:gd name="T94" fmla="*/ 44 w 118"/>
                    <a:gd name="T95" fmla="*/ 20 h 86"/>
                    <a:gd name="T96" fmla="*/ 48 w 118"/>
                    <a:gd name="T97" fmla="*/ 18 h 86"/>
                    <a:gd name="T98" fmla="*/ 50 w 118"/>
                    <a:gd name="T99" fmla="*/ 16 h 86"/>
                    <a:gd name="T100" fmla="*/ 54 w 118"/>
                    <a:gd name="T101" fmla="*/ 14 h 86"/>
                    <a:gd name="T102" fmla="*/ 66 w 118"/>
                    <a:gd name="T103" fmla="*/ 10 h 86"/>
                    <a:gd name="T104" fmla="*/ 80 w 118"/>
                    <a:gd name="T105" fmla="*/ 6 h 86"/>
                    <a:gd name="T106" fmla="*/ 94 w 118"/>
                    <a:gd name="T107" fmla="*/ 0 h 86"/>
                    <a:gd name="T108" fmla="*/ 104 w 118"/>
                    <a:gd name="T109" fmla="*/ 0 h 86"/>
                    <a:gd name="T110" fmla="*/ 104 w 118"/>
                    <a:gd name="T111" fmla="*/ 0 h 86"/>
                    <a:gd name="T112" fmla="*/ 106 w 118"/>
                    <a:gd name="T113" fmla="*/ 0 h 86"/>
                    <a:gd name="T114" fmla="*/ 108 w 118"/>
                    <a:gd name="T115" fmla="*/ 2 h 86"/>
                    <a:gd name="T116" fmla="*/ 118 w 118"/>
                    <a:gd name="T117" fmla="*/ 28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18" h="86">
                      <a:moveTo>
                        <a:pt x="118" y="28"/>
                      </a:moveTo>
                      <a:lnTo>
                        <a:pt x="102" y="32"/>
                      </a:lnTo>
                      <a:lnTo>
                        <a:pt x="94" y="38"/>
                      </a:lnTo>
                      <a:lnTo>
                        <a:pt x="86" y="46"/>
                      </a:lnTo>
                      <a:lnTo>
                        <a:pt x="80" y="54"/>
                      </a:lnTo>
                      <a:lnTo>
                        <a:pt x="74" y="58"/>
                      </a:lnTo>
                      <a:lnTo>
                        <a:pt x="68" y="60"/>
                      </a:lnTo>
                      <a:lnTo>
                        <a:pt x="62" y="62"/>
                      </a:lnTo>
                      <a:lnTo>
                        <a:pt x="58" y="64"/>
                      </a:lnTo>
                      <a:lnTo>
                        <a:pt x="54" y="64"/>
                      </a:lnTo>
                      <a:lnTo>
                        <a:pt x="52" y="64"/>
                      </a:lnTo>
                      <a:lnTo>
                        <a:pt x="36" y="78"/>
                      </a:lnTo>
                      <a:lnTo>
                        <a:pt x="6" y="86"/>
                      </a:lnTo>
                      <a:lnTo>
                        <a:pt x="2" y="84"/>
                      </a:lnTo>
                      <a:lnTo>
                        <a:pt x="0" y="84"/>
                      </a:lnTo>
                      <a:lnTo>
                        <a:pt x="0" y="84"/>
                      </a:lnTo>
                      <a:lnTo>
                        <a:pt x="2" y="84"/>
                      </a:lnTo>
                      <a:lnTo>
                        <a:pt x="4" y="80"/>
                      </a:lnTo>
                      <a:lnTo>
                        <a:pt x="4" y="80"/>
                      </a:lnTo>
                      <a:lnTo>
                        <a:pt x="6" y="80"/>
                      </a:lnTo>
                      <a:lnTo>
                        <a:pt x="8" y="80"/>
                      </a:lnTo>
                      <a:lnTo>
                        <a:pt x="10" y="78"/>
                      </a:lnTo>
                      <a:lnTo>
                        <a:pt x="8" y="74"/>
                      </a:lnTo>
                      <a:lnTo>
                        <a:pt x="12" y="68"/>
                      </a:lnTo>
                      <a:lnTo>
                        <a:pt x="14" y="68"/>
                      </a:lnTo>
                      <a:lnTo>
                        <a:pt x="14" y="66"/>
                      </a:lnTo>
                      <a:lnTo>
                        <a:pt x="16" y="66"/>
                      </a:lnTo>
                      <a:lnTo>
                        <a:pt x="18" y="66"/>
                      </a:lnTo>
                      <a:lnTo>
                        <a:pt x="20" y="66"/>
                      </a:lnTo>
                      <a:lnTo>
                        <a:pt x="20" y="66"/>
                      </a:lnTo>
                      <a:lnTo>
                        <a:pt x="22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18" y="56"/>
                      </a:lnTo>
                      <a:lnTo>
                        <a:pt x="18" y="54"/>
                      </a:lnTo>
                      <a:lnTo>
                        <a:pt x="18" y="50"/>
                      </a:lnTo>
                      <a:lnTo>
                        <a:pt x="22" y="48"/>
                      </a:lnTo>
                      <a:lnTo>
                        <a:pt x="22" y="48"/>
                      </a:lnTo>
                      <a:lnTo>
                        <a:pt x="24" y="46"/>
                      </a:lnTo>
                      <a:lnTo>
                        <a:pt x="26" y="44"/>
                      </a:lnTo>
                      <a:lnTo>
                        <a:pt x="26" y="44"/>
                      </a:lnTo>
                      <a:lnTo>
                        <a:pt x="28" y="42"/>
                      </a:lnTo>
                      <a:lnTo>
                        <a:pt x="30" y="38"/>
                      </a:lnTo>
                      <a:lnTo>
                        <a:pt x="34" y="34"/>
                      </a:lnTo>
                      <a:lnTo>
                        <a:pt x="38" y="30"/>
                      </a:lnTo>
                      <a:lnTo>
                        <a:pt x="40" y="24"/>
                      </a:lnTo>
                      <a:lnTo>
                        <a:pt x="44" y="20"/>
                      </a:lnTo>
                      <a:lnTo>
                        <a:pt x="48" y="18"/>
                      </a:lnTo>
                      <a:lnTo>
                        <a:pt x="50" y="16"/>
                      </a:lnTo>
                      <a:lnTo>
                        <a:pt x="54" y="14"/>
                      </a:lnTo>
                      <a:lnTo>
                        <a:pt x="66" y="10"/>
                      </a:lnTo>
                      <a:lnTo>
                        <a:pt x="80" y="6"/>
                      </a:lnTo>
                      <a:lnTo>
                        <a:pt x="94" y="0"/>
                      </a:lnTo>
                      <a:lnTo>
                        <a:pt x="104" y="0"/>
                      </a:lnTo>
                      <a:lnTo>
                        <a:pt x="104" y="0"/>
                      </a:lnTo>
                      <a:lnTo>
                        <a:pt x="106" y="0"/>
                      </a:lnTo>
                      <a:lnTo>
                        <a:pt x="108" y="2"/>
                      </a:lnTo>
                      <a:lnTo>
                        <a:pt x="118" y="2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04" name="Freeform 252"/>
                <p:cNvSpPr>
                  <a:spLocks/>
                </p:cNvSpPr>
                <p:nvPr/>
              </p:nvSpPr>
              <p:spPr bwMode="gray">
                <a:xfrm>
                  <a:off x="1515" y="2794"/>
                  <a:ext cx="92" cy="102"/>
                </a:xfrm>
                <a:custGeom>
                  <a:avLst/>
                  <a:gdLst>
                    <a:gd name="T0" fmla="*/ 72 w 92"/>
                    <a:gd name="T1" fmla="*/ 0 h 102"/>
                    <a:gd name="T2" fmla="*/ 72 w 92"/>
                    <a:gd name="T3" fmla="*/ 4 h 102"/>
                    <a:gd name="T4" fmla="*/ 72 w 92"/>
                    <a:gd name="T5" fmla="*/ 8 h 102"/>
                    <a:gd name="T6" fmla="*/ 72 w 92"/>
                    <a:gd name="T7" fmla="*/ 8 h 102"/>
                    <a:gd name="T8" fmla="*/ 76 w 92"/>
                    <a:gd name="T9" fmla="*/ 14 h 102"/>
                    <a:gd name="T10" fmla="*/ 80 w 92"/>
                    <a:gd name="T11" fmla="*/ 18 h 102"/>
                    <a:gd name="T12" fmla="*/ 84 w 92"/>
                    <a:gd name="T13" fmla="*/ 22 h 102"/>
                    <a:gd name="T14" fmla="*/ 88 w 92"/>
                    <a:gd name="T15" fmla="*/ 22 h 102"/>
                    <a:gd name="T16" fmla="*/ 90 w 92"/>
                    <a:gd name="T17" fmla="*/ 24 h 102"/>
                    <a:gd name="T18" fmla="*/ 90 w 92"/>
                    <a:gd name="T19" fmla="*/ 24 h 102"/>
                    <a:gd name="T20" fmla="*/ 92 w 92"/>
                    <a:gd name="T21" fmla="*/ 30 h 102"/>
                    <a:gd name="T22" fmla="*/ 92 w 92"/>
                    <a:gd name="T23" fmla="*/ 34 h 102"/>
                    <a:gd name="T24" fmla="*/ 90 w 92"/>
                    <a:gd name="T25" fmla="*/ 40 h 102"/>
                    <a:gd name="T26" fmla="*/ 86 w 92"/>
                    <a:gd name="T27" fmla="*/ 44 h 102"/>
                    <a:gd name="T28" fmla="*/ 82 w 92"/>
                    <a:gd name="T29" fmla="*/ 46 h 102"/>
                    <a:gd name="T30" fmla="*/ 78 w 92"/>
                    <a:gd name="T31" fmla="*/ 50 h 102"/>
                    <a:gd name="T32" fmla="*/ 76 w 92"/>
                    <a:gd name="T33" fmla="*/ 50 h 102"/>
                    <a:gd name="T34" fmla="*/ 74 w 92"/>
                    <a:gd name="T35" fmla="*/ 50 h 102"/>
                    <a:gd name="T36" fmla="*/ 74 w 92"/>
                    <a:gd name="T37" fmla="*/ 56 h 102"/>
                    <a:gd name="T38" fmla="*/ 72 w 92"/>
                    <a:gd name="T39" fmla="*/ 58 h 102"/>
                    <a:gd name="T40" fmla="*/ 70 w 92"/>
                    <a:gd name="T41" fmla="*/ 62 h 102"/>
                    <a:gd name="T42" fmla="*/ 66 w 92"/>
                    <a:gd name="T43" fmla="*/ 64 h 102"/>
                    <a:gd name="T44" fmla="*/ 64 w 92"/>
                    <a:gd name="T45" fmla="*/ 64 h 102"/>
                    <a:gd name="T46" fmla="*/ 64 w 92"/>
                    <a:gd name="T47" fmla="*/ 66 h 102"/>
                    <a:gd name="T48" fmla="*/ 58 w 92"/>
                    <a:gd name="T49" fmla="*/ 66 h 102"/>
                    <a:gd name="T50" fmla="*/ 54 w 92"/>
                    <a:gd name="T51" fmla="*/ 68 h 102"/>
                    <a:gd name="T52" fmla="*/ 52 w 92"/>
                    <a:gd name="T53" fmla="*/ 72 h 102"/>
                    <a:gd name="T54" fmla="*/ 50 w 92"/>
                    <a:gd name="T55" fmla="*/ 74 h 102"/>
                    <a:gd name="T56" fmla="*/ 50 w 92"/>
                    <a:gd name="T57" fmla="*/ 76 h 102"/>
                    <a:gd name="T58" fmla="*/ 50 w 92"/>
                    <a:gd name="T59" fmla="*/ 78 h 102"/>
                    <a:gd name="T60" fmla="*/ 50 w 92"/>
                    <a:gd name="T61" fmla="*/ 80 h 102"/>
                    <a:gd name="T62" fmla="*/ 48 w 92"/>
                    <a:gd name="T63" fmla="*/ 82 h 102"/>
                    <a:gd name="T64" fmla="*/ 42 w 92"/>
                    <a:gd name="T65" fmla="*/ 90 h 102"/>
                    <a:gd name="T66" fmla="*/ 30 w 92"/>
                    <a:gd name="T67" fmla="*/ 98 h 102"/>
                    <a:gd name="T68" fmla="*/ 12 w 92"/>
                    <a:gd name="T69" fmla="*/ 102 h 102"/>
                    <a:gd name="T70" fmla="*/ 2 w 92"/>
                    <a:gd name="T71" fmla="*/ 76 h 102"/>
                    <a:gd name="T72" fmla="*/ 0 w 92"/>
                    <a:gd name="T73" fmla="*/ 74 h 102"/>
                    <a:gd name="T74" fmla="*/ 0 w 92"/>
                    <a:gd name="T75" fmla="*/ 74 h 102"/>
                    <a:gd name="T76" fmla="*/ 0 w 92"/>
                    <a:gd name="T77" fmla="*/ 74 h 102"/>
                    <a:gd name="T78" fmla="*/ 2 w 92"/>
                    <a:gd name="T79" fmla="*/ 72 h 102"/>
                    <a:gd name="T80" fmla="*/ 12 w 92"/>
                    <a:gd name="T81" fmla="*/ 68 h 102"/>
                    <a:gd name="T82" fmla="*/ 26 w 92"/>
                    <a:gd name="T83" fmla="*/ 62 h 102"/>
                    <a:gd name="T84" fmla="*/ 38 w 92"/>
                    <a:gd name="T85" fmla="*/ 54 h 102"/>
                    <a:gd name="T86" fmla="*/ 46 w 92"/>
                    <a:gd name="T87" fmla="*/ 42 h 102"/>
                    <a:gd name="T88" fmla="*/ 50 w 92"/>
                    <a:gd name="T89" fmla="*/ 28 h 102"/>
                    <a:gd name="T90" fmla="*/ 50 w 92"/>
                    <a:gd name="T91" fmla="*/ 26 h 102"/>
                    <a:gd name="T92" fmla="*/ 50 w 92"/>
                    <a:gd name="T93" fmla="*/ 24 h 102"/>
                    <a:gd name="T94" fmla="*/ 48 w 92"/>
                    <a:gd name="T95" fmla="*/ 20 h 102"/>
                    <a:gd name="T96" fmla="*/ 48 w 92"/>
                    <a:gd name="T97" fmla="*/ 18 h 102"/>
                    <a:gd name="T98" fmla="*/ 48 w 92"/>
                    <a:gd name="T99" fmla="*/ 16 h 102"/>
                    <a:gd name="T100" fmla="*/ 48 w 92"/>
                    <a:gd name="T101" fmla="*/ 14 h 102"/>
                    <a:gd name="T102" fmla="*/ 48 w 92"/>
                    <a:gd name="T103" fmla="*/ 12 h 102"/>
                    <a:gd name="T104" fmla="*/ 50 w 92"/>
                    <a:gd name="T105" fmla="*/ 12 h 102"/>
                    <a:gd name="T106" fmla="*/ 52 w 92"/>
                    <a:gd name="T107" fmla="*/ 12 h 102"/>
                    <a:gd name="T108" fmla="*/ 54 w 92"/>
                    <a:gd name="T109" fmla="*/ 12 h 102"/>
                    <a:gd name="T110" fmla="*/ 58 w 92"/>
                    <a:gd name="T111" fmla="*/ 10 h 102"/>
                    <a:gd name="T112" fmla="*/ 60 w 92"/>
                    <a:gd name="T113" fmla="*/ 8 h 102"/>
                    <a:gd name="T114" fmla="*/ 60 w 92"/>
                    <a:gd name="T115" fmla="*/ 8 h 102"/>
                    <a:gd name="T116" fmla="*/ 60 w 92"/>
                    <a:gd name="T117" fmla="*/ 6 h 102"/>
                    <a:gd name="T118" fmla="*/ 62 w 92"/>
                    <a:gd name="T119" fmla="*/ 4 h 102"/>
                    <a:gd name="T120" fmla="*/ 64 w 92"/>
                    <a:gd name="T121" fmla="*/ 4 h 102"/>
                    <a:gd name="T122" fmla="*/ 64 w 92"/>
                    <a:gd name="T123" fmla="*/ 4 h 102"/>
                    <a:gd name="T124" fmla="*/ 72 w 92"/>
                    <a:gd name="T125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2" h="102">
                      <a:moveTo>
                        <a:pt x="72" y="0"/>
                      </a:moveTo>
                      <a:lnTo>
                        <a:pt x="72" y="4"/>
                      </a:lnTo>
                      <a:lnTo>
                        <a:pt x="72" y="8"/>
                      </a:lnTo>
                      <a:lnTo>
                        <a:pt x="72" y="8"/>
                      </a:lnTo>
                      <a:lnTo>
                        <a:pt x="76" y="14"/>
                      </a:lnTo>
                      <a:lnTo>
                        <a:pt x="80" y="18"/>
                      </a:lnTo>
                      <a:lnTo>
                        <a:pt x="84" y="22"/>
                      </a:lnTo>
                      <a:lnTo>
                        <a:pt x="88" y="22"/>
                      </a:lnTo>
                      <a:lnTo>
                        <a:pt x="90" y="24"/>
                      </a:lnTo>
                      <a:lnTo>
                        <a:pt x="90" y="24"/>
                      </a:lnTo>
                      <a:lnTo>
                        <a:pt x="92" y="30"/>
                      </a:lnTo>
                      <a:lnTo>
                        <a:pt x="92" y="34"/>
                      </a:lnTo>
                      <a:lnTo>
                        <a:pt x="90" y="40"/>
                      </a:lnTo>
                      <a:lnTo>
                        <a:pt x="86" y="44"/>
                      </a:lnTo>
                      <a:lnTo>
                        <a:pt x="82" y="46"/>
                      </a:lnTo>
                      <a:lnTo>
                        <a:pt x="78" y="50"/>
                      </a:lnTo>
                      <a:lnTo>
                        <a:pt x="76" y="50"/>
                      </a:lnTo>
                      <a:lnTo>
                        <a:pt x="74" y="50"/>
                      </a:lnTo>
                      <a:lnTo>
                        <a:pt x="74" y="56"/>
                      </a:lnTo>
                      <a:lnTo>
                        <a:pt x="72" y="58"/>
                      </a:lnTo>
                      <a:lnTo>
                        <a:pt x="70" y="62"/>
                      </a:lnTo>
                      <a:lnTo>
                        <a:pt x="66" y="64"/>
                      </a:lnTo>
                      <a:lnTo>
                        <a:pt x="64" y="64"/>
                      </a:lnTo>
                      <a:lnTo>
                        <a:pt x="64" y="66"/>
                      </a:lnTo>
                      <a:lnTo>
                        <a:pt x="58" y="66"/>
                      </a:lnTo>
                      <a:lnTo>
                        <a:pt x="54" y="68"/>
                      </a:lnTo>
                      <a:lnTo>
                        <a:pt x="52" y="72"/>
                      </a:lnTo>
                      <a:lnTo>
                        <a:pt x="50" y="74"/>
                      </a:lnTo>
                      <a:lnTo>
                        <a:pt x="50" y="76"/>
                      </a:lnTo>
                      <a:lnTo>
                        <a:pt x="50" y="78"/>
                      </a:lnTo>
                      <a:lnTo>
                        <a:pt x="50" y="80"/>
                      </a:lnTo>
                      <a:lnTo>
                        <a:pt x="48" y="82"/>
                      </a:lnTo>
                      <a:lnTo>
                        <a:pt x="42" y="90"/>
                      </a:lnTo>
                      <a:lnTo>
                        <a:pt x="30" y="98"/>
                      </a:lnTo>
                      <a:lnTo>
                        <a:pt x="12" y="102"/>
                      </a:lnTo>
                      <a:lnTo>
                        <a:pt x="2" y="76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2" y="72"/>
                      </a:lnTo>
                      <a:lnTo>
                        <a:pt x="12" y="68"/>
                      </a:lnTo>
                      <a:lnTo>
                        <a:pt x="26" y="62"/>
                      </a:lnTo>
                      <a:lnTo>
                        <a:pt x="38" y="54"/>
                      </a:lnTo>
                      <a:lnTo>
                        <a:pt x="46" y="42"/>
                      </a:lnTo>
                      <a:lnTo>
                        <a:pt x="50" y="28"/>
                      </a:lnTo>
                      <a:lnTo>
                        <a:pt x="50" y="26"/>
                      </a:lnTo>
                      <a:lnTo>
                        <a:pt x="50" y="24"/>
                      </a:lnTo>
                      <a:lnTo>
                        <a:pt x="48" y="20"/>
                      </a:lnTo>
                      <a:lnTo>
                        <a:pt x="48" y="18"/>
                      </a:lnTo>
                      <a:lnTo>
                        <a:pt x="48" y="16"/>
                      </a:lnTo>
                      <a:lnTo>
                        <a:pt x="48" y="14"/>
                      </a:lnTo>
                      <a:lnTo>
                        <a:pt x="48" y="12"/>
                      </a:lnTo>
                      <a:lnTo>
                        <a:pt x="50" y="12"/>
                      </a:lnTo>
                      <a:lnTo>
                        <a:pt x="52" y="12"/>
                      </a:lnTo>
                      <a:lnTo>
                        <a:pt x="54" y="12"/>
                      </a:lnTo>
                      <a:lnTo>
                        <a:pt x="58" y="10"/>
                      </a:lnTo>
                      <a:lnTo>
                        <a:pt x="60" y="8"/>
                      </a:lnTo>
                      <a:lnTo>
                        <a:pt x="60" y="8"/>
                      </a:lnTo>
                      <a:lnTo>
                        <a:pt x="60" y="6"/>
                      </a:lnTo>
                      <a:lnTo>
                        <a:pt x="62" y="4"/>
                      </a:lnTo>
                      <a:lnTo>
                        <a:pt x="64" y="4"/>
                      </a:lnTo>
                      <a:lnTo>
                        <a:pt x="64" y="4"/>
                      </a:lnTo>
                      <a:lnTo>
                        <a:pt x="72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05" name="Freeform 253"/>
                <p:cNvSpPr>
                  <a:spLocks/>
                </p:cNvSpPr>
                <p:nvPr/>
              </p:nvSpPr>
              <p:spPr bwMode="gray">
                <a:xfrm>
                  <a:off x="1339" y="2586"/>
                  <a:ext cx="116" cy="134"/>
                </a:xfrm>
                <a:custGeom>
                  <a:avLst/>
                  <a:gdLst>
                    <a:gd name="T0" fmla="*/ 86 w 116"/>
                    <a:gd name="T1" fmla="*/ 132 h 134"/>
                    <a:gd name="T2" fmla="*/ 80 w 116"/>
                    <a:gd name="T3" fmla="*/ 130 h 134"/>
                    <a:gd name="T4" fmla="*/ 70 w 116"/>
                    <a:gd name="T5" fmla="*/ 124 h 134"/>
                    <a:gd name="T6" fmla="*/ 50 w 116"/>
                    <a:gd name="T7" fmla="*/ 114 h 134"/>
                    <a:gd name="T8" fmla="*/ 18 w 116"/>
                    <a:gd name="T9" fmla="*/ 98 h 134"/>
                    <a:gd name="T10" fmla="*/ 16 w 116"/>
                    <a:gd name="T11" fmla="*/ 92 h 134"/>
                    <a:gd name="T12" fmla="*/ 0 w 116"/>
                    <a:gd name="T13" fmla="*/ 68 h 134"/>
                    <a:gd name="T14" fmla="*/ 26 w 116"/>
                    <a:gd name="T15" fmla="*/ 44 h 134"/>
                    <a:gd name="T16" fmla="*/ 26 w 116"/>
                    <a:gd name="T17" fmla="*/ 40 h 134"/>
                    <a:gd name="T18" fmla="*/ 26 w 116"/>
                    <a:gd name="T19" fmla="*/ 36 h 134"/>
                    <a:gd name="T20" fmla="*/ 26 w 116"/>
                    <a:gd name="T21" fmla="*/ 32 h 134"/>
                    <a:gd name="T22" fmla="*/ 28 w 116"/>
                    <a:gd name="T23" fmla="*/ 30 h 134"/>
                    <a:gd name="T24" fmla="*/ 30 w 116"/>
                    <a:gd name="T25" fmla="*/ 26 h 134"/>
                    <a:gd name="T26" fmla="*/ 34 w 116"/>
                    <a:gd name="T27" fmla="*/ 22 h 134"/>
                    <a:gd name="T28" fmla="*/ 36 w 116"/>
                    <a:gd name="T29" fmla="*/ 16 h 134"/>
                    <a:gd name="T30" fmla="*/ 38 w 116"/>
                    <a:gd name="T31" fmla="*/ 10 h 134"/>
                    <a:gd name="T32" fmla="*/ 40 w 116"/>
                    <a:gd name="T33" fmla="*/ 6 h 134"/>
                    <a:gd name="T34" fmla="*/ 46 w 116"/>
                    <a:gd name="T35" fmla="*/ 4 h 134"/>
                    <a:gd name="T36" fmla="*/ 54 w 116"/>
                    <a:gd name="T37" fmla="*/ 2 h 134"/>
                    <a:gd name="T38" fmla="*/ 70 w 116"/>
                    <a:gd name="T39" fmla="*/ 0 h 134"/>
                    <a:gd name="T40" fmla="*/ 70 w 116"/>
                    <a:gd name="T41" fmla="*/ 2 h 134"/>
                    <a:gd name="T42" fmla="*/ 74 w 116"/>
                    <a:gd name="T43" fmla="*/ 4 h 134"/>
                    <a:gd name="T44" fmla="*/ 78 w 116"/>
                    <a:gd name="T45" fmla="*/ 2 h 134"/>
                    <a:gd name="T46" fmla="*/ 82 w 116"/>
                    <a:gd name="T47" fmla="*/ 4 h 134"/>
                    <a:gd name="T48" fmla="*/ 84 w 116"/>
                    <a:gd name="T49" fmla="*/ 10 h 134"/>
                    <a:gd name="T50" fmla="*/ 82 w 116"/>
                    <a:gd name="T51" fmla="*/ 12 h 134"/>
                    <a:gd name="T52" fmla="*/ 80 w 116"/>
                    <a:gd name="T53" fmla="*/ 16 h 134"/>
                    <a:gd name="T54" fmla="*/ 84 w 116"/>
                    <a:gd name="T55" fmla="*/ 18 h 134"/>
                    <a:gd name="T56" fmla="*/ 88 w 116"/>
                    <a:gd name="T57" fmla="*/ 22 h 134"/>
                    <a:gd name="T58" fmla="*/ 90 w 116"/>
                    <a:gd name="T59" fmla="*/ 26 h 134"/>
                    <a:gd name="T60" fmla="*/ 96 w 116"/>
                    <a:gd name="T61" fmla="*/ 32 h 134"/>
                    <a:gd name="T62" fmla="*/ 98 w 116"/>
                    <a:gd name="T63" fmla="*/ 38 h 134"/>
                    <a:gd name="T64" fmla="*/ 96 w 116"/>
                    <a:gd name="T65" fmla="*/ 42 h 134"/>
                    <a:gd name="T66" fmla="*/ 92 w 116"/>
                    <a:gd name="T67" fmla="*/ 52 h 134"/>
                    <a:gd name="T68" fmla="*/ 90 w 116"/>
                    <a:gd name="T69" fmla="*/ 60 h 134"/>
                    <a:gd name="T70" fmla="*/ 92 w 116"/>
                    <a:gd name="T71" fmla="*/ 64 h 134"/>
                    <a:gd name="T72" fmla="*/ 96 w 116"/>
                    <a:gd name="T73" fmla="*/ 72 h 134"/>
                    <a:gd name="T74" fmla="*/ 100 w 116"/>
                    <a:gd name="T75" fmla="*/ 82 h 134"/>
                    <a:gd name="T76" fmla="*/ 106 w 116"/>
                    <a:gd name="T77" fmla="*/ 86 h 134"/>
                    <a:gd name="T78" fmla="*/ 106 w 116"/>
                    <a:gd name="T79" fmla="*/ 90 h 134"/>
                    <a:gd name="T80" fmla="*/ 108 w 116"/>
                    <a:gd name="T81" fmla="*/ 96 h 134"/>
                    <a:gd name="T82" fmla="*/ 108 w 116"/>
                    <a:gd name="T83" fmla="*/ 98 h 134"/>
                    <a:gd name="T84" fmla="*/ 112 w 116"/>
                    <a:gd name="T85" fmla="*/ 102 h 134"/>
                    <a:gd name="T86" fmla="*/ 114 w 116"/>
                    <a:gd name="T87" fmla="*/ 106 h 134"/>
                    <a:gd name="T88" fmla="*/ 116 w 116"/>
                    <a:gd name="T89" fmla="*/ 112 h 134"/>
                    <a:gd name="T90" fmla="*/ 114 w 116"/>
                    <a:gd name="T91" fmla="*/ 124 h 134"/>
                    <a:gd name="T92" fmla="*/ 112 w 116"/>
                    <a:gd name="T93" fmla="*/ 124 h 134"/>
                    <a:gd name="T94" fmla="*/ 108 w 116"/>
                    <a:gd name="T95" fmla="*/ 12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16" h="134">
                      <a:moveTo>
                        <a:pt x="88" y="134"/>
                      </a:moveTo>
                      <a:lnTo>
                        <a:pt x="86" y="132"/>
                      </a:lnTo>
                      <a:lnTo>
                        <a:pt x="84" y="132"/>
                      </a:lnTo>
                      <a:lnTo>
                        <a:pt x="80" y="130"/>
                      </a:lnTo>
                      <a:lnTo>
                        <a:pt x="76" y="126"/>
                      </a:lnTo>
                      <a:lnTo>
                        <a:pt x="70" y="124"/>
                      </a:lnTo>
                      <a:lnTo>
                        <a:pt x="58" y="114"/>
                      </a:lnTo>
                      <a:lnTo>
                        <a:pt x="50" y="114"/>
                      </a:lnTo>
                      <a:lnTo>
                        <a:pt x="24" y="102"/>
                      </a:lnTo>
                      <a:lnTo>
                        <a:pt x="18" y="98"/>
                      </a:lnTo>
                      <a:lnTo>
                        <a:pt x="18" y="96"/>
                      </a:lnTo>
                      <a:lnTo>
                        <a:pt x="16" y="92"/>
                      </a:lnTo>
                      <a:lnTo>
                        <a:pt x="4" y="76"/>
                      </a:lnTo>
                      <a:lnTo>
                        <a:pt x="0" y="68"/>
                      </a:lnTo>
                      <a:lnTo>
                        <a:pt x="26" y="46"/>
                      </a:lnTo>
                      <a:lnTo>
                        <a:pt x="26" y="44"/>
                      </a:lnTo>
                      <a:lnTo>
                        <a:pt x="26" y="42"/>
                      </a:lnTo>
                      <a:lnTo>
                        <a:pt x="26" y="40"/>
                      </a:lnTo>
                      <a:lnTo>
                        <a:pt x="26" y="38"/>
                      </a:lnTo>
                      <a:lnTo>
                        <a:pt x="26" y="36"/>
                      </a:lnTo>
                      <a:lnTo>
                        <a:pt x="26" y="34"/>
                      </a:lnTo>
                      <a:lnTo>
                        <a:pt x="26" y="3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28" y="28"/>
                      </a:lnTo>
                      <a:lnTo>
                        <a:pt x="30" y="26"/>
                      </a:lnTo>
                      <a:lnTo>
                        <a:pt x="32" y="22"/>
                      </a:lnTo>
                      <a:lnTo>
                        <a:pt x="34" y="22"/>
                      </a:lnTo>
                      <a:lnTo>
                        <a:pt x="34" y="20"/>
                      </a:lnTo>
                      <a:lnTo>
                        <a:pt x="36" y="16"/>
                      </a:lnTo>
                      <a:lnTo>
                        <a:pt x="38" y="12"/>
                      </a:lnTo>
                      <a:lnTo>
                        <a:pt x="38" y="10"/>
                      </a:lnTo>
                      <a:lnTo>
                        <a:pt x="40" y="8"/>
                      </a:lnTo>
                      <a:lnTo>
                        <a:pt x="40" y="6"/>
                      </a:lnTo>
                      <a:lnTo>
                        <a:pt x="42" y="6"/>
                      </a:lnTo>
                      <a:lnTo>
                        <a:pt x="46" y="4"/>
                      </a:lnTo>
                      <a:lnTo>
                        <a:pt x="50" y="2"/>
                      </a:lnTo>
                      <a:lnTo>
                        <a:pt x="54" y="2"/>
                      </a:lnTo>
                      <a:lnTo>
                        <a:pt x="60" y="2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70" y="2"/>
                      </a:lnTo>
                      <a:lnTo>
                        <a:pt x="72" y="4"/>
                      </a:lnTo>
                      <a:lnTo>
                        <a:pt x="74" y="4"/>
                      </a:lnTo>
                      <a:lnTo>
                        <a:pt x="76" y="4"/>
                      </a:lnTo>
                      <a:lnTo>
                        <a:pt x="78" y="2"/>
                      </a:lnTo>
                      <a:lnTo>
                        <a:pt x="82" y="4"/>
                      </a:lnTo>
                      <a:lnTo>
                        <a:pt x="82" y="4"/>
                      </a:lnTo>
                      <a:lnTo>
                        <a:pt x="82" y="8"/>
                      </a:lnTo>
                      <a:lnTo>
                        <a:pt x="84" y="10"/>
                      </a:lnTo>
                      <a:lnTo>
                        <a:pt x="82" y="10"/>
                      </a:lnTo>
                      <a:lnTo>
                        <a:pt x="82" y="12"/>
                      </a:lnTo>
                      <a:lnTo>
                        <a:pt x="80" y="14"/>
                      </a:lnTo>
                      <a:lnTo>
                        <a:pt x="80" y="16"/>
                      </a:lnTo>
                      <a:lnTo>
                        <a:pt x="82" y="16"/>
                      </a:lnTo>
                      <a:lnTo>
                        <a:pt x="84" y="18"/>
                      </a:lnTo>
                      <a:lnTo>
                        <a:pt x="86" y="20"/>
                      </a:lnTo>
                      <a:lnTo>
                        <a:pt x="88" y="22"/>
                      </a:lnTo>
                      <a:lnTo>
                        <a:pt x="88" y="24"/>
                      </a:lnTo>
                      <a:lnTo>
                        <a:pt x="90" y="26"/>
                      </a:lnTo>
                      <a:lnTo>
                        <a:pt x="94" y="28"/>
                      </a:lnTo>
                      <a:lnTo>
                        <a:pt x="96" y="32"/>
                      </a:lnTo>
                      <a:lnTo>
                        <a:pt x="98" y="34"/>
                      </a:lnTo>
                      <a:lnTo>
                        <a:pt x="98" y="38"/>
                      </a:lnTo>
                      <a:lnTo>
                        <a:pt x="98" y="38"/>
                      </a:lnTo>
                      <a:lnTo>
                        <a:pt x="96" y="42"/>
                      </a:lnTo>
                      <a:lnTo>
                        <a:pt x="94" y="46"/>
                      </a:lnTo>
                      <a:lnTo>
                        <a:pt x="92" y="52"/>
                      </a:lnTo>
                      <a:lnTo>
                        <a:pt x="92" y="56"/>
                      </a:lnTo>
                      <a:lnTo>
                        <a:pt x="90" y="60"/>
                      </a:lnTo>
                      <a:lnTo>
                        <a:pt x="92" y="64"/>
                      </a:lnTo>
                      <a:lnTo>
                        <a:pt x="92" y="64"/>
                      </a:lnTo>
                      <a:lnTo>
                        <a:pt x="94" y="68"/>
                      </a:lnTo>
                      <a:lnTo>
                        <a:pt x="96" y="72"/>
                      </a:lnTo>
                      <a:lnTo>
                        <a:pt x="98" y="76"/>
                      </a:lnTo>
                      <a:lnTo>
                        <a:pt x="100" y="82"/>
                      </a:lnTo>
                      <a:lnTo>
                        <a:pt x="104" y="84"/>
                      </a:lnTo>
                      <a:lnTo>
                        <a:pt x="106" y="86"/>
                      </a:lnTo>
                      <a:lnTo>
                        <a:pt x="106" y="88"/>
                      </a:lnTo>
                      <a:lnTo>
                        <a:pt x="106" y="90"/>
                      </a:lnTo>
                      <a:lnTo>
                        <a:pt x="106" y="92"/>
                      </a:lnTo>
                      <a:lnTo>
                        <a:pt x="108" y="96"/>
                      </a:lnTo>
                      <a:lnTo>
                        <a:pt x="108" y="96"/>
                      </a:lnTo>
                      <a:lnTo>
                        <a:pt x="108" y="98"/>
                      </a:lnTo>
                      <a:lnTo>
                        <a:pt x="110" y="100"/>
                      </a:lnTo>
                      <a:lnTo>
                        <a:pt x="112" y="102"/>
                      </a:lnTo>
                      <a:lnTo>
                        <a:pt x="114" y="104"/>
                      </a:lnTo>
                      <a:lnTo>
                        <a:pt x="114" y="106"/>
                      </a:lnTo>
                      <a:lnTo>
                        <a:pt x="114" y="108"/>
                      </a:lnTo>
                      <a:lnTo>
                        <a:pt x="116" y="112"/>
                      </a:lnTo>
                      <a:lnTo>
                        <a:pt x="116" y="114"/>
                      </a:lnTo>
                      <a:lnTo>
                        <a:pt x="114" y="124"/>
                      </a:lnTo>
                      <a:lnTo>
                        <a:pt x="114" y="124"/>
                      </a:lnTo>
                      <a:lnTo>
                        <a:pt x="112" y="124"/>
                      </a:lnTo>
                      <a:lnTo>
                        <a:pt x="110" y="126"/>
                      </a:lnTo>
                      <a:lnTo>
                        <a:pt x="108" y="128"/>
                      </a:lnTo>
                      <a:lnTo>
                        <a:pt x="88" y="13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06" name="Freeform 254"/>
                <p:cNvSpPr>
                  <a:spLocks/>
                </p:cNvSpPr>
                <p:nvPr/>
              </p:nvSpPr>
              <p:spPr bwMode="gray">
                <a:xfrm>
                  <a:off x="1295" y="2654"/>
                  <a:ext cx="62" cy="72"/>
                </a:xfrm>
                <a:custGeom>
                  <a:avLst/>
                  <a:gdLst>
                    <a:gd name="T0" fmla="*/ 4 w 62"/>
                    <a:gd name="T1" fmla="*/ 40 h 72"/>
                    <a:gd name="T2" fmla="*/ 4 w 62"/>
                    <a:gd name="T3" fmla="*/ 8 h 72"/>
                    <a:gd name="T4" fmla="*/ 4 w 62"/>
                    <a:gd name="T5" fmla="*/ 8 h 72"/>
                    <a:gd name="T6" fmla="*/ 6 w 62"/>
                    <a:gd name="T7" fmla="*/ 10 h 72"/>
                    <a:gd name="T8" fmla="*/ 8 w 62"/>
                    <a:gd name="T9" fmla="*/ 10 h 72"/>
                    <a:gd name="T10" fmla="*/ 8 w 62"/>
                    <a:gd name="T11" fmla="*/ 10 h 72"/>
                    <a:gd name="T12" fmla="*/ 8 w 62"/>
                    <a:gd name="T13" fmla="*/ 12 h 72"/>
                    <a:gd name="T14" fmla="*/ 10 w 62"/>
                    <a:gd name="T15" fmla="*/ 14 h 72"/>
                    <a:gd name="T16" fmla="*/ 12 w 62"/>
                    <a:gd name="T17" fmla="*/ 16 h 72"/>
                    <a:gd name="T18" fmla="*/ 16 w 62"/>
                    <a:gd name="T19" fmla="*/ 16 h 72"/>
                    <a:gd name="T20" fmla="*/ 20 w 62"/>
                    <a:gd name="T21" fmla="*/ 16 h 72"/>
                    <a:gd name="T22" fmla="*/ 26 w 62"/>
                    <a:gd name="T23" fmla="*/ 14 h 72"/>
                    <a:gd name="T24" fmla="*/ 44 w 62"/>
                    <a:gd name="T25" fmla="*/ 0 h 72"/>
                    <a:gd name="T26" fmla="*/ 44 w 62"/>
                    <a:gd name="T27" fmla="*/ 0 h 72"/>
                    <a:gd name="T28" fmla="*/ 44 w 62"/>
                    <a:gd name="T29" fmla="*/ 0 h 72"/>
                    <a:gd name="T30" fmla="*/ 46 w 62"/>
                    <a:gd name="T31" fmla="*/ 4 h 72"/>
                    <a:gd name="T32" fmla="*/ 48 w 62"/>
                    <a:gd name="T33" fmla="*/ 8 h 72"/>
                    <a:gd name="T34" fmla="*/ 48 w 62"/>
                    <a:gd name="T35" fmla="*/ 8 h 72"/>
                    <a:gd name="T36" fmla="*/ 50 w 62"/>
                    <a:gd name="T37" fmla="*/ 10 h 72"/>
                    <a:gd name="T38" fmla="*/ 54 w 62"/>
                    <a:gd name="T39" fmla="*/ 14 h 72"/>
                    <a:gd name="T40" fmla="*/ 56 w 62"/>
                    <a:gd name="T41" fmla="*/ 18 h 72"/>
                    <a:gd name="T42" fmla="*/ 58 w 62"/>
                    <a:gd name="T43" fmla="*/ 22 h 72"/>
                    <a:gd name="T44" fmla="*/ 60 w 62"/>
                    <a:gd name="T45" fmla="*/ 26 h 72"/>
                    <a:gd name="T46" fmla="*/ 62 w 62"/>
                    <a:gd name="T47" fmla="*/ 28 h 72"/>
                    <a:gd name="T48" fmla="*/ 62 w 62"/>
                    <a:gd name="T49" fmla="*/ 28 h 72"/>
                    <a:gd name="T50" fmla="*/ 62 w 62"/>
                    <a:gd name="T51" fmla="*/ 30 h 72"/>
                    <a:gd name="T52" fmla="*/ 62 w 62"/>
                    <a:gd name="T53" fmla="*/ 30 h 72"/>
                    <a:gd name="T54" fmla="*/ 60 w 62"/>
                    <a:gd name="T55" fmla="*/ 32 h 72"/>
                    <a:gd name="T56" fmla="*/ 56 w 62"/>
                    <a:gd name="T57" fmla="*/ 34 h 72"/>
                    <a:gd name="T58" fmla="*/ 48 w 62"/>
                    <a:gd name="T59" fmla="*/ 34 h 72"/>
                    <a:gd name="T60" fmla="*/ 40 w 62"/>
                    <a:gd name="T61" fmla="*/ 36 h 72"/>
                    <a:gd name="T62" fmla="*/ 34 w 62"/>
                    <a:gd name="T63" fmla="*/ 38 h 72"/>
                    <a:gd name="T64" fmla="*/ 34 w 62"/>
                    <a:gd name="T65" fmla="*/ 38 h 72"/>
                    <a:gd name="T66" fmla="*/ 36 w 62"/>
                    <a:gd name="T67" fmla="*/ 42 h 72"/>
                    <a:gd name="T68" fmla="*/ 38 w 62"/>
                    <a:gd name="T69" fmla="*/ 46 h 72"/>
                    <a:gd name="T70" fmla="*/ 40 w 62"/>
                    <a:gd name="T71" fmla="*/ 50 h 72"/>
                    <a:gd name="T72" fmla="*/ 42 w 62"/>
                    <a:gd name="T73" fmla="*/ 52 h 72"/>
                    <a:gd name="T74" fmla="*/ 42 w 62"/>
                    <a:gd name="T75" fmla="*/ 56 h 72"/>
                    <a:gd name="T76" fmla="*/ 40 w 62"/>
                    <a:gd name="T77" fmla="*/ 56 h 72"/>
                    <a:gd name="T78" fmla="*/ 38 w 62"/>
                    <a:gd name="T79" fmla="*/ 58 h 72"/>
                    <a:gd name="T80" fmla="*/ 36 w 62"/>
                    <a:gd name="T81" fmla="*/ 62 h 72"/>
                    <a:gd name="T82" fmla="*/ 32 w 62"/>
                    <a:gd name="T83" fmla="*/ 66 h 72"/>
                    <a:gd name="T84" fmla="*/ 30 w 62"/>
                    <a:gd name="T85" fmla="*/ 68 h 72"/>
                    <a:gd name="T86" fmla="*/ 28 w 62"/>
                    <a:gd name="T87" fmla="*/ 68 h 72"/>
                    <a:gd name="T88" fmla="*/ 26 w 62"/>
                    <a:gd name="T89" fmla="*/ 68 h 72"/>
                    <a:gd name="T90" fmla="*/ 26 w 62"/>
                    <a:gd name="T91" fmla="*/ 70 h 72"/>
                    <a:gd name="T92" fmla="*/ 26 w 62"/>
                    <a:gd name="T93" fmla="*/ 72 h 72"/>
                    <a:gd name="T94" fmla="*/ 24 w 62"/>
                    <a:gd name="T95" fmla="*/ 72 h 72"/>
                    <a:gd name="T96" fmla="*/ 20 w 62"/>
                    <a:gd name="T97" fmla="*/ 70 h 72"/>
                    <a:gd name="T98" fmla="*/ 14 w 62"/>
                    <a:gd name="T99" fmla="*/ 70 h 72"/>
                    <a:gd name="T100" fmla="*/ 8 w 62"/>
                    <a:gd name="T101" fmla="*/ 70 h 72"/>
                    <a:gd name="T102" fmla="*/ 2 w 62"/>
                    <a:gd name="T103" fmla="*/ 70 h 72"/>
                    <a:gd name="T104" fmla="*/ 0 w 62"/>
                    <a:gd name="T105" fmla="*/ 7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2" h="72">
                      <a:moveTo>
                        <a:pt x="4" y="40"/>
                      </a:move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6" y="10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8" y="12"/>
                      </a:lnTo>
                      <a:lnTo>
                        <a:pt x="10" y="14"/>
                      </a:lnTo>
                      <a:lnTo>
                        <a:pt x="12" y="16"/>
                      </a:lnTo>
                      <a:lnTo>
                        <a:pt x="16" y="16"/>
                      </a:lnTo>
                      <a:lnTo>
                        <a:pt x="20" y="16"/>
                      </a:lnTo>
                      <a:lnTo>
                        <a:pt x="26" y="14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6" y="4"/>
                      </a:lnTo>
                      <a:lnTo>
                        <a:pt x="48" y="8"/>
                      </a:lnTo>
                      <a:lnTo>
                        <a:pt x="48" y="8"/>
                      </a:lnTo>
                      <a:lnTo>
                        <a:pt x="50" y="10"/>
                      </a:lnTo>
                      <a:lnTo>
                        <a:pt x="54" y="14"/>
                      </a:lnTo>
                      <a:lnTo>
                        <a:pt x="56" y="18"/>
                      </a:lnTo>
                      <a:lnTo>
                        <a:pt x="58" y="22"/>
                      </a:lnTo>
                      <a:lnTo>
                        <a:pt x="60" y="26"/>
                      </a:lnTo>
                      <a:lnTo>
                        <a:pt x="62" y="28"/>
                      </a:lnTo>
                      <a:lnTo>
                        <a:pt x="62" y="28"/>
                      </a:lnTo>
                      <a:lnTo>
                        <a:pt x="62" y="30"/>
                      </a:lnTo>
                      <a:lnTo>
                        <a:pt x="62" y="30"/>
                      </a:lnTo>
                      <a:lnTo>
                        <a:pt x="60" y="32"/>
                      </a:lnTo>
                      <a:lnTo>
                        <a:pt x="56" y="34"/>
                      </a:lnTo>
                      <a:lnTo>
                        <a:pt x="48" y="34"/>
                      </a:lnTo>
                      <a:lnTo>
                        <a:pt x="40" y="36"/>
                      </a:lnTo>
                      <a:lnTo>
                        <a:pt x="34" y="38"/>
                      </a:lnTo>
                      <a:lnTo>
                        <a:pt x="34" y="38"/>
                      </a:lnTo>
                      <a:lnTo>
                        <a:pt x="36" y="42"/>
                      </a:lnTo>
                      <a:lnTo>
                        <a:pt x="38" y="46"/>
                      </a:lnTo>
                      <a:lnTo>
                        <a:pt x="40" y="50"/>
                      </a:lnTo>
                      <a:lnTo>
                        <a:pt x="42" y="52"/>
                      </a:lnTo>
                      <a:lnTo>
                        <a:pt x="42" y="56"/>
                      </a:lnTo>
                      <a:lnTo>
                        <a:pt x="40" y="56"/>
                      </a:lnTo>
                      <a:lnTo>
                        <a:pt x="38" y="58"/>
                      </a:lnTo>
                      <a:lnTo>
                        <a:pt x="36" y="62"/>
                      </a:lnTo>
                      <a:lnTo>
                        <a:pt x="32" y="66"/>
                      </a:lnTo>
                      <a:lnTo>
                        <a:pt x="30" y="68"/>
                      </a:lnTo>
                      <a:lnTo>
                        <a:pt x="28" y="68"/>
                      </a:lnTo>
                      <a:lnTo>
                        <a:pt x="26" y="68"/>
                      </a:lnTo>
                      <a:lnTo>
                        <a:pt x="26" y="70"/>
                      </a:lnTo>
                      <a:lnTo>
                        <a:pt x="26" y="72"/>
                      </a:lnTo>
                      <a:lnTo>
                        <a:pt x="24" y="72"/>
                      </a:lnTo>
                      <a:lnTo>
                        <a:pt x="20" y="70"/>
                      </a:lnTo>
                      <a:lnTo>
                        <a:pt x="14" y="70"/>
                      </a:lnTo>
                      <a:lnTo>
                        <a:pt x="8" y="70"/>
                      </a:lnTo>
                      <a:lnTo>
                        <a:pt x="2" y="70"/>
                      </a:lnTo>
                      <a:lnTo>
                        <a:pt x="0" y="7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07" name="Freeform 255"/>
                <p:cNvSpPr>
                  <a:spLocks/>
                </p:cNvSpPr>
                <p:nvPr/>
              </p:nvSpPr>
              <p:spPr bwMode="gray">
                <a:xfrm>
                  <a:off x="1277" y="2662"/>
                  <a:ext cx="22" cy="62"/>
                </a:xfrm>
                <a:custGeom>
                  <a:avLst/>
                  <a:gdLst>
                    <a:gd name="T0" fmla="*/ 22 w 22"/>
                    <a:gd name="T1" fmla="*/ 0 h 62"/>
                    <a:gd name="T2" fmla="*/ 16 w 22"/>
                    <a:gd name="T3" fmla="*/ 2 h 62"/>
                    <a:gd name="T4" fmla="*/ 16 w 22"/>
                    <a:gd name="T5" fmla="*/ 2 h 62"/>
                    <a:gd name="T6" fmla="*/ 16 w 22"/>
                    <a:gd name="T7" fmla="*/ 6 h 62"/>
                    <a:gd name="T8" fmla="*/ 16 w 22"/>
                    <a:gd name="T9" fmla="*/ 8 h 62"/>
                    <a:gd name="T10" fmla="*/ 14 w 22"/>
                    <a:gd name="T11" fmla="*/ 12 h 62"/>
                    <a:gd name="T12" fmla="*/ 14 w 22"/>
                    <a:gd name="T13" fmla="*/ 14 h 62"/>
                    <a:gd name="T14" fmla="*/ 14 w 22"/>
                    <a:gd name="T15" fmla="*/ 14 h 62"/>
                    <a:gd name="T16" fmla="*/ 14 w 22"/>
                    <a:gd name="T17" fmla="*/ 16 h 62"/>
                    <a:gd name="T18" fmla="*/ 12 w 22"/>
                    <a:gd name="T19" fmla="*/ 20 h 62"/>
                    <a:gd name="T20" fmla="*/ 8 w 22"/>
                    <a:gd name="T21" fmla="*/ 24 h 62"/>
                    <a:gd name="T22" fmla="*/ 0 w 22"/>
                    <a:gd name="T23" fmla="*/ 30 h 62"/>
                    <a:gd name="T24" fmla="*/ 0 w 22"/>
                    <a:gd name="T25" fmla="*/ 30 h 62"/>
                    <a:gd name="T26" fmla="*/ 2 w 22"/>
                    <a:gd name="T27" fmla="*/ 32 h 62"/>
                    <a:gd name="T28" fmla="*/ 4 w 22"/>
                    <a:gd name="T29" fmla="*/ 38 h 62"/>
                    <a:gd name="T30" fmla="*/ 8 w 22"/>
                    <a:gd name="T31" fmla="*/ 48 h 62"/>
                    <a:gd name="T32" fmla="*/ 18 w 22"/>
                    <a:gd name="T33" fmla="*/ 62 h 62"/>
                    <a:gd name="T34" fmla="*/ 18 w 22"/>
                    <a:gd name="T35" fmla="*/ 60 h 62"/>
                    <a:gd name="T36" fmla="*/ 18 w 22"/>
                    <a:gd name="T37" fmla="*/ 56 h 62"/>
                    <a:gd name="T38" fmla="*/ 18 w 22"/>
                    <a:gd name="T39" fmla="*/ 52 h 62"/>
                    <a:gd name="T40" fmla="*/ 18 w 22"/>
                    <a:gd name="T41" fmla="*/ 44 h 62"/>
                    <a:gd name="T42" fmla="*/ 20 w 22"/>
                    <a:gd name="T43" fmla="*/ 40 h 62"/>
                    <a:gd name="T44" fmla="*/ 20 w 22"/>
                    <a:gd name="T45" fmla="*/ 34 h 62"/>
                    <a:gd name="T46" fmla="*/ 22 w 22"/>
                    <a:gd name="T47" fmla="*/ 32 h 62"/>
                    <a:gd name="T48" fmla="*/ 22 w 22"/>
                    <a:gd name="T49" fmla="*/ 26 h 62"/>
                    <a:gd name="T50" fmla="*/ 22 w 22"/>
                    <a:gd name="T51" fmla="*/ 14 h 62"/>
                    <a:gd name="T52" fmla="*/ 22 w 22"/>
                    <a:gd name="T5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2" h="62">
                      <a:moveTo>
                        <a:pt x="22" y="0"/>
                      </a:moveTo>
                      <a:lnTo>
                        <a:pt x="16" y="2"/>
                      </a:lnTo>
                      <a:lnTo>
                        <a:pt x="16" y="2"/>
                      </a:lnTo>
                      <a:lnTo>
                        <a:pt x="16" y="6"/>
                      </a:lnTo>
                      <a:lnTo>
                        <a:pt x="16" y="8"/>
                      </a:lnTo>
                      <a:lnTo>
                        <a:pt x="14" y="12"/>
                      </a:lnTo>
                      <a:lnTo>
                        <a:pt x="14" y="14"/>
                      </a:lnTo>
                      <a:lnTo>
                        <a:pt x="14" y="14"/>
                      </a:lnTo>
                      <a:lnTo>
                        <a:pt x="14" y="16"/>
                      </a:lnTo>
                      <a:lnTo>
                        <a:pt x="12" y="20"/>
                      </a:lnTo>
                      <a:lnTo>
                        <a:pt x="8" y="24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" y="32"/>
                      </a:lnTo>
                      <a:lnTo>
                        <a:pt x="4" y="38"/>
                      </a:lnTo>
                      <a:lnTo>
                        <a:pt x="8" y="48"/>
                      </a:lnTo>
                      <a:lnTo>
                        <a:pt x="18" y="62"/>
                      </a:lnTo>
                      <a:lnTo>
                        <a:pt x="18" y="60"/>
                      </a:lnTo>
                      <a:lnTo>
                        <a:pt x="18" y="56"/>
                      </a:lnTo>
                      <a:lnTo>
                        <a:pt x="18" y="52"/>
                      </a:lnTo>
                      <a:lnTo>
                        <a:pt x="18" y="44"/>
                      </a:lnTo>
                      <a:lnTo>
                        <a:pt x="20" y="40"/>
                      </a:lnTo>
                      <a:lnTo>
                        <a:pt x="20" y="34"/>
                      </a:lnTo>
                      <a:lnTo>
                        <a:pt x="22" y="32"/>
                      </a:lnTo>
                      <a:lnTo>
                        <a:pt x="22" y="26"/>
                      </a:lnTo>
                      <a:lnTo>
                        <a:pt x="22" y="14"/>
                      </a:lnTo>
                      <a:lnTo>
                        <a:pt x="22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08" name="Freeform 256"/>
                <p:cNvSpPr>
                  <a:spLocks/>
                </p:cNvSpPr>
                <p:nvPr/>
              </p:nvSpPr>
              <p:spPr bwMode="gray">
                <a:xfrm>
                  <a:off x="1299" y="2594"/>
                  <a:ext cx="80" cy="76"/>
                </a:xfrm>
                <a:custGeom>
                  <a:avLst/>
                  <a:gdLst>
                    <a:gd name="T0" fmla="*/ 70 w 80"/>
                    <a:gd name="T1" fmla="*/ 4 h 76"/>
                    <a:gd name="T2" fmla="*/ 64 w 80"/>
                    <a:gd name="T3" fmla="*/ 6 h 76"/>
                    <a:gd name="T4" fmla="*/ 60 w 80"/>
                    <a:gd name="T5" fmla="*/ 6 h 76"/>
                    <a:gd name="T6" fmla="*/ 56 w 80"/>
                    <a:gd name="T7" fmla="*/ 10 h 76"/>
                    <a:gd name="T8" fmla="*/ 54 w 80"/>
                    <a:gd name="T9" fmla="*/ 12 h 76"/>
                    <a:gd name="T10" fmla="*/ 44 w 80"/>
                    <a:gd name="T11" fmla="*/ 16 h 76"/>
                    <a:gd name="T12" fmla="*/ 32 w 80"/>
                    <a:gd name="T13" fmla="*/ 16 h 76"/>
                    <a:gd name="T14" fmla="*/ 24 w 80"/>
                    <a:gd name="T15" fmla="*/ 14 h 76"/>
                    <a:gd name="T16" fmla="*/ 20 w 80"/>
                    <a:gd name="T17" fmla="*/ 12 h 76"/>
                    <a:gd name="T18" fmla="*/ 16 w 80"/>
                    <a:gd name="T19" fmla="*/ 14 h 76"/>
                    <a:gd name="T20" fmla="*/ 16 w 80"/>
                    <a:gd name="T21" fmla="*/ 16 h 76"/>
                    <a:gd name="T22" fmla="*/ 10 w 80"/>
                    <a:gd name="T23" fmla="*/ 24 h 76"/>
                    <a:gd name="T24" fmla="*/ 8 w 80"/>
                    <a:gd name="T25" fmla="*/ 24 h 76"/>
                    <a:gd name="T26" fmla="*/ 6 w 80"/>
                    <a:gd name="T27" fmla="*/ 24 h 76"/>
                    <a:gd name="T28" fmla="*/ 4 w 80"/>
                    <a:gd name="T29" fmla="*/ 24 h 76"/>
                    <a:gd name="T30" fmla="*/ 6 w 80"/>
                    <a:gd name="T31" fmla="*/ 26 h 76"/>
                    <a:gd name="T32" fmla="*/ 6 w 80"/>
                    <a:gd name="T33" fmla="*/ 30 h 76"/>
                    <a:gd name="T34" fmla="*/ 4 w 80"/>
                    <a:gd name="T35" fmla="*/ 34 h 76"/>
                    <a:gd name="T36" fmla="*/ 4 w 80"/>
                    <a:gd name="T37" fmla="*/ 36 h 76"/>
                    <a:gd name="T38" fmla="*/ 2 w 80"/>
                    <a:gd name="T39" fmla="*/ 42 h 76"/>
                    <a:gd name="T40" fmla="*/ 4 w 80"/>
                    <a:gd name="T41" fmla="*/ 42 h 76"/>
                    <a:gd name="T42" fmla="*/ 8 w 80"/>
                    <a:gd name="T43" fmla="*/ 42 h 76"/>
                    <a:gd name="T44" fmla="*/ 12 w 80"/>
                    <a:gd name="T45" fmla="*/ 44 h 76"/>
                    <a:gd name="T46" fmla="*/ 8 w 80"/>
                    <a:gd name="T47" fmla="*/ 50 h 76"/>
                    <a:gd name="T48" fmla="*/ 8 w 80"/>
                    <a:gd name="T49" fmla="*/ 54 h 76"/>
                    <a:gd name="T50" fmla="*/ 6 w 80"/>
                    <a:gd name="T51" fmla="*/ 58 h 76"/>
                    <a:gd name="T52" fmla="*/ 4 w 80"/>
                    <a:gd name="T53" fmla="*/ 62 h 76"/>
                    <a:gd name="T54" fmla="*/ 4 w 80"/>
                    <a:gd name="T55" fmla="*/ 62 h 76"/>
                    <a:gd name="T56" fmla="*/ 2 w 80"/>
                    <a:gd name="T57" fmla="*/ 66 h 76"/>
                    <a:gd name="T58" fmla="*/ 0 w 80"/>
                    <a:gd name="T59" fmla="*/ 68 h 76"/>
                    <a:gd name="T60" fmla="*/ 4 w 80"/>
                    <a:gd name="T61" fmla="*/ 70 h 76"/>
                    <a:gd name="T62" fmla="*/ 4 w 80"/>
                    <a:gd name="T63" fmla="*/ 72 h 76"/>
                    <a:gd name="T64" fmla="*/ 8 w 80"/>
                    <a:gd name="T65" fmla="*/ 76 h 76"/>
                    <a:gd name="T66" fmla="*/ 16 w 80"/>
                    <a:gd name="T67" fmla="*/ 76 h 76"/>
                    <a:gd name="T68" fmla="*/ 66 w 80"/>
                    <a:gd name="T69" fmla="*/ 38 h 76"/>
                    <a:gd name="T70" fmla="*/ 66 w 80"/>
                    <a:gd name="T71" fmla="*/ 34 h 76"/>
                    <a:gd name="T72" fmla="*/ 66 w 80"/>
                    <a:gd name="T73" fmla="*/ 30 h 76"/>
                    <a:gd name="T74" fmla="*/ 66 w 80"/>
                    <a:gd name="T75" fmla="*/ 26 h 76"/>
                    <a:gd name="T76" fmla="*/ 66 w 80"/>
                    <a:gd name="T77" fmla="*/ 22 h 76"/>
                    <a:gd name="T78" fmla="*/ 70 w 80"/>
                    <a:gd name="T79" fmla="*/ 20 h 76"/>
                    <a:gd name="T80" fmla="*/ 72 w 80"/>
                    <a:gd name="T81" fmla="*/ 14 h 76"/>
                    <a:gd name="T82" fmla="*/ 74 w 80"/>
                    <a:gd name="T83" fmla="*/ 12 h 76"/>
                    <a:gd name="T84" fmla="*/ 78 w 80"/>
                    <a:gd name="T85" fmla="*/ 4 h 76"/>
                    <a:gd name="T86" fmla="*/ 80 w 80"/>
                    <a:gd name="T87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0" h="76">
                      <a:moveTo>
                        <a:pt x="72" y="2"/>
                      </a:moveTo>
                      <a:lnTo>
                        <a:pt x="70" y="4"/>
                      </a:lnTo>
                      <a:lnTo>
                        <a:pt x="66" y="6"/>
                      </a:lnTo>
                      <a:lnTo>
                        <a:pt x="64" y="6"/>
                      </a:lnTo>
                      <a:lnTo>
                        <a:pt x="62" y="6"/>
                      </a:lnTo>
                      <a:lnTo>
                        <a:pt x="60" y="6"/>
                      </a:lnTo>
                      <a:lnTo>
                        <a:pt x="58" y="8"/>
                      </a:lnTo>
                      <a:lnTo>
                        <a:pt x="56" y="10"/>
                      </a:lnTo>
                      <a:lnTo>
                        <a:pt x="54" y="12"/>
                      </a:lnTo>
                      <a:lnTo>
                        <a:pt x="54" y="12"/>
                      </a:lnTo>
                      <a:lnTo>
                        <a:pt x="50" y="14"/>
                      </a:lnTo>
                      <a:lnTo>
                        <a:pt x="44" y="16"/>
                      </a:lnTo>
                      <a:lnTo>
                        <a:pt x="38" y="16"/>
                      </a:lnTo>
                      <a:lnTo>
                        <a:pt x="32" y="16"/>
                      </a:lnTo>
                      <a:lnTo>
                        <a:pt x="28" y="16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20" y="12"/>
                      </a:lnTo>
                      <a:lnTo>
                        <a:pt x="18" y="12"/>
                      </a:lnTo>
                      <a:lnTo>
                        <a:pt x="16" y="14"/>
                      </a:lnTo>
                      <a:lnTo>
                        <a:pt x="16" y="16"/>
                      </a:lnTo>
                      <a:lnTo>
                        <a:pt x="16" y="16"/>
                      </a:lnTo>
                      <a:lnTo>
                        <a:pt x="12" y="20"/>
                      </a:lnTo>
                      <a:lnTo>
                        <a:pt x="10" y="24"/>
                      </a:lnTo>
                      <a:lnTo>
                        <a:pt x="8" y="24"/>
                      </a:lnTo>
                      <a:lnTo>
                        <a:pt x="8" y="24"/>
                      </a:lnTo>
                      <a:lnTo>
                        <a:pt x="6" y="24"/>
                      </a:lnTo>
                      <a:lnTo>
                        <a:pt x="6" y="24"/>
                      </a:lnTo>
                      <a:lnTo>
                        <a:pt x="4" y="22"/>
                      </a:lnTo>
                      <a:lnTo>
                        <a:pt x="4" y="24"/>
                      </a:lnTo>
                      <a:lnTo>
                        <a:pt x="6" y="26"/>
                      </a:lnTo>
                      <a:lnTo>
                        <a:pt x="6" y="26"/>
                      </a:lnTo>
                      <a:lnTo>
                        <a:pt x="6" y="28"/>
                      </a:lnTo>
                      <a:lnTo>
                        <a:pt x="6" y="30"/>
                      </a:lnTo>
                      <a:lnTo>
                        <a:pt x="6" y="32"/>
                      </a:lnTo>
                      <a:lnTo>
                        <a:pt x="4" y="34"/>
                      </a:lnTo>
                      <a:lnTo>
                        <a:pt x="4" y="36"/>
                      </a:lnTo>
                      <a:lnTo>
                        <a:pt x="4" y="36"/>
                      </a:lnTo>
                      <a:lnTo>
                        <a:pt x="4" y="38"/>
                      </a:lnTo>
                      <a:lnTo>
                        <a:pt x="2" y="42"/>
                      </a:lnTo>
                      <a:lnTo>
                        <a:pt x="4" y="42"/>
                      </a:lnTo>
                      <a:lnTo>
                        <a:pt x="4" y="42"/>
                      </a:lnTo>
                      <a:lnTo>
                        <a:pt x="6" y="42"/>
                      </a:lnTo>
                      <a:lnTo>
                        <a:pt x="8" y="42"/>
                      </a:lnTo>
                      <a:lnTo>
                        <a:pt x="10" y="42"/>
                      </a:lnTo>
                      <a:lnTo>
                        <a:pt x="12" y="44"/>
                      </a:lnTo>
                      <a:lnTo>
                        <a:pt x="12" y="46"/>
                      </a:lnTo>
                      <a:lnTo>
                        <a:pt x="8" y="50"/>
                      </a:lnTo>
                      <a:lnTo>
                        <a:pt x="8" y="52"/>
                      </a:lnTo>
                      <a:lnTo>
                        <a:pt x="8" y="54"/>
                      </a:lnTo>
                      <a:lnTo>
                        <a:pt x="8" y="56"/>
                      </a:lnTo>
                      <a:lnTo>
                        <a:pt x="6" y="58"/>
                      </a:lnTo>
                      <a:lnTo>
                        <a:pt x="6" y="60"/>
                      </a:lnTo>
                      <a:lnTo>
                        <a:pt x="4" y="62"/>
                      </a:lnTo>
                      <a:lnTo>
                        <a:pt x="4" y="62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2" y="66"/>
                      </a:lnTo>
                      <a:lnTo>
                        <a:pt x="0" y="68"/>
                      </a:lnTo>
                      <a:lnTo>
                        <a:pt x="0" y="68"/>
                      </a:lnTo>
                      <a:lnTo>
                        <a:pt x="2" y="70"/>
                      </a:lnTo>
                      <a:lnTo>
                        <a:pt x="4" y="70"/>
                      </a:lnTo>
                      <a:lnTo>
                        <a:pt x="4" y="70"/>
                      </a:lnTo>
                      <a:lnTo>
                        <a:pt x="4" y="72"/>
                      </a:lnTo>
                      <a:lnTo>
                        <a:pt x="6" y="74"/>
                      </a:lnTo>
                      <a:lnTo>
                        <a:pt x="8" y="76"/>
                      </a:lnTo>
                      <a:lnTo>
                        <a:pt x="12" y="76"/>
                      </a:lnTo>
                      <a:lnTo>
                        <a:pt x="16" y="76"/>
                      </a:lnTo>
                      <a:lnTo>
                        <a:pt x="22" y="74"/>
                      </a:lnTo>
                      <a:lnTo>
                        <a:pt x="66" y="38"/>
                      </a:lnTo>
                      <a:lnTo>
                        <a:pt x="66" y="36"/>
                      </a:lnTo>
                      <a:lnTo>
                        <a:pt x="66" y="34"/>
                      </a:lnTo>
                      <a:lnTo>
                        <a:pt x="66" y="32"/>
                      </a:lnTo>
                      <a:lnTo>
                        <a:pt x="66" y="30"/>
                      </a:lnTo>
                      <a:lnTo>
                        <a:pt x="66" y="28"/>
                      </a:lnTo>
                      <a:lnTo>
                        <a:pt x="66" y="26"/>
                      </a:lnTo>
                      <a:lnTo>
                        <a:pt x="66" y="24"/>
                      </a:lnTo>
                      <a:lnTo>
                        <a:pt x="66" y="22"/>
                      </a:lnTo>
                      <a:lnTo>
                        <a:pt x="68" y="22"/>
                      </a:lnTo>
                      <a:lnTo>
                        <a:pt x="70" y="20"/>
                      </a:lnTo>
                      <a:lnTo>
                        <a:pt x="72" y="18"/>
                      </a:lnTo>
                      <a:lnTo>
                        <a:pt x="72" y="14"/>
                      </a:lnTo>
                      <a:lnTo>
                        <a:pt x="74" y="14"/>
                      </a:lnTo>
                      <a:lnTo>
                        <a:pt x="74" y="12"/>
                      </a:lnTo>
                      <a:lnTo>
                        <a:pt x="76" y="8"/>
                      </a:lnTo>
                      <a:lnTo>
                        <a:pt x="78" y="4"/>
                      </a:lnTo>
                      <a:lnTo>
                        <a:pt x="78" y="2"/>
                      </a:lnTo>
                      <a:lnTo>
                        <a:pt x="80" y="0"/>
                      </a:lnTo>
                      <a:lnTo>
                        <a:pt x="72" y="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09" name="Freeform 257"/>
                <p:cNvSpPr>
                  <a:spLocks/>
                </p:cNvSpPr>
                <p:nvPr/>
              </p:nvSpPr>
              <p:spPr bwMode="gray">
                <a:xfrm>
                  <a:off x="1403" y="2548"/>
                  <a:ext cx="234" cy="248"/>
                </a:xfrm>
                <a:custGeom>
                  <a:avLst/>
                  <a:gdLst>
                    <a:gd name="T0" fmla="*/ 18 w 234"/>
                    <a:gd name="T1" fmla="*/ 42 h 248"/>
                    <a:gd name="T2" fmla="*/ 20 w 234"/>
                    <a:gd name="T3" fmla="*/ 48 h 248"/>
                    <a:gd name="T4" fmla="*/ 16 w 234"/>
                    <a:gd name="T5" fmla="*/ 52 h 248"/>
                    <a:gd name="T6" fmla="*/ 20 w 234"/>
                    <a:gd name="T7" fmla="*/ 56 h 248"/>
                    <a:gd name="T8" fmla="*/ 24 w 234"/>
                    <a:gd name="T9" fmla="*/ 62 h 248"/>
                    <a:gd name="T10" fmla="*/ 32 w 234"/>
                    <a:gd name="T11" fmla="*/ 70 h 248"/>
                    <a:gd name="T12" fmla="*/ 34 w 234"/>
                    <a:gd name="T13" fmla="*/ 76 h 248"/>
                    <a:gd name="T14" fmla="*/ 28 w 234"/>
                    <a:gd name="T15" fmla="*/ 90 h 248"/>
                    <a:gd name="T16" fmla="*/ 28 w 234"/>
                    <a:gd name="T17" fmla="*/ 102 h 248"/>
                    <a:gd name="T18" fmla="*/ 32 w 234"/>
                    <a:gd name="T19" fmla="*/ 110 h 248"/>
                    <a:gd name="T20" fmla="*/ 40 w 234"/>
                    <a:gd name="T21" fmla="*/ 122 h 248"/>
                    <a:gd name="T22" fmla="*/ 42 w 234"/>
                    <a:gd name="T23" fmla="*/ 128 h 248"/>
                    <a:gd name="T24" fmla="*/ 44 w 234"/>
                    <a:gd name="T25" fmla="*/ 134 h 248"/>
                    <a:gd name="T26" fmla="*/ 48 w 234"/>
                    <a:gd name="T27" fmla="*/ 140 h 248"/>
                    <a:gd name="T28" fmla="*/ 50 w 234"/>
                    <a:gd name="T29" fmla="*/ 146 h 248"/>
                    <a:gd name="T30" fmla="*/ 50 w 234"/>
                    <a:gd name="T31" fmla="*/ 162 h 248"/>
                    <a:gd name="T32" fmla="*/ 78 w 234"/>
                    <a:gd name="T33" fmla="*/ 162 h 248"/>
                    <a:gd name="T34" fmla="*/ 88 w 234"/>
                    <a:gd name="T35" fmla="*/ 174 h 248"/>
                    <a:gd name="T36" fmla="*/ 114 w 234"/>
                    <a:gd name="T37" fmla="*/ 204 h 248"/>
                    <a:gd name="T38" fmla="*/ 128 w 234"/>
                    <a:gd name="T39" fmla="*/ 208 h 248"/>
                    <a:gd name="T40" fmla="*/ 142 w 234"/>
                    <a:gd name="T41" fmla="*/ 210 h 248"/>
                    <a:gd name="T42" fmla="*/ 152 w 234"/>
                    <a:gd name="T43" fmla="*/ 210 h 248"/>
                    <a:gd name="T44" fmla="*/ 168 w 234"/>
                    <a:gd name="T45" fmla="*/ 226 h 248"/>
                    <a:gd name="T46" fmla="*/ 178 w 234"/>
                    <a:gd name="T47" fmla="*/ 232 h 248"/>
                    <a:gd name="T48" fmla="*/ 188 w 234"/>
                    <a:gd name="T49" fmla="*/ 228 h 248"/>
                    <a:gd name="T50" fmla="*/ 198 w 234"/>
                    <a:gd name="T51" fmla="*/ 232 h 248"/>
                    <a:gd name="T52" fmla="*/ 208 w 234"/>
                    <a:gd name="T53" fmla="*/ 248 h 248"/>
                    <a:gd name="T54" fmla="*/ 222 w 234"/>
                    <a:gd name="T55" fmla="*/ 236 h 248"/>
                    <a:gd name="T56" fmla="*/ 222 w 234"/>
                    <a:gd name="T57" fmla="*/ 224 h 248"/>
                    <a:gd name="T58" fmla="*/ 224 w 234"/>
                    <a:gd name="T59" fmla="*/ 214 h 248"/>
                    <a:gd name="T60" fmla="*/ 232 w 234"/>
                    <a:gd name="T61" fmla="*/ 206 h 248"/>
                    <a:gd name="T62" fmla="*/ 232 w 234"/>
                    <a:gd name="T63" fmla="*/ 198 h 248"/>
                    <a:gd name="T64" fmla="*/ 218 w 234"/>
                    <a:gd name="T65" fmla="*/ 172 h 248"/>
                    <a:gd name="T66" fmla="*/ 216 w 234"/>
                    <a:gd name="T67" fmla="*/ 104 h 248"/>
                    <a:gd name="T68" fmla="*/ 212 w 234"/>
                    <a:gd name="T69" fmla="*/ 70 h 248"/>
                    <a:gd name="T70" fmla="*/ 184 w 234"/>
                    <a:gd name="T71" fmla="*/ 52 h 248"/>
                    <a:gd name="T72" fmla="*/ 176 w 234"/>
                    <a:gd name="T73" fmla="*/ 48 h 248"/>
                    <a:gd name="T74" fmla="*/ 160 w 234"/>
                    <a:gd name="T75" fmla="*/ 44 h 248"/>
                    <a:gd name="T76" fmla="*/ 126 w 234"/>
                    <a:gd name="T77" fmla="*/ 54 h 248"/>
                    <a:gd name="T78" fmla="*/ 122 w 234"/>
                    <a:gd name="T79" fmla="*/ 56 h 248"/>
                    <a:gd name="T80" fmla="*/ 102 w 234"/>
                    <a:gd name="T81" fmla="*/ 58 h 248"/>
                    <a:gd name="T82" fmla="*/ 98 w 234"/>
                    <a:gd name="T83" fmla="*/ 60 h 248"/>
                    <a:gd name="T84" fmla="*/ 82 w 234"/>
                    <a:gd name="T85" fmla="*/ 50 h 248"/>
                    <a:gd name="T86" fmla="*/ 62 w 234"/>
                    <a:gd name="T87" fmla="*/ 12 h 248"/>
                    <a:gd name="T88" fmla="*/ 56 w 234"/>
                    <a:gd name="T89" fmla="*/ 6 h 248"/>
                    <a:gd name="T90" fmla="*/ 38 w 234"/>
                    <a:gd name="T91" fmla="*/ 16 h 248"/>
                    <a:gd name="T92" fmla="*/ 30 w 234"/>
                    <a:gd name="T93" fmla="*/ 18 h 248"/>
                    <a:gd name="T94" fmla="*/ 0 w 234"/>
                    <a:gd name="T95" fmla="*/ 10 h 248"/>
                    <a:gd name="T96" fmla="*/ 4 w 234"/>
                    <a:gd name="T97" fmla="*/ 16 h 248"/>
                    <a:gd name="T98" fmla="*/ 8 w 234"/>
                    <a:gd name="T99" fmla="*/ 26 h 248"/>
                    <a:gd name="T100" fmla="*/ 12 w 234"/>
                    <a:gd name="T101" fmla="*/ 4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34" h="248">
                      <a:moveTo>
                        <a:pt x="14" y="42"/>
                      </a:moveTo>
                      <a:lnTo>
                        <a:pt x="16" y="42"/>
                      </a:lnTo>
                      <a:lnTo>
                        <a:pt x="18" y="42"/>
                      </a:lnTo>
                      <a:lnTo>
                        <a:pt x="18" y="42"/>
                      </a:lnTo>
                      <a:lnTo>
                        <a:pt x="18" y="46"/>
                      </a:lnTo>
                      <a:lnTo>
                        <a:pt x="20" y="48"/>
                      </a:lnTo>
                      <a:lnTo>
                        <a:pt x="18" y="48"/>
                      </a:lnTo>
                      <a:lnTo>
                        <a:pt x="18" y="50"/>
                      </a:lnTo>
                      <a:lnTo>
                        <a:pt x="16" y="52"/>
                      </a:lnTo>
                      <a:lnTo>
                        <a:pt x="16" y="54"/>
                      </a:lnTo>
                      <a:lnTo>
                        <a:pt x="18" y="54"/>
                      </a:lnTo>
                      <a:lnTo>
                        <a:pt x="20" y="56"/>
                      </a:lnTo>
                      <a:lnTo>
                        <a:pt x="22" y="58"/>
                      </a:lnTo>
                      <a:lnTo>
                        <a:pt x="24" y="60"/>
                      </a:lnTo>
                      <a:lnTo>
                        <a:pt x="24" y="62"/>
                      </a:lnTo>
                      <a:lnTo>
                        <a:pt x="26" y="64"/>
                      </a:lnTo>
                      <a:lnTo>
                        <a:pt x="30" y="66"/>
                      </a:lnTo>
                      <a:lnTo>
                        <a:pt x="32" y="70"/>
                      </a:lnTo>
                      <a:lnTo>
                        <a:pt x="34" y="72"/>
                      </a:lnTo>
                      <a:lnTo>
                        <a:pt x="34" y="76"/>
                      </a:lnTo>
                      <a:lnTo>
                        <a:pt x="34" y="76"/>
                      </a:lnTo>
                      <a:lnTo>
                        <a:pt x="32" y="80"/>
                      </a:lnTo>
                      <a:lnTo>
                        <a:pt x="30" y="84"/>
                      </a:lnTo>
                      <a:lnTo>
                        <a:pt x="28" y="90"/>
                      </a:lnTo>
                      <a:lnTo>
                        <a:pt x="28" y="94"/>
                      </a:lnTo>
                      <a:lnTo>
                        <a:pt x="26" y="98"/>
                      </a:lnTo>
                      <a:lnTo>
                        <a:pt x="28" y="102"/>
                      </a:lnTo>
                      <a:lnTo>
                        <a:pt x="28" y="102"/>
                      </a:lnTo>
                      <a:lnTo>
                        <a:pt x="30" y="106"/>
                      </a:lnTo>
                      <a:lnTo>
                        <a:pt x="32" y="110"/>
                      </a:lnTo>
                      <a:lnTo>
                        <a:pt x="34" y="114"/>
                      </a:lnTo>
                      <a:lnTo>
                        <a:pt x="36" y="120"/>
                      </a:lnTo>
                      <a:lnTo>
                        <a:pt x="40" y="122"/>
                      </a:lnTo>
                      <a:lnTo>
                        <a:pt x="42" y="124"/>
                      </a:lnTo>
                      <a:lnTo>
                        <a:pt x="42" y="126"/>
                      </a:lnTo>
                      <a:lnTo>
                        <a:pt x="42" y="128"/>
                      </a:lnTo>
                      <a:lnTo>
                        <a:pt x="42" y="130"/>
                      </a:lnTo>
                      <a:lnTo>
                        <a:pt x="44" y="134"/>
                      </a:lnTo>
                      <a:lnTo>
                        <a:pt x="44" y="134"/>
                      </a:lnTo>
                      <a:lnTo>
                        <a:pt x="44" y="136"/>
                      </a:lnTo>
                      <a:lnTo>
                        <a:pt x="46" y="138"/>
                      </a:lnTo>
                      <a:lnTo>
                        <a:pt x="48" y="140"/>
                      </a:lnTo>
                      <a:lnTo>
                        <a:pt x="50" y="142"/>
                      </a:lnTo>
                      <a:lnTo>
                        <a:pt x="50" y="144"/>
                      </a:lnTo>
                      <a:lnTo>
                        <a:pt x="50" y="146"/>
                      </a:lnTo>
                      <a:lnTo>
                        <a:pt x="52" y="150"/>
                      </a:lnTo>
                      <a:lnTo>
                        <a:pt x="52" y="152"/>
                      </a:lnTo>
                      <a:lnTo>
                        <a:pt x="50" y="162"/>
                      </a:lnTo>
                      <a:lnTo>
                        <a:pt x="64" y="164"/>
                      </a:lnTo>
                      <a:lnTo>
                        <a:pt x="78" y="162"/>
                      </a:lnTo>
                      <a:lnTo>
                        <a:pt x="78" y="162"/>
                      </a:lnTo>
                      <a:lnTo>
                        <a:pt x="80" y="164"/>
                      </a:lnTo>
                      <a:lnTo>
                        <a:pt x="84" y="168"/>
                      </a:lnTo>
                      <a:lnTo>
                        <a:pt x="88" y="174"/>
                      </a:lnTo>
                      <a:lnTo>
                        <a:pt x="94" y="182"/>
                      </a:lnTo>
                      <a:lnTo>
                        <a:pt x="114" y="202"/>
                      </a:lnTo>
                      <a:lnTo>
                        <a:pt x="114" y="204"/>
                      </a:lnTo>
                      <a:lnTo>
                        <a:pt x="118" y="204"/>
                      </a:lnTo>
                      <a:lnTo>
                        <a:pt x="122" y="206"/>
                      </a:lnTo>
                      <a:lnTo>
                        <a:pt x="128" y="208"/>
                      </a:lnTo>
                      <a:lnTo>
                        <a:pt x="132" y="208"/>
                      </a:lnTo>
                      <a:lnTo>
                        <a:pt x="136" y="210"/>
                      </a:lnTo>
                      <a:lnTo>
                        <a:pt x="142" y="210"/>
                      </a:lnTo>
                      <a:lnTo>
                        <a:pt x="148" y="210"/>
                      </a:lnTo>
                      <a:lnTo>
                        <a:pt x="150" y="210"/>
                      </a:lnTo>
                      <a:lnTo>
                        <a:pt x="152" y="210"/>
                      </a:lnTo>
                      <a:lnTo>
                        <a:pt x="160" y="206"/>
                      </a:lnTo>
                      <a:lnTo>
                        <a:pt x="166" y="214"/>
                      </a:lnTo>
                      <a:lnTo>
                        <a:pt x="168" y="226"/>
                      </a:lnTo>
                      <a:lnTo>
                        <a:pt x="176" y="234"/>
                      </a:lnTo>
                      <a:lnTo>
                        <a:pt x="176" y="232"/>
                      </a:lnTo>
                      <a:lnTo>
                        <a:pt x="178" y="232"/>
                      </a:lnTo>
                      <a:lnTo>
                        <a:pt x="180" y="230"/>
                      </a:lnTo>
                      <a:lnTo>
                        <a:pt x="184" y="230"/>
                      </a:lnTo>
                      <a:lnTo>
                        <a:pt x="188" y="228"/>
                      </a:lnTo>
                      <a:lnTo>
                        <a:pt x="190" y="228"/>
                      </a:lnTo>
                      <a:lnTo>
                        <a:pt x="194" y="230"/>
                      </a:lnTo>
                      <a:lnTo>
                        <a:pt x="198" y="232"/>
                      </a:lnTo>
                      <a:lnTo>
                        <a:pt x="200" y="234"/>
                      </a:lnTo>
                      <a:lnTo>
                        <a:pt x="200" y="240"/>
                      </a:lnTo>
                      <a:lnTo>
                        <a:pt x="208" y="248"/>
                      </a:lnTo>
                      <a:lnTo>
                        <a:pt x="224" y="240"/>
                      </a:lnTo>
                      <a:lnTo>
                        <a:pt x="224" y="238"/>
                      </a:lnTo>
                      <a:lnTo>
                        <a:pt x="222" y="236"/>
                      </a:lnTo>
                      <a:lnTo>
                        <a:pt x="222" y="230"/>
                      </a:lnTo>
                      <a:lnTo>
                        <a:pt x="222" y="226"/>
                      </a:lnTo>
                      <a:lnTo>
                        <a:pt x="222" y="224"/>
                      </a:lnTo>
                      <a:lnTo>
                        <a:pt x="222" y="222"/>
                      </a:lnTo>
                      <a:lnTo>
                        <a:pt x="222" y="218"/>
                      </a:lnTo>
                      <a:lnTo>
                        <a:pt x="224" y="214"/>
                      </a:lnTo>
                      <a:lnTo>
                        <a:pt x="228" y="210"/>
                      </a:lnTo>
                      <a:lnTo>
                        <a:pt x="232" y="208"/>
                      </a:lnTo>
                      <a:lnTo>
                        <a:pt x="232" y="206"/>
                      </a:lnTo>
                      <a:lnTo>
                        <a:pt x="232" y="204"/>
                      </a:lnTo>
                      <a:lnTo>
                        <a:pt x="234" y="202"/>
                      </a:lnTo>
                      <a:lnTo>
                        <a:pt x="232" y="198"/>
                      </a:lnTo>
                      <a:lnTo>
                        <a:pt x="232" y="196"/>
                      </a:lnTo>
                      <a:lnTo>
                        <a:pt x="230" y="194"/>
                      </a:lnTo>
                      <a:lnTo>
                        <a:pt x="218" y="172"/>
                      </a:lnTo>
                      <a:lnTo>
                        <a:pt x="206" y="152"/>
                      </a:lnTo>
                      <a:lnTo>
                        <a:pt x="206" y="120"/>
                      </a:lnTo>
                      <a:lnTo>
                        <a:pt x="216" y="104"/>
                      </a:lnTo>
                      <a:lnTo>
                        <a:pt x="218" y="80"/>
                      </a:lnTo>
                      <a:lnTo>
                        <a:pt x="216" y="76"/>
                      </a:lnTo>
                      <a:lnTo>
                        <a:pt x="212" y="70"/>
                      </a:lnTo>
                      <a:lnTo>
                        <a:pt x="206" y="62"/>
                      </a:lnTo>
                      <a:lnTo>
                        <a:pt x="196" y="54"/>
                      </a:lnTo>
                      <a:lnTo>
                        <a:pt x="184" y="52"/>
                      </a:lnTo>
                      <a:lnTo>
                        <a:pt x="182" y="50"/>
                      </a:lnTo>
                      <a:lnTo>
                        <a:pt x="180" y="50"/>
                      </a:lnTo>
                      <a:lnTo>
                        <a:pt x="176" y="48"/>
                      </a:lnTo>
                      <a:lnTo>
                        <a:pt x="172" y="48"/>
                      </a:lnTo>
                      <a:lnTo>
                        <a:pt x="170" y="46"/>
                      </a:lnTo>
                      <a:lnTo>
                        <a:pt x="160" y="44"/>
                      </a:lnTo>
                      <a:lnTo>
                        <a:pt x="144" y="44"/>
                      </a:lnTo>
                      <a:lnTo>
                        <a:pt x="126" y="54"/>
                      </a:lnTo>
                      <a:lnTo>
                        <a:pt x="126" y="54"/>
                      </a:lnTo>
                      <a:lnTo>
                        <a:pt x="126" y="54"/>
                      </a:lnTo>
                      <a:lnTo>
                        <a:pt x="124" y="56"/>
                      </a:lnTo>
                      <a:lnTo>
                        <a:pt x="122" y="56"/>
                      </a:lnTo>
                      <a:lnTo>
                        <a:pt x="118" y="58"/>
                      </a:lnTo>
                      <a:lnTo>
                        <a:pt x="112" y="58"/>
                      </a:lnTo>
                      <a:lnTo>
                        <a:pt x="102" y="58"/>
                      </a:lnTo>
                      <a:lnTo>
                        <a:pt x="102" y="58"/>
                      </a:lnTo>
                      <a:lnTo>
                        <a:pt x="100" y="60"/>
                      </a:lnTo>
                      <a:lnTo>
                        <a:pt x="98" y="60"/>
                      </a:lnTo>
                      <a:lnTo>
                        <a:pt x="96" y="58"/>
                      </a:lnTo>
                      <a:lnTo>
                        <a:pt x="90" y="56"/>
                      </a:lnTo>
                      <a:lnTo>
                        <a:pt x="82" y="50"/>
                      </a:lnTo>
                      <a:lnTo>
                        <a:pt x="76" y="40"/>
                      </a:lnTo>
                      <a:lnTo>
                        <a:pt x="72" y="26"/>
                      </a:lnTo>
                      <a:lnTo>
                        <a:pt x="62" y="12"/>
                      </a:lnTo>
                      <a:lnTo>
                        <a:pt x="62" y="12"/>
                      </a:lnTo>
                      <a:lnTo>
                        <a:pt x="60" y="10"/>
                      </a:lnTo>
                      <a:lnTo>
                        <a:pt x="56" y="6"/>
                      </a:lnTo>
                      <a:lnTo>
                        <a:pt x="54" y="4"/>
                      </a:lnTo>
                      <a:lnTo>
                        <a:pt x="52" y="0"/>
                      </a:lnTo>
                      <a:lnTo>
                        <a:pt x="38" y="16"/>
                      </a:lnTo>
                      <a:lnTo>
                        <a:pt x="36" y="16"/>
                      </a:lnTo>
                      <a:lnTo>
                        <a:pt x="34" y="18"/>
                      </a:lnTo>
                      <a:lnTo>
                        <a:pt x="30" y="18"/>
                      </a:lnTo>
                      <a:lnTo>
                        <a:pt x="26" y="18"/>
                      </a:lnTo>
                      <a:lnTo>
                        <a:pt x="22" y="14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2" y="14"/>
                      </a:lnTo>
                      <a:lnTo>
                        <a:pt x="4" y="16"/>
                      </a:lnTo>
                      <a:lnTo>
                        <a:pt x="4" y="20"/>
                      </a:lnTo>
                      <a:lnTo>
                        <a:pt x="6" y="24"/>
                      </a:lnTo>
                      <a:lnTo>
                        <a:pt x="8" y="26"/>
                      </a:lnTo>
                      <a:lnTo>
                        <a:pt x="12" y="38"/>
                      </a:lnTo>
                      <a:lnTo>
                        <a:pt x="12" y="38"/>
                      </a:lnTo>
                      <a:lnTo>
                        <a:pt x="12" y="40"/>
                      </a:lnTo>
                      <a:lnTo>
                        <a:pt x="10" y="42"/>
                      </a:lnTo>
                      <a:lnTo>
                        <a:pt x="14" y="4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10" name="Freeform 258"/>
                <p:cNvSpPr>
                  <a:spLocks/>
                </p:cNvSpPr>
                <p:nvPr/>
              </p:nvSpPr>
              <p:spPr bwMode="gray">
                <a:xfrm>
                  <a:off x="987" y="3172"/>
                  <a:ext cx="28" cy="22"/>
                </a:xfrm>
                <a:custGeom>
                  <a:avLst/>
                  <a:gdLst>
                    <a:gd name="T0" fmla="*/ 2 w 28"/>
                    <a:gd name="T1" fmla="*/ 10 h 22"/>
                    <a:gd name="T2" fmla="*/ 4 w 28"/>
                    <a:gd name="T3" fmla="*/ 22 h 22"/>
                    <a:gd name="T4" fmla="*/ 28 w 28"/>
                    <a:gd name="T5" fmla="*/ 4 h 22"/>
                    <a:gd name="T6" fmla="*/ 26 w 28"/>
                    <a:gd name="T7" fmla="*/ 2 h 22"/>
                    <a:gd name="T8" fmla="*/ 26 w 28"/>
                    <a:gd name="T9" fmla="*/ 2 h 22"/>
                    <a:gd name="T10" fmla="*/ 24 w 28"/>
                    <a:gd name="T11" fmla="*/ 0 h 22"/>
                    <a:gd name="T12" fmla="*/ 22 w 28"/>
                    <a:gd name="T13" fmla="*/ 0 h 22"/>
                    <a:gd name="T14" fmla="*/ 20 w 28"/>
                    <a:gd name="T15" fmla="*/ 0 h 22"/>
                    <a:gd name="T16" fmla="*/ 14 w 28"/>
                    <a:gd name="T17" fmla="*/ 2 h 22"/>
                    <a:gd name="T18" fmla="*/ 0 w 28"/>
                    <a:gd name="T19" fmla="*/ 8 h 22"/>
                    <a:gd name="T20" fmla="*/ 2 w 28"/>
                    <a:gd name="T21" fmla="*/ 1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8" h="22">
                      <a:moveTo>
                        <a:pt x="2" y="10"/>
                      </a:moveTo>
                      <a:lnTo>
                        <a:pt x="4" y="22"/>
                      </a:lnTo>
                      <a:lnTo>
                        <a:pt x="28" y="4"/>
                      </a:lnTo>
                      <a:lnTo>
                        <a:pt x="26" y="2"/>
                      </a:lnTo>
                      <a:lnTo>
                        <a:pt x="26" y="2"/>
                      </a:lnTo>
                      <a:lnTo>
                        <a:pt x="24" y="0"/>
                      </a:lnTo>
                      <a:lnTo>
                        <a:pt x="22" y="0"/>
                      </a:lnTo>
                      <a:lnTo>
                        <a:pt x="20" y="0"/>
                      </a:lnTo>
                      <a:lnTo>
                        <a:pt x="14" y="2"/>
                      </a:lnTo>
                      <a:lnTo>
                        <a:pt x="0" y="8"/>
                      </a:lnTo>
                      <a:lnTo>
                        <a:pt x="2" y="1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11" name="Freeform 259"/>
                <p:cNvSpPr>
                  <a:spLocks/>
                </p:cNvSpPr>
                <p:nvPr/>
              </p:nvSpPr>
              <p:spPr bwMode="gray">
                <a:xfrm>
                  <a:off x="731" y="2596"/>
                  <a:ext cx="260" cy="246"/>
                </a:xfrm>
                <a:custGeom>
                  <a:avLst/>
                  <a:gdLst>
                    <a:gd name="T0" fmla="*/ 0 w 260"/>
                    <a:gd name="T1" fmla="*/ 128 h 246"/>
                    <a:gd name="T2" fmla="*/ 20 w 260"/>
                    <a:gd name="T3" fmla="*/ 114 h 246"/>
                    <a:gd name="T4" fmla="*/ 86 w 260"/>
                    <a:gd name="T5" fmla="*/ 92 h 246"/>
                    <a:gd name="T6" fmla="*/ 88 w 260"/>
                    <a:gd name="T7" fmla="*/ 76 h 246"/>
                    <a:gd name="T8" fmla="*/ 94 w 260"/>
                    <a:gd name="T9" fmla="*/ 72 h 246"/>
                    <a:gd name="T10" fmla="*/ 102 w 260"/>
                    <a:gd name="T11" fmla="*/ 72 h 246"/>
                    <a:gd name="T12" fmla="*/ 108 w 260"/>
                    <a:gd name="T13" fmla="*/ 72 h 246"/>
                    <a:gd name="T14" fmla="*/ 102 w 260"/>
                    <a:gd name="T15" fmla="*/ 64 h 246"/>
                    <a:gd name="T16" fmla="*/ 98 w 260"/>
                    <a:gd name="T17" fmla="*/ 56 h 246"/>
                    <a:gd name="T18" fmla="*/ 98 w 260"/>
                    <a:gd name="T19" fmla="*/ 46 h 246"/>
                    <a:gd name="T20" fmla="*/ 96 w 260"/>
                    <a:gd name="T21" fmla="*/ 36 h 246"/>
                    <a:gd name="T22" fmla="*/ 90 w 260"/>
                    <a:gd name="T23" fmla="*/ 30 h 246"/>
                    <a:gd name="T24" fmla="*/ 86 w 260"/>
                    <a:gd name="T25" fmla="*/ 30 h 246"/>
                    <a:gd name="T26" fmla="*/ 92 w 260"/>
                    <a:gd name="T27" fmla="*/ 26 h 246"/>
                    <a:gd name="T28" fmla="*/ 116 w 260"/>
                    <a:gd name="T29" fmla="*/ 16 h 246"/>
                    <a:gd name="T30" fmla="*/ 126 w 260"/>
                    <a:gd name="T31" fmla="*/ 14 h 246"/>
                    <a:gd name="T32" fmla="*/ 136 w 260"/>
                    <a:gd name="T33" fmla="*/ 10 h 246"/>
                    <a:gd name="T34" fmla="*/ 142 w 260"/>
                    <a:gd name="T35" fmla="*/ 8 h 246"/>
                    <a:gd name="T36" fmla="*/ 148 w 260"/>
                    <a:gd name="T37" fmla="*/ 8 h 246"/>
                    <a:gd name="T38" fmla="*/ 170 w 260"/>
                    <a:gd name="T39" fmla="*/ 4 h 246"/>
                    <a:gd name="T40" fmla="*/ 198 w 260"/>
                    <a:gd name="T41" fmla="*/ 2 h 246"/>
                    <a:gd name="T42" fmla="*/ 202 w 260"/>
                    <a:gd name="T43" fmla="*/ 0 h 246"/>
                    <a:gd name="T44" fmla="*/ 210 w 260"/>
                    <a:gd name="T45" fmla="*/ 2 h 246"/>
                    <a:gd name="T46" fmla="*/ 216 w 260"/>
                    <a:gd name="T47" fmla="*/ 4 h 246"/>
                    <a:gd name="T48" fmla="*/ 218 w 260"/>
                    <a:gd name="T49" fmla="*/ 8 h 246"/>
                    <a:gd name="T50" fmla="*/ 216 w 260"/>
                    <a:gd name="T51" fmla="*/ 14 h 246"/>
                    <a:gd name="T52" fmla="*/ 216 w 260"/>
                    <a:gd name="T53" fmla="*/ 24 h 246"/>
                    <a:gd name="T54" fmla="*/ 214 w 260"/>
                    <a:gd name="T55" fmla="*/ 28 h 246"/>
                    <a:gd name="T56" fmla="*/ 212 w 260"/>
                    <a:gd name="T57" fmla="*/ 34 h 246"/>
                    <a:gd name="T58" fmla="*/ 210 w 260"/>
                    <a:gd name="T59" fmla="*/ 36 h 246"/>
                    <a:gd name="T60" fmla="*/ 210 w 260"/>
                    <a:gd name="T61" fmla="*/ 40 h 246"/>
                    <a:gd name="T62" fmla="*/ 212 w 260"/>
                    <a:gd name="T63" fmla="*/ 46 h 246"/>
                    <a:gd name="T64" fmla="*/ 214 w 260"/>
                    <a:gd name="T65" fmla="*/ 50 h 246"/>
                    <a:gd name="T66" fmla="*/ 214 w 260"/>
                    <a:gd name="T67" fmla="*/ 54 h 246"/>
                    <a:gd name="T68" fmla="*/ 216 w 260"/>
                    <a:gd name="T69" fmla="*/ 60 h 246"/>
                    <a:gd name="T70" fmla="*/ 218 w 260"/>
                    <a:gd name="T71" fmla="*/ 60 h 246"/>
                    <a:gd name="T72" fmla="*/ 220 w 260"/>
                    <a:gd name="T73" fmla="*/ 64 h 246"/>
                    <a:gd name="T74" fmla="*/ 224 w 260"/>
                    <a:gd name="T75" fmla="*/ 88 h 246"/>
                    <a:gd name="T76" fmla="*/ 234 w 260"/>
                    <a:gd name="T77" fmla="*/ 110 h 246"/>
                    <a:gd name="T78" fmla="*/ 234 w 260"/>
                    <a:gd name="T79" fmla="*/ 110 h 246"/>
                    <a:gd name="T80" fmla="*/ 234 w 260"/>
                    <a:gd name="T81" fmla="*/ 116 h 246"/>
                    <a:gd name="T82" fmla="*/ 236 w 260"/>
                    <a:gd name="T83" fmla="*/ 126 h 246"/>
                    <a:gd name="T84" fmla="*/ 238 w 260"/>
                    <a:gd name="T85" fmla="*/ 134 h 246"/>
                    <a:gd name="T86" fmla="*/ 238 w 260"/>
                    <a:gd name="T87" fmla="*/ 138 h 246"/>
                    <a:gd name="T88" fmla="*/ 240 w 260"/>
                    <a:gd name="T89" fmla="*/ 142 h 246"/>
                    <a:gd name="T90" fmla="*/ 244 w 260"/>
                    <a:gd name="T91" fmla="*/ 146 h 246"/>
                    <a:gd name="T92" fmla="*/ 244 w 260"/>
                    <a:gd name="T93" fmla="*/ 154 h 246"/>
                    <a:gd name="T94" fmla="*/ 242 w 260"/>
                    <a:gd name="T95" fmla="*/ 166 h 246"/>
                    <a:gd name="T96" fmla="*/ 244 w 260"/>
                    <a:gd name="T97" fmla="*/ 168 h 246"/>
                    <a:gd name="T98" fmla="*/ 246 w 260"/>
                    <a:gd name="T99" fmla="*/ 174 h 246"/>
                    <a:gd name="T100" fmla="*/ 246 w 260"/>
                    <a:gd name="T101" fmla="*/ 180 h 246"/>
                    <a:gd name="T102" fmla="*/ 250 w 260"/>
                    <a:gd name="T103" fmla="*/ 186 h 246"/>
                    <a:gd name="T104" fmla="*/ 192 w 260"/>
                    <a:gd name="T105" fmla="*/ 236 h 246"/>
                    <a:gd name="T106" fmla="*/ 148 w 260"/>
                    <a:gd name="T107" fmla="*/ 230 h 246"/>
                    <a:gd name="T108" fmla="*/ 4 w 260"/>
                    <a:gd name="T109" fmla="*/ 144 h 2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60" h="246">
                      <a:moveTo>
                        <a:pt x="4" y="144"/>
                      </a:moveTo>
                      <a:lnTo>
                        <a:pt x="0" y="128"/>
                      </a:lnTo>
                      <a:lnTo>
                        <a:pt x="12" y="122"/>
                      </a:lnTo>
                      <a:lnTo>
                        <a:pt x="20" y="114"/>
                      </a:lnTo>
                      <a:lnTo>
                        <a:pt x="34" y="110"/>
                      </a:lnTo>
                      <a:lnTo>
                        <a:pt x="86" y="92"/>
                      </a:lnTo>
                      <a:lnTo>
                        <a:pt x="88" y="80"/>
                      </a:lnTo>
                      <a:lnTo>
                        <a:pt x="88" y="76"/>
                      </a:lnTo>
                      <a:lnTo>
                        <a:pt x="92" y="74"/>
                      </a:lnTo>
                      <a:lnTo>
                        <a:pt x="94" y="72"/>
                      </a:lnTo>
                      <a:lnTo>
                        <a:pt x="98" y="72"/>
                      </a:lnTo>
                      <a:lnTo>
                        <a:pt x="102" y="72"/>
                      </a:lnTo>
                      <a:lnTo>
                        <a:pt x="106" y="72"/>
                      </a:lnTo>
                      <a:lnTo>
                        <a:pt x="108" y="72"/>
                      </a:lnTo>
                      <a:lnTo>
                        <a:pt x="110" y="72"/>
                      </a:lnTo>
                      <a:lnTo>
                        <a:pt x="102" y="64"/>
                      </a:lnTo>
                      <a:lnTo>
                        <a:pt x="100" y="60"/>
                      </a:lnTo>
                      <a:lnTo>
                        <a:pt x="98" y="56"/>
                      </a:lnTo>
                      <a:lnTo>
                        <a:pt x="98" y="52"/>
                      </a:lnTo>
                      <a:lnTo>
                        <a:pt x="98" y="46"/>
                      </a:lnTo>
                      <a:lnTo>
                        <a:pt x="98" y="40"/>
                      </a:lnTo>
                      <a:lnTo>
                        <a:pt x="96" y="36"/>
                      </a:lnTo>
                      <a:lnTo>
                        <a:pt x="94" y="32"/>
                      </a:lnTo>
                      <a:lnTo>
                        <a:pt x="90" y="30"/>
                      </a:lnTo>
                      <a:lnTo>
                        <a:pt x="88" y="30"/>
                      </a:lnTo>
                      <a:lnTo>
                        <a:pt x="86" y="30"/>
                      </a:lnTo>
                      <a:lnTo>
                        <a:pt x="88" y="28"/>
                      </a:lnTo>
                      <a:lnTo>
                        <a:pt x="92" y="26"/>
                      </a:lnTo>
                      <a:lnTo>
                        <a:pt x="94" y="24"/>
                      </a:lnTo>
                      <a:lnTo>
                        <a:pt x="116" y="16"/>
                      </a:lnTo>
                      <a:lnTo>
                        <a:pt x="120" y="14"/>
                      </a:lnTo>
                      <a:lnTo>
                        <a:pt x="126" y="14"/>
                      </a:lnTo>
                      <a:lnTo>
                        <a:pt x="130" y="12"/>
                      </a:lnTo>
                      <a:lnTo>
                        <a:pt x="136" y="10"/>
                      </a:lnTo>
                      <a:lnTo>
                        <a:pt x="140" y="10"/>
                      </a:lnTo>
                      <a:lnTo>
                        <a:pt x="142" y="8"/>
                      </a:lnTo>
                      <a:lnTo>
                        <a:pt x="144" y="8"/>
                      </a:lnTo>
                      <a:lnTo>
                        <a:pt x="148" y="8"/>
                      </a:lnTo>
                      <a:lnTo>
                        <a:pt x="158" y="4"/>
                      </a:lnTo>
                      <a:lnTo>
                        <a:pt x="170" y="4"/>
                      </a:lnTo>
                      <a:lnTo>
                        <a:pt x="176" y="4"/>
                      </a:lnTo>
                      <a:lnTo>
                        <a:pt x="198" y="2"/>
                      </a:lnTo>
                      <a:lnTo>
                        <a:pt x="198" y="2"/>
                      </a:lnTo>
                      <a:lnTo>
                        <a:pt x="202" y="0"/>
                      </a:lnTo>
                      <a:lnTo>
                        <a:pt x="206" y="0"/>
                      </a:lnTo>
                      <a:lnTo>
                        <a:pt x="210" y="2"/>
                      </a:lnTo>
                      <a:lnTo>
                        <a:pt x="214" y="2"/>
                      </a:lnTo>
                      <a:lnTo>
                        <a:pt x="216" y="4"/>
                      </a:lnTo>
                      <a:lnTo>
                        <a:pt x="220" y="8"/>
                      </a:lnTo>
                      <a:lnTo>
                        <a:pt x="218" y="8"/>
                      </a:lnTo>
                      <a:lnTo>
                        <a:pt x="218" y="10"/>
                      </a:lnTo>
                      <a:lnTo>
                        <a:pt x="216" y="14"/>
                      </a:lnTo>
                      <a:lnTo>
                        <a:pt x="216" y="18"/>
                      </a:lnTo>
                      <a:lnTo>
                        <a:pt x="216" y="24"/>
                      </a:lnTo>
                      <a:lnTo>
                        <a:pt x="214" y="24"/>
                      </a:lnTo>
                      <a:lnTo>
                        <a:pt x="214" y="28"/>
                      </a:lnTo>
                      <a:lnTo>
                        <a:pt x="214" y="30"/>
                      </a:lnTo>
                      <a:lnTo>
                        <a:pt x="212" y="34"/>
                      </a:lnTo>
                      <a:lnTo>
                        <a:pt x="210" y="34"/>
                      </a:lnTo>
                      <a:lnTo>
                        <a:pt x="210" y="36"/>
                      </a:lnTo>
                      <a:lnTo>
                        <a:pt x="210" y="38"/>
                      </a:lnTo>
                      <a:lnTo>
                        <a:pt x="210" y="40"/>
                      </a:lnTo>
                      <a:lnTo>
                        <a:pt x="212" y="44"/>
                      </a:lnTo>
                      <a:lnTo>
                        <a:pt x="212" y="46"/>
                      </a:lnTo>
                      <a:lnTo>
                        <a:pt x="212" y="48"/>
                      </a:lnTo>
                      <a:lnTo>
                        <a:pt x="214" y="50"/>
                      </a:lnTo>
                      <a:lnTo>
                        <a:pt x="214" y="52"/>
                      </a:lnTo>
                      <a:lnTo>
                        <a:pt x="214" y="54"/>
                      </a:lnTo>
                      <a:lnTo>
                        <a:pt x="214" y="56"/>
                      </a:lnTo>
                      <a:lnTo>
                        <a:pt x="216" y="60"/>
                      </a:lnTo>
                      <a:lnTo>
                        <a:pt x="218" y="60"/>
                      </a:lnTo>
                      <a:lnTo>
                        <a:pt x="218" y="60"/>
                      </a:lnTo>
                      <a:lnTo>
                        <a:pt x="220" y="62"/>
                      </a:lnTo>
                      <a:lnTo>
                        <a:pt x="220" y="64"/>
                      </a:lnTo>
                      <a:lnTo>
                        <a:pt x="222" y="74"/>
                      </a:lnTo>
                      <a:lnTo>
                        <a:pt x="224" y="88"/>
                      </a:lnTo>
                      <a:lnTo>
                        <a:pt x="228" y="102"/>
                      </a:lnTo>
                      <a:lnTo>
                        <a:pt x="234" y="110"/>
                      </a:lnTo>
                      <a:lnTo>
                        <a:pt x="234" y="110"/>
                      </a:lnTo>
                      <a:lnTo>
                        <a:pt x="234" y="110"/>
                      </a:lnTo>
                      <a:lnTo>
                        <a:pt x="234" y="112"/>
                      </a:lnTo>
                      <a:lnTo>
                        <a:pt x="234" y="116"/>
                      </a:lnTo>
                      <a:lnTo>
                        <a:pt x="234" y="120"/>
                      </a:lnTo>
                      <a:lnTo>
                        <a:pt x="236" y="126"/>
                      </a:lnTo>
                      <a:lnTo>
                        <a:pt x="236" y="130"/>
                      </a:lnTo>
                      <a:lnTo>
                        <a:pt x="238" y="134"/>
                      </a:lnTo>
                      <a:lnTo>
                        <a:pt x="238" y="138"/>
                      </a:lnTo>
                      <a:lnTo>
                        <a:pt x="238" y="138"/>
                      </a:lnTo>
                      <a:lnTo>
                        <a:pt x="238" y="140"/>
                      </a:lnTo>
                      <a:lnTo>
                        <a:pt x="240" y="142"/>
                      </a:lnTo>
                      <a:lnTo>
                        <a:pt x="244" y="144"/>
                      </a:lnTo>
                      <a:lnTo>
                        <a:pt x="244" y="146"/>
                      </a:lnTo>
                      <a:lnTo>
                        <a:pt x="244" y="150"/>
                      </a:lnTo>
                      <a:lnTo>
                        <a:pt x="244" y="154"/>
                      </a:lnTo>
                      <a:lnTo>
                        <a:pt x="246" y="158"/>
                      </a:lnTo>
                      <a:lnTo>
                        <a:pt x="242" y="166"/>
                      </a:lnTo>
                      <a:lnTo>
                        <a:pt x="242" y="166"/>
                      </a:lnTo>
                      <a:lnTo>
                        <a:pt x="244" y="168"/>
                      </a:lnTo>
                      <a:lnTo>
                        <a:pt x="246" y="170"/>
                      </a:lnTo>
                      <a:lnTo>
                        <a:pt x="246" y="174"/>
                      </a:lnTo>
                      <a:lnTo>
                        <a:pt x="246" y="176"/>
                      </a:lnTo>
                      <a:lnTo>
                        <a:pt x="246" y="180"/>
                      </a:lnTo>
                      <a:lnTo>
                        <a:pt x="248" y="184"/>
                      </a:lnTo>
                      <a:lnTo>
                        <a:pt x="250" y="186"/>
                      </a:lnTo>
                      <a:lnTo>
                        <a:pt x="260" y="200"/>
                      </a:lnTo>
                      <a:lnTo>
                        <a:pt x="192" y="236"/>
                      </a:lnTo>
                      <a:lnTo>
                        <a:pt x="152" y="246"/>
                      </a:lnTo>
                      <a:lnTo>
                        <a:pt x="148" y="230"/>
                      </a:lnTo>
                      <a:lnTo>
                        <a:pt x="120" y="230"/>
                      </a:lnTo>
                      <a:lnTo>
                        <a:pt x="4" y="14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12" name="Freeform 260"/>
                <p:cNvSpPr>
                  <a:spLocks/>
                </p:cNvSpPr>
                <p:nvPr/>
              </p:nvSpPr>
              <p:spPr bwMode="gray">
                <a:xfrm>
                  <a:off x="623" y="2734"/>
                  <a:ext cx="112" cy="98"/>
                </a:xfrm>
                <a:custGeom>
                  <a:avLst/>
                  <a:gdLst>
                    <a:gd name="T0" fmla="*/ 0 w 112"/>
                    <a:gd name="T1" fmla="*/ 90 h 98"/>
                    <a:gd name="T2" fmla="*/ 2 w 112"/>
                    <a:gd name="T3" fmla="*/ 82 h 98"/>
                    <a:gd name="T4" fmla="*/ 6 w 112"/>
                    <a:gd name="T5" fmla="*/ 74 h 98"/>
                    <a:gd name="T6" fmla="*/ 16 w 112"/>
                    <a:gd name="T7" fmla="*/ 68 h 98"/>
                    <a:gd name="T8" fmla="*/ 28 w 112"/>
                    <a:gd name="T9" fmla="*/ 64 h 98"/>
                    <a:gd name="T10" fmla="*/ 32 w 112"/>
                    <a:gd name="T11" fmla="*/ 60 h 98"/>
                    <a:gd name="T12" fmla="*/ 32 w 112"/>
                    <a:gd name="T13" fmla="*/ 56 h 98"/>
                    <a:gd name="T14" fmla="*/ 28 w 112"/>
                    <a:gd name="T15" fmla="*/ 54 h 98"/>
                    <a:gd name="T16" fmla="*/ 24 w 112"/>
                    <a:gd name="T17" fmla="*/ 42 h 98"/>
                    <a:gd name="T18" fmla="*/ 30 w 112"/>
                    <a:gd name="T19" fmla="*/ 32 h 98"/>
                    <a:gd name="T20" fmla="*/ 40 w 112"/>
                    <a:gd name="T21" fmla="*/ 26 h 98"/>
                    <a:gd name="T22" fmla="*/ 46 w 112"/>
                    <a:gd name="T23" fmla="*/ 24 h 98"/>
                    <a:gd name="T24" fmla="*/ 50 w 112"/>
                    <a:gd name="T25" fmla="*/ 16 h 98"/>
                    <a:gd name="T26" fmla="*/ 52 w 112"/>
                    <a:gd name="T27" fmla="*/ 10 h 98"/>
                    <a:gd name="T28" fmla="*/ 56 w 112"/>
                    <a:gd name="T29" fmla="*/ 4 h 98"/>
                    <a:gd name="T30" fmla="*/ 66 w 112"/>
                    <a:gd name="T31" fmla="*/ 0 h 98"/>
                    <a:gd name="T32" fmla="*/ 112 w 112"/>
                    <a:gd name="T33" fmla="*/ 20 h 98"/>
                    <a:gd name="T34" fmla="*/ 88 w 112"/>
                    <a:gd name="T35" fmla="*/ 20 h 98"/>
                    <a:gd name="T36" fmla="*/ 86 w 112"/>
                    <a:gd name="T37" fmla="*/ 18 h 98"/>
                    <a:gd name="T38" fmla="*/ 82 w 112"/>
                    <a:gd name="T39" fmla="*/ 20 h 98"/>
                    <a:gd name="T40" fmla="*/ 82 w 112"/>
                    <a:gd name="T41" fmla="*/ 26 h 98"/>
                    <a:gd name="T42" fmla="*/ 80 w 112"/>
                    <a:gd name="T43" fmla="*/ 38 h 98"/>
                    <a:gd name="T44" fmla="*/ 80 w 112"/>
                    <a:gd name="T45" fmla="*/ 50 h 98"/>
                    <a:gd name="T46" fmla="*/ 80 w 112"/>
                    <a:gd name="T47" fmla="*/ 54 h 98"/>
                    <a:gd name="T48" fmla="*/ 80 w 112"/>
                    <a:gd name="T49" fmla="*/ 56 h 98"/>
                    <a:gd name="T50" fmla="*/ 78 w 112"/>
                    <a:gd name="T51" fmla="*/ 60 h 98"/>
                    <a:gd name="T52" fmla="*/ 76 w 112"/>
                    <a:gd name="T53" fmla="*/ 60 h 98"/>
                    <a:gd name="T54" fmla="*/ 72 w 112"/>
                    <a:gd name="T55" fmla="*/ 60 h 98"/>
                    <a:gd name="T56" fmla="*/ 66 w 112"/>
                    <a:gd name="T57" fmla="*/ 60 h 98"/>
                    <a:gd name="T58" fmla="*/ 62 w 112"/>
                    <a:gd name="T59" fmla="*/ 64 h 98"/>
                    <a:gd name="T60" fmla="*/ 60 w 112"/>
                    <a:gd name="T61" fmla="*/ 74 h 98"/>
                    <a:gd name="T62" fmla="*/ 0 w 112"/>
                    <a:gd name="T63" fmla="*/ 94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12" h="98">
                      <a:moveTo>
                        <a:pt x="0" y="94"/>
                      </a:moveTo>
                      <a:lnTo>
                        <a:pt x="0" y="90"/>
                      </a:lnTo>
                      <a:lnTo>
                        <a:pt x="0" y="86"/>
                      </a:lnTo>
                      <a:lnTo>
                        <a:pt x="2" y="82"/>
                      </a:lnTo>
                      <a:lnTo>
                        <a:pt x="4" y="78"/>
                      </a:lnTo>
                      <a:lnTo>
                        <a:pt x="6" y="74"/>
                      </a:lnTo>
                      <a:lnTo>
                        <a:pt x="10" y="70"/>
                      </a:lnTo>
                      <a:lnTo>
                        <a:pt x="16" y="68"/>
                      </a:lnTo>
                      <a:lnTo>
                        <a:pt x="22" y="66"/>
                      </a:lnTo>
                      <a:lnTo>
                        <a:pt x="28" y="64"/>
                      </a:lnTo>
                      <a:lnTo>
                        <a:pt x="32" y="62"/>
                      </a:lnTo>
                      <a:lnTo>
                        <a:pt x="32" y="60"/>
                      </a:lnTo>
                      <a:lnTo>
                        <a:pt x="32" y="58"/>
                      </a:lnTo>
                      <a:lnTo>
                        <a:pt x="32" y="56"/>
                      </a:lnTo>
                      <a:lnTo>
                        <a:pt x="30" y="54"/>
                      </a:lnTo>
                      <a:lnTo>
                        <a:pt x="28" y="54"/>
                      </a:lnTo>
                      <a:lnTo>
                        <a:pt x="28" y="54"/>
                      </a:lnTo>
                      <a:lnTo>
                        <a:pt x="24" y="42"/>
                      </a:lnTo>
                      <a:lnTo>
                        <a:pt x="28" y="36"/>
                      </a:lnTo>
                      <a:lnTo>
                        <a:pt x="30" y="32"/>
                      </a:lnTo>
                      <a:lnTo>
                        <a:pt x="36" y="28"/>
                      </a:lnTo>
                      <a:lnTo>
                        <a:pt x="40" y="26"/>
                      </a:lnTo>
                      <a:lnTo>
                        <a:pt x="44" y="24"/>
                      </a:lnTo>
                      <a:lnTo>
                        <a:pt x="46" y="24"/>
                      </a:lnTo>
                      <a:lnTo>
                        <a:pt x="48" y="24"/>
                      </a:lnTo>
                      <a:lnTo>
                        <a:pt x="50" y="16"/>
                      </a:lnTo>
                      <a:lnTo>
                        <a:pt x="52" y="12"/>
                      </a:lnTo>
                      <a:lnTo>
                        <a:pt x="52" y="10"/>
                      </a:lnTo>
                      <a:lnTo>
                        <a:pt x="54" y="10"/>
                      </a:lnTo>
                      <a:lnTo>
                        <a:pt x="56" y="4"/>
                      </a:lnTo>
                      <a:lnTo>
                        <a:pt x="60" y="0"/>
                      </a:lnTo>
                      <a:lnTo>
                        <a:pt x="66" y="0"/>
                      </a:lnTo>
                      <a:lnTo>
                        <a:pt x="112" y="6"/>
                      </a:lnTo>
                      <a:lnTo>
                        <a:pt x="112" y="20"/>
                      </a:lnTo>
                      <a:lnTo>
                        <a:pt x="88" y="20"/>
                      </a:lnTo>
                      <a:lnTo>
                        <a:pt x="88" y="20"/>
                      </a:lnTo>
                      <a:lnTo>
                        <a:pt x="88" y="20"/>
                      </a:lnTo>
                      <a:lnTo>
                        <a:pt x="86" y="18"/>
                      </a:lnTo>
                      <a:lnTo>
                        <a:pt x="84" y="18"/>
                      </a:lnTo>
                      <a:lnTo>
                        <a:pt x="82" y="20"/>
                      </a:lnTo>
                      <a:lnTo>
                        <a:pt x="82" y="22"/>
                      </a:lnTo>
                      <a:lnTo>
                        <a:pt x="82" y="26"/>
                      </a:lnTo>
                      <a:lnTo>
                        <a:pt x="82" y="30"/>
                      </a:lnTo>
                      <a:lnTo>
                        <a:pt x="80" y="38"/>
                      </a:lnTo>
                      <a:lnTo>
                        <a:pt x="80" y="44"/>
                      </a:lnTo>
                      <a:lnTo>
                        <a:pt x="80" y="50"/>
                      </a:lnTo>
                      <a:lnTo>
                        <a:pt x="80" y="54"/>
                      </a:lnTo>
                      <a:lnTo>
                        <a:pt x="80" y="54"/>
                      </a:lnTo>
                      <a:lnTo>
                        <a:pt x="80" y="56"/>
                      </a:lnTo>
                      <a:lnTo>
                        <a:pt x="80" y="56"/>
                      </a:lnTo>
                      <a:lnTo>
                        <a:pt x="80" y="58"/>
                      </a:lnTo>
                      <a:lnTo>
                        <a:pt x="78" y="60"/>
                      </a:lnTo>
                      <a:lnTo>
                        <a:pt x="78" y="60"/>
                      </a:lnTo>
                      <a:lnTo>
                        <a:pt x="76" y="60"/>
                      </a:lnTo>
                      <a:lnTo>
                        <a:pt x="74" y="60"/>
                      </a:lnTo>
                      <a:lnTo>
                        <a:pt x="72" y="60"/>
                      </a:lnTo>
                      <a:lnTo>
                        <a:pt x="70" y="60"/>
                      </a:lnTo>
                      <a:lnTo>
                        <a:pt x="66" y="60"/>
                      </a:lnTo>
                      <a:lnTo>
                        <a:pt x="64" y="62"/>
                      </a:lnTo>
                      <a:lnTo>
                        <a:pt x="62" y="64"/>
                      </a:lnTo>
                      <a:lnTo>
                        <a:pt x="60" y="68"/>
                      </a:lnTo>
                      <a:lnTo>
                        <a:pt x="60" y="74"/>
                      </a:lnTo>
                      <a:lnTo>
                        <a:pt x="58" y="98"/>
                      </a:lnTo>
                      <a:lnTo>
                        <a:pt x="0" y="9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13" name="Freeform 261"/>
                <p:cNvSpPr>
                  <a:spLocks/>
                </p:cNvSpPr>
                <p:nvPr/>
              </p:nvSpPr>
              <p:spPr bwMode="gray">
                <a:xfrm>
                  <a:off x="617" y="2740"/>
                  <a:ext cx="158" cy="182"/>
                </a:xfrm>
                <a:custGeom>
                  <a:avLst/>
                  <a:gdLst>
                    <a:gd name="T0" fmla="*/ 4 w 158"/>
                    <a:gd name="T1" fmla="*/ 158 h 182"/>
                    <a:gd name="T2" fmla="*/ 10 w 158"/>
                    <a:gd name="T3" fmla="*/ 150 h 182"/>
                    <a:gd name="T4" fmla="*/ 14 w 158"/>
                    <a:gd name="T5" fmla="*/ 146 h 182"/>
                    <a:gd name="T6" fmla="*/ 18 w 158"/>
                    <a:gd name="T7" fmla="*/ 142 h 182"/>
                    <a:gd name="T8" fmla="*/ 18 w 158"/>
                    <a:gd name="T9" fmla="*/ 132 h 182"/>
                    <a:gd name="T10" fmla="*/ 14 w 158"/>
                    <a:gd name="T11" fmla="*/ 124 h 182"/>
                    <a:gd name="T12" fmla="*/ 12 w 158"/>
                    <a:gd name="T13" fmla="*/ 120 h 182"/>
                    <a:gd name="T14" fmla="*/ 16 w 158"/>
                    <a:gd name="T15" fmla="*/ 96 h 182"/>
                    <a:gd name="T16" fmla="*/ 14 w 158"/>
                    <a:gd name="T17" fmla="*/ 88 h 182"/>
                    <a:gd name="T18" fmla="*/ 66 w 158"/>
                    <a:gd name="T19" fmla="*/ 68 h 182"/>
                    <a:gd name="T20" fmla="*/ 68 w 158"/>
                    <a:gd name="T21" fmla="*/ 58 h 182"/>
                    <a:gd name="T22" fmla="*/ 72 w 158"/>
                    <a:gd name="T23" fmla="*/ 54 h 182"/>
                    <a:gd name="T24" fmla="*/ 78 w 158"/>
                    <a:gd name="T25" fmla="*/ 54 h 182"/>
                    <a:gd name="T26" fmla="*/ 82 w 158"/>
                    <a:gd name="T27" fmla="*/ 54 h 182"/>
                    <a:gd name="T28" fmla="*/ 84 w 158"/>
                    <a:gd name="T29" fmla="*/ 54 h 182"/>
                    <a:gd name="T30" fmla="*/ 86 w 158"/>
                    <a:gd name="T31" fmla="*/ 50 h 182"/>
                    <a:gd name="T32" fmla="*/ 86 w 158"/>
                    <a:gd name="T33" fmla="*/ 48 h 182"/>
                    <a:gd name="T34" fmla="*/ 86 w 158"/>
                    <a:gd name="T35" fmla="*/ 44 h 182"/>
                    <a:gd name="T36" fmla="*/ 86 w 158"/>
                    <a:gd name="T37" fmla="*/ 32 h 182"/>
                    <a:gd name="T38" fmla="*/ 88 w 158"/>
                    <a:gd name="T39" fmla="*/ 20 h 182"/>
                    <a:gd name="T40" fmla="*/ 88 w 158"/>
                    <a:gd name="T41" fmla="*/ 14 h 182"/>
                    <a:gd name="T42" fmla="*/ 92 w 158"/>
                    <a:gd name="T43" fmla="*/ 12 h 182"/>
                    <a:gd name="T44" fmla="*/ 94 w 158"/>
                    <a:gd name="T45" fmla="*/ 14 h 182"/>
                    <a:gd name="T46" fmla="*/ 118 w 158"/>
                    <a:gd name="T47" fmla="*/ 14 h 182"/>
                    <a:gd name="T48" fmla="*/ 118 w 158"/>
                    <a:gd name="T49" fmla="*/ 0 h 182"/>
                    <a:gd name="T50" fmla="*/ 138 w 158"/>
                    <a:gd name="T51" fmla="*/ 28 h 182"/>
                    <a:gd name="T52" fmla="*/ 138 w 158"/>
                    <a:gd name="T53" fmla="*/ 28 h 182"/>
                    <a:gd name="T54" fmla="*/ 136 w 158"/>
                    <a:gd name="T55" fmla="*/ 30 h 182"/>
                    <a:gd name="T56" fmla="*/ 142 w 158"/>
                    <a:gd name="T57" fmla="*/ 142 h 182"/>
                    <a:gd name="T58" fmla="*/ 144 w 158"/>
                    <a:gd name="T59" fmla="*/ 146 h 182"/>
                    <a:gd name="T60" fmla="*/ 146 w 158"/>
                    <a:gd name="T61" fmla="*/ 152 h 182"/>
                    <a:gd name="T62" fmla="*/ 140 w 158"/>
                    <a:gd name="T63" fmla="*/ 164 h 182"/>
                    <a:gd name="T64" fmla="*/ 88 w 158"/>
                    <a:gd name="T65" fmla="*/ 158 h 182"/>
                    <a:gd name="T66" fmla="*/ 84 w 158"/>
                    <a:gd name="T67" fmla="*/ 162 h 182"/>
                    <a:gd name="T68" fmla="*/ 82 w 158"/>
                    <a:gd name="T69" fmla="*/ 162 h 182"/>
                    <a:gd name="T70" fmla="*/ 80 w 158"/>
                    <a:gd name="T71" fmla="*/ 160 h 182"/>
                    <a:gd name="T72" fmla="*/ 76 w 158"/>
                    <a:gd name="T73" fmla="*/ 162 h 182"/>
                    <a:gd name="T74" fmla="*/ 76 w 158"/>
                    <a:gd name="T75" fmla="*/ 166 h 182"/>
                    <a:gd name="T76" fmla="*/ 76 w 158"/>
                    <a:gd name="T77" fmla="*/ 170 h 182"/>
                    <a:gd name="T78" fmla="*/ 72 w 158"/>
                    <a:gd name="T79" fmla="*/ 172 h 182"/>
                    <a:gd name="T80" fmla="*/ 70 w 158"/>
                    <a:gd name="T81" fmla="*/ 176 h 182"/>
                    <a:gd name="T82" fmla="*/ 66 w 158"/>
                    <a:gd name="T83" fmla="*/ 182 h 182"/>
                    <a:gd name="T84" fmla="*/ 62 w 158"/>
                    <a:gd name="T85" fmla="*/ 182 h 182"/>
                    <a:gd name="T86" fmla="*/ 60 w 158"/>
                    <a:gd name="T87" fmla="*/ 178 h 182"/>
                    <a:gd name="T88" fmla="*/ 54 w 158"/>
                    <a:gd name="T89" fmla="*/ 178 h 182"/>
                    <a:gd name="T90" fmla="*/ 46 w 158"/>
                    <a:gd name="T91" fmla="*/ 172 h 182"/>
                    <a:gd name="T92" fmla="*/ 42 w 158"/>
                    <a:gd name="T93" fmla="*/ 166 h 182"/>
                    <a:gd name="T94" fmla="*/ 36 w 158"/>
                    <a:gd name="T95" fmla="*/ 160 h 182"/>
                    <a:gd name="T96" fmla="*/ 26 w 158"/>
                    <a:gd name="T97" fmla="*/ 156 h 182"/>
                    <a:gd name="T98" fmla="*/ 0 w 158"/>
                    <a:gd name="T99" fmla="*/ 164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58" h="182">
                      <a:moveTo>
                        <a:pt x="0" y="164"/>
                      </a:moveTo>
                      <a:lnTo>
                        <a:pt x="4" y="158"/>
                      </a:lnTo>
                      <a:lnTo>
                        <a:pt x="6" y="154"/>
                      </a:lnTo>
                      <a:lnTo>
                        <a:pt x="10" y="150"/>
                      </a:lnTo>
                      <a:lnTo>
                        <a:pt x="12" y="148"/>
                      </a:lnTo>
                      <a:lnTo>
                        <a:pt x="14" y="146"/>
                      </a:lnTo>
                      <a:lnTo>
                        <a:pt x="16" y="146"/>
                      </a:lnTo>
                      <a:lnTo>
                        <a:pt x="18" y="142"/>
                      </a:lnTo>
                      <a:lnTo>
                        <a:pt x="18" y="138"/>
                      </a:lnTo>
                      <a:lnTo>
                        <a:pt x="18" y="132"/>
                      </a:lnTo>
                      <a:lnTo>
                        <a:pt x="16" y="128"/>
                      </a:lnTo>
                      <a:lnTo>
                        <a:pt x="14" y="124"/>
                      </a:lnTo>
                      <a:lnTo>
                        <a:pt x="12" y="122"/>
                      </a:lnTo>
                      <a:lnTo>
                        <a:pt x="12" y="120"/>
                      </a:lnTo>
                      <a:lnTo>
                        <a:pt x="6" y="110"/>
                      </a:lnTo>
                      <a:lnTo>
                        <a:pt x="16" y="96"/>
                      </a:lnTo>
                      <a:lnTo>
                        <a:pt x="6" y="88"/>
                      </a:lnTo>
                      <a:lnTo>
                        <a:pt x="14" y="88"/>
                      </a:lnTo>
                      <a:lnTo>
                        <a:pt x="64" y="92"/>
                      </a:lnTo>
                      <a:lnTo>
                        <a:pt x="66" y="68"/>
                      </a:lnTo>
                      <a:lnTo>
                        <a:pt x="66" y="62"/>
                      </a:lnTo>
                      <a:lnTo>
                        <a:pt x="68" y="58"/>
                      </a:lnTo>
                      <a:lnTo>
                        <a:pt x="70" y="56"/>
                      </a:lnTo>
                      <a:lnTo>
                        <a:pt x="72" y="54"/>
                      </a:lnTo>
                      <a:lnTo>
                        <a:pt x="76" y="54"/>
                      </a:lnTo>
                      <a:lnTo>
                        <a:pt x="78" y="54"/>
                      </a:lnTo>
                      <a:lnTo>
                        <a:pt x="80" y="54"/>
                      </a:lnTo>
                      <a:lnTo>
                        <a:pt x="82" y="54"/>
                      </a:lnTo>
                      <a:lnTo>
                        <a:pt x="84" y="54"/>
                      </a:lnTo>
                      <a:lnTo>
                        <a:pt x="84" y="54"/>
                      </a:lnTo>
                      <a:lnTo>
                        <a:pt x="86" y="52"/>
                      </a:lnTo>
                      <a:lnTo>
                        <a:pt x="86" y="50"/>
                      </a:lnTo>
                      <a:lnTo>
                        <a:pt x="86" y="50"/>
                      </a:lnTo>
                      <a:lnTo>
                        <a:pt x="86" y="48"/>
                      </a:lnTo>
                      <a:lnTo>
                        <a:pt x="86" y="48"/>
                      </a:lnTo>
                      <a:lnTo>
                        <a:pt x="86" y="44"/>
                      </a:lnTo>
                      <a:lnTo>
                        <a:pt x="86" y="38"/>
                      </a:lnTo>
                      <a:lnTo>
                        <a:pt x="86" y="32"/>
                      </a:lnTo>
                      <a:lnTo>
                        <a:pt x="88" y="24"/>
                      </a:lnTo>
                      <a:lnTo>
                        <a:pt x="88" y="20"/>
                      </a:lnTo>
                      <a:lnTo>
                        <a:pt x="88" y="16"/>
                      </a:lnTo>
                      <a:lnTo>
                        <a:pt x="88" y="14"/>
                      </a:lnTo>
                      <a:lnTo>
                        <a:pt x="90" y="12"/>
                      </a:lnTo>
                      <a:lnTo>
                        <a:pt x="92" y="12"/>
                      </a:lnTo>
                      <a:lnTo>
                        <a:pt x="94" y="14"/>
                      </a:lnTo>
                      <a:lnTo>
                        <a:pt x="94" y="14"/>
                      </a:lnTo>
                      <a:lnTo>
                        <a:pt x="94" y="14"/>
                      </a:lnTo>
                      <a:lnTo>
                        <a:pt x="118" y="14"/>
                      </a:lnTo>
                      <a:lnTo>
                        <a:pt x="118" y="4"/>
                      </a:lnTo>
                      <a:lnTo>
                        <a:pt x="118" y="0"/>
                      </a:lnTo>
                      <a:lnTo>
                        <a:pt x="158" y="28"/>
                      </a:lnTo>
                      <a:lnTo>
                        <a:pt x="138" y="28"/>
                      </a:lnTo>
                      <a:lnTo>
                        <a:pt x="138" y="28"/>
                      </a:lnTo>
                      <a:lnTo>
                        <a:pt x="138" y="28"/>
                      </a:lnTo>
                      <a:lnTo>
                        <a:pt x="136" y="28"/>
                      </a:lnTo>
                      <a:lnTo>
                        <a:pt x="136" y="30"/>
                      </a:lnTo>
                      <a:lnTo>
                        <a:pt x="136" y="32"/>
                      </a:lnTo>
                      <a:lnTo>
                        <a:pt x="142" y="142"/>
                      </a:lnTo>
                      <a:lnTo>
                        <a:pt x="142" y="142"/>
                      </a:lnTo>
                      <a:lnTo>
                        <a:pt x="144" y="146"/>
                      </a:lnTo>
                      <a:lnTo>
                        <a:pt x="144" y="148"/>
                      </a:lnTo>
                      <a:lnTo>
                        <a:pt x="146" y="152"/>
                      </a:lnTo>
                      <a:lnTo>
                        <a:pt x="146" y="156"/>
                      </a:lnTo>
                      <a:lnTo>
                        <a:pt x="140" y="164"/>
                      </a:lnTo>
                      <a:lnTo>
                        <a:pt x="88" y="158"/>
                      </a:lnTo>
                      <a:lnTo>
                        <a:pt x="88" y="158"/>
                      </a:lnTo>
                      <a:lnTo>
                        <a:pt x="86" y="160"/>
                      </a:lnTo>
                      <a:lnTo>
                        <a:pt x="84" y="162"/>
                      </a:lnTo>
                      <a:lnTo>
                        <a:pt x="82" y="162"/>
                      </a:lnTo>
                      <a:lnTo>
                        <a:pt x="82" y="162"/>
                      </a:lnTo>
                      <a:lnTo>
                        <a:pt x="80" y="160"/>
                      </a:lnTo>
                      <a:lnTo>
                        <a:pt x="80" y="160"/>
                      </a:lnTo>
                      <a:lnTo>
                        <a:pt x="78" y="160"/>
                      </a:lnTo>
                      <a:lnTo>
                        <a:pt x="76" y="162"/>
                      </a:lnTo>
                      <a:lnTo>
                        <a:pt x="76" y="162"/>
                      </a:lnTo>
                      <a:lnTo>
                        <a:pt x="76" y="166"/>
                      </a:lnTo>
                      <a:lnTo>
                        <a:pt x="76" y="168"/>
                      </a:lnTo>
                      <a:lnTo>
                        <a:pt x="76" y="170"/>
                      </a:lnTo>
                      <a:lnTo>
                        <a:pt x="74" y="172"/>
                      </a:lnTo>
                      <a:lnTo>
                        <a:pt x="72" y="172"/>
                      </a:lnTo>
                      <a:lnTo>
                        <a:pt x="72" y="174"/>
                      </a:lnTo>
                      <a:lnTo>
                        <a:pt x="70" y="176"/>
                      </a:lnTo>
                      <a:lnTo>
                        <a:pt x="68" y="178"/>
                      </a:lnTo>
                      <a:lnTo>
                        <a:pt x="66" y="182"/>
                      </a:lnTo>
                      <a:lnTo>
                        <a:pt x="64" y="182"/>
                      </a:lnTo>
                      <a:lnTo>
                        <a:pt x="62" y="182"/>
                      </a:lnTo>
                      <a:lnTo>
                        <a:pt x="62" y="180"/>
                      </a:lnTo>
                      <a:lnTo>
                        <a:pt x="60" y="178"/>
                      </a:lnTo>
                      <a:lnTo>
                        <a:pt x="56" y="178"/>
                      </a:lnTo>
                      <a:lnTo>
                        <a:pt x="54" y="178"/>
                      </a:lnTo>
                      <a:lnTo>
                        <a:pt x="50" y="176"/>
                      </a:lnTo>
                      <a:lnTo>
                        <a:pt x="46" y="172"/>
                      </a:lnTo>
                      <a:lnTo>
                        <a:pt x="44" y="166"/>
                      </a:lnTo>
                      <a:lnTo>
                        <a:pt x="42" y="166"/>
                      </a:lnTo>
                      <a:lnTo>
                        <a:pt x="40" y="162"/>
                      </a:lnTo>
                      <a:lnTo>
                        <a:pt x="36" y="160"/>
                      </a:lnTo>
                      <a:lnTo>
                        <a:pt x="32" y="158"/>
                      </a:lnTo>
                      <a:lnTo>
                        <a:pt x="26" y="156"/>
                      </a:lnTo>
                      <a:lnTo>
                        <a:pt x="20" y="156"/>
                      </a:lnTo>
                      <a:lnTo>
                        <a:pt x="0" y="16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14" name="Freeform 262"/>
                <p:cNvSpPr>
                  <a:spLocks/>
                </p:cNvSpPr>
                <p:nvPr/>
              </p:nvSpPr>
              <p:spPr bwMode="gray">
                <a:xfrm>
                  <a:off x="631" y="2938"/>
                  <a:ext cx="40" cy="28"/>
                </a:xfrm>
                <a:custGeom>
                  <a:avLst/>
                  <a:gdLst>
                    <a:gd name="T0" fmla="*/ 24 w 40"/>
                    <a:gd name="T1" fmla="*/ 0 h 28"/>
                    <a:gd name="T2" fmla="*/ 24 w 40"/>
                    <a:gd name="T3" fmla="*/ 0 h 28"/>
                    <a:gd name="T4" fmla="*/ 22 w 40"/>
                    <a:gd name="T5" fmla="*/ 0 h 28"/>
                    <a:gd name="T6" fmla="*/ 20 w 40"/>
                    <a:gd name="T7" fmla="*/ 0 h 28"/>
                    <a:gd name="T8" fmla="*/ 18 w 40"/>
                    <a:gd name="T9" fmla="*/ 2 h 28"/>
                    <a:gd name="T10" fmla="*/ 14 w 40"/>
                    <a:gd name="T11" fmla="*/ 2 h 28"/>
                    <a:gd name="T12" fmla="*/ 8 w 40"/>
                    <a:gd name="T13" fmla="*/ 4 h 28"/>
                    <a:gd name="T14" fmla="*/ 0 w 40"/>
                    <a:gd name="T15" fmla="*/ 8 h 28"/>
                    <a:gd name="T16" fmla="*/ 0 w 40"/>
                    <a:gd name="T17" fmla="*/ 8 h 28"/>
                    <a:gd name="T18" fmla="*/ 2 w 40"/>
                    <a:gd name="T19" fmla="*/ 12 h 28"/>
                    <a:gd name="T20" fmla="*/ 6 w 40"/>
                    <a:gd name="T21" fmla="*/ 16 h 28"/>
                    <a:gd name="T22" fmla="*/ 10 w 40"/>
                    <a:gd name="T23" fmla="*/ 22 h 28"/>
                    <a:gd name="T24" fmla="*/ 16 w 40"/>
                    <a:gd name="T25" fmla="*/ 28 h 28"/>
                    <a:gd name="T26" fmla="*/ 18 w 40"/>
                    <a:gd name="T27" fmla="*/ 28 h 28"/>
                    <a:gd name="T28" fmla="*/ 20 w 40"/>
                    <a:gd name="T29" fmla="*/ 26 h 28"/>
                    <a:gd name="T30" fmla="*/ 24 w 40"/>
                    <a:gd name="T31" fmla="*/ 26 h 28"/>
                    <a:gd name="T32" fmla="*/ 28 w 40"/>
                    <a:gd name="T33" fmla="*/ 24 h 28"/>
                    <a:gd name="T34" fmla="*/ 32 w 40"/>
                    <a:gd name="T35" fmla="*/ 22 h 28"/>
                    <a:gd name="T36" fmla="*/ 36 w 40"/>
                    <a:gd name="T37" fmla="*/ 22 h 28"/>
                    <a:gd name="T38" fmla="*/ 38 w 40"/>
                    <a:gd name="T39" fmla="*/ 20 h 28"/>
                    <a:gd name="T40" fmla="*/ 38 w 40"/>
                    <a:gd name="T41" fmla="*/ 16 h 28"/>
                    <a:gd name="T42" fmla="*/ 40 w 40"/>
                    <a:gd name="T43" fmla="*/ 16 h 28"/>
                    <a:gd name="T44" fmla="*/ 38 w 40"/>
                    <a:gd name="T45" fmla="*/ 8 h 28"/>
                    <a:gd name="T46" fmla="*/ 38 w 40"/>
                    <a:gd name="T47" fmla="*/ 2 h 28"/>
                    <a:gd name="T48" fmla="*/ 24 w 40"/>
                    <a:gd name="T49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0" h="28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22" y="0"/>
                      </a:lnTo>
                      <a:lnTo>
                        <a:pt x="20" y="0"/>
                      </a:lnTo>
                      <a:lnTo>
                        <a:pt x="18" y="2"/>
                      </a:lnTo>
                      <a:lnTo>
                        <a:pt x="14" y="2"/>
                      </a:lnTo>
                      <a:lnTo>
                        <a:pt x="8" y="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2" y="12"/>
                      </a:lnTo>
                      <a:lnTo>
                        <a:pt x="6" y="16"/>
                      </a:lnTo>
                      <a:lnTo>
                        <a:pt x="10" y="22"/>
                      </a:lnTo>
                      <a:lnTo>
                        <a:pt x="16" y="28"/>
                      </a:lnTo>
                      <a:lnTo>
                        <a:pt x="18" y="28"/>
                      </a:lnTo>
                      <a:lnTo>
                        <a:pt x="20" y="26"/>
                      </a:lnTo>
                      <a:lnTo>
                        <a:pt x="24" y="26"/>
                      </a:lnTo>
                      <a:lnTo>
                        <a:pt x="28" y="24"/>
                      </a:lnTo>
                      <a:lnTo>
                        <a:pt x="32" y="22"/>
                      </a:lnTo>
                      <a:lnTo>
                        <a:pt x="36" y="22"/>
                      </a:lnTo>
                      <a:lnTo>
                        <a:pt x="38" y="20"/>
                      </a:lnTo>
                      <a:lnTo>
                        <a:pt x="38" y="16"/>
                      </a:lnTo>
                      <a:lnTo>
                        <a:pt x="40" y="16"/>
                      </a:lnTo>
                      <a:lnTo>
                        <a:pt x="38" y="8"/>
                      </a:lnTo>
                      <a:lnTo>
                        <a:pt x="38" y="2"/>
                      </a:lnTo>
                      <a:lnTo>
                        <a:pt x="24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15" name="Freeform 263"/>
                <p:cNvSpPr>
                  <a:spLocks/>
                </p:cNvSpPr>
                <p:nvPr/>
              </p:nvSpPr>
              <p:spPr bwMode="gray">
                <a:xfrm>
                  <a:off x="617" y="2896"/>
                  <a:ext cx="66" cy="50"/>
                </a:xfrm>
                <a:custGeom>
                  <a:avLst/>
                  <a:gdLst>
                    <a:gd name="T0" fmla="*/ 2 w 66"/>
                    <a:gd name="T1" fmla="*/ 30 h 50"/>
                    <a:gd name="T2" fmla="*/ 2 w 66"/>
                    <a:gd name="T3" fmla="*/ 22 h 50"/>
                    <a:gd name="T4" fmla="*/ 0 w 66"/>
                    <a:gd name="T5" fmla="*/ 16 h 50"/>
                    <a:gd name="T6" fmla="*/ 0 w 66"/>
                    <a:gd name="T7" fmla="*/ 10 h 50"/>
                    <a:gd name="T8" fmla="*/ 0 w 66"/>
                    <a:gd name="T9" fmla="*/ 6 h 50"/>
                    <a:gd name="T10" fmla="*/ 2 w 66"/>
                    <a:gd name="T11" fmla="*/ 6 h 50"/>
                    <a:gd name="T12" fmla="*/ 2 w 66"/>
                    <a:gd name="T13" fmla="*/ 6 h 50"/>
                    <a:gd name="T14" fmla="*/ 2 w 66"/>
                    <a:gd name="T15" fmla="*/ 6 h 50"/>
                    <a:gd name="T16" fmla="*/ 20 w 66"/>
                    <a:gd name="T17" fmla="*/ 0 h 50"/>
                    <a:gd name="T18" fmla="*/ 26 w 66"/>
                    <a:gd name="T19" fmla="*/ 0 h 50"/>
                    <a:gd name="T20" fmla="*/ 32 w 66"/>
                    <a:gd name="T21" fmla="*/ 2 h 50"/>
                    <a:gd name="T22" fmla="*/ 38 w 66"/>
                    <a:gd name="T23" fmla="*/ 4 h 50"/>
                    <a:gd name="T24" fmla="*/ 40 w 66"/>
                    <a:gd name="T25" fmla="*/ 8 h 50"/>
                    <a:gd name="T26" fmla="*/ 42 w 66"/>
                    <a:gd name="T27" fmla="*/ 10 h 50"/>
                    <a:gd name="T28" fmla="*/ 44 w 66"/>
                    <a:gd name="T29" fmla="*/ 10 h 50"/>
                    <a:gd name="T30" fmla="*/ 46 w 66"/>
                    <a:gd name="T31" fmla="*/ 14 h 50"/>
                    <a:gd name="T32" fmla="*/ 48 w 66"/>
                    <a:gd name="T33" fmla="*/ 18 h 50"/>
                    <a:gd name="T34" fmla="*/ 50 w 66"/>
                    <a:gd name="T35" fmla="*/ 20 h 50"/>
                    <a:gd name="T36" fmla="*/ 50 w 66"/>
                    <a:gd name="T37" fmla="*/ 20 h 50"/>
                    <a:gd name="T38" fmla="*/ 50 w 66"/>
                    <a:gd name="T39" fmla="*/ 20 h 50"/>
                    <a:gd name="T40" fmla="*/ 56 w 66"/>
                    <a:gd name="T41" fmla="*/ 22 h 50"/>
                    <a:gd name="T42" fmla="*/ 60 w 66"/>
                    <a:gd name="T43" fmla="*/ 24 h 50"/>
                    <a:gd name="T44" fmla="*/ 62 w 66"/>
                    <a:gd name="T45" fmla="*/ 26 h 50"/>
                    <a:gd name="T46" fmla="*/ 64 w 66"/>
                    <a:gd name="T47" fmla="*/ 26 h 50"/>
                    <a:gd name="T48" fmla="*/ 64 w 66"/>
                    <a:gd name="T49" fmla="*/ 26 h 50"/>
                    <a:gd name="T50" fmla="*/ 64 w 66"/>
                    <a:gd name="T51" fmla="*/ 30 h 50"/>
                    <a:gd name="T52" fmla="*/ 64 w 66"/>
                    <a:gd name="T53" fmla="*/ 32 h 50"/>
                    <a:gd name="T54" fmla="*/ 64 w 66"/>
                    <a:gd name="T55" fmla="*/ 36 h 50"/>
                    <a:gd name="T56" fmla="*/ 66 w 66"/>
                    <a:gd name="T57" fmla="*/ 42 h 50"/>
                    <a:gd name="T58" fmla="*/ 66 w 66"/>
                    <a:gd name="T59" fmla="*/ 44 h 50"/>
                    <a:gd name="T60" fmla="*/ 66 w 66"/>
                    <a:gd name="T61" fmla="*/ 44 h 50"/>
                    <a:gd name="T62" fmla="*/ 58 w 66"/>
                    <a:gd name="T63" fmla="*/ 44 h 50"/>
                    <a:gd name="T64" fmla="*/ 50 w 66"/>
                    <a:gd name="T65" fmla="*/ 44 h 50"/>
                    <a:gd name="T66" fmla="*/ 44 w 66"/>
                    <a:gd name="T67" fmla="*/ 44 h 50"/>
                    <a:gd name="T68" fmla="*/ 40 w 66"/>
                    <a:gd name="T69" fmla="*/ 44 h 50"/>
                    <a:gd name="T70" fmla="*/ 38 w 66"/>
                    <a:gd name="T71" fmla="*/ 42 h 50"/>
                    <a:gd name="T72" fmla="*/ 34 w 66"/>
                    <a:gd name="T73" fmla="*/ 42 h 50"/>
                    <a:gd name="T74" fmla="*/ 30 w 66"/>
                    <a:gd name="T75" fmla="*/ 44 h 50"/>
                    <a:gd name="T76" fmla="*/ 26 w 66"/>
                    <a:gd name="T77" fmla="*/ 44 h 50"/>
                    <a:gd name="T78" fmla="*/ 22 w 66"/>
                    <a:gd name="T79" fmla="*/ 46 h 50"/>
                    <a:gd name="T80" fmla="*/ 18 w 66"/>
                    <a:gd name="T81" fmla="*/ 48 h 50"/>
                    <a:gd name="T82" fmla="*/ 16 w 66"/>
                    <a:gd name="T83" fmla="*/ 48 h 50"/>
                    <a:gd name="T84" fmla="*/ 14 w 66"/>
                    <a:gd name="T85" fmla="*/ 50 h 50"/>
                    <a:gd name="T86" fmla="*/ 12 w 66"/>
                    <a:gd name="T87" fmla="*/ 46 h 50"/>
                    <a:gd name="T88" fmla="*/ 10 w 66"/>
                    <a:gd name="T89" fmla="*/ 44 h 50"/>
                    <a:gd name="T90" fmla="*/ 8 w 66"/>
                    <a:gd name="T91" fmla="*/ 42 h 50"/>
                    <a:gd name="T92" fmla="*/ 6 w 66"/>
                    <a:gd name="T93" fmla="*/ 40 h 50"/>
                    <a:gd name="T94" fmla="*/ 4 w 66"/>
                    <a:gd name="T95" fmla="*/ 36 h 50"/>
                    <a:gd name="T96" fmla="*/ 2 w 66"/>
                    <a:gd name="T97" fmla="*/ 3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66" h="50">
                      <a:moveTo>
                        <a:pt x="2" y="30"/>
                      </a:moveTo>
                      <a:lnTo>
                        <a:pt x="2" y="22"/>
                      </a:lnTo>
                      <a:lnTo>
                        <a:pt x="0" y="16"/>
                      </a:lnTo>
                      <a:lnTo>
                        <a:pt x="0" y="10"/>
                      </a:lnTo>
                      <a:lnTo>
                        <a:pt x="0" y="6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20" y="0"/>
                      </a:lnTo>
                      <a:lnTo>
                        <a:pt x="26" y="0"/>
                      </a:lnTo>
                      <a:lnTo>
                        <a:pt x="32" y="2"/>
                      </a:lnTo>
                      <a:lnTo>
                        <a:pt x="38" y="4"/>
                      </a:lnTo>
                      <a:lnTo>
                        <a:pt x="40" y="8"/>
                      </a:lnTo>
                      <a:lnTo>
                        <a:pt x="42" y="10"/>
                      </a:lnTo>
                      <a:lnTo>
                        <a:pt x="44" y="10"/>
                      </a:lnTo>
                      <a:lnTo>
                        <a:pt x="46" y="14"/>
                      </a:lnTo>
                      <a:lnTo>
                        <a:pt x="48" y="18"/>
                      </a:lnTo>
                      <a:lnTo>
                        <a:pt x="50" y="20"/>
                      </a:lnTo>
                      <a:lnTo>
                        <a:pt x="50" y="20"/>
                      </a:lnTo>
                      <a:lnTo>
                        <a:pt x="50" y="20"/>
                      </a:lnTo>
                      <a:lnTo>
                        <a:pt x="56" y="22"/>
                      </a:lnTo>
                      <a:lnTo>
                        <a:pt x="60" y="24"/>
                      </a:lnTo>
                      <a:lnTo>
                        <a:pt x="62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30"/>
                      </a:lnTo>
                      <a:lnTo>
                        <a:pt x="64" y="32"/>
                      </a:lnTo>
                      <a:lnTo>
                        <a:pt x="64" y="36"/>
                      </a:lnTo>
                      <a:lnTo>
                        <a:pt x="66" y="42"/>
                      </a:lnTo>
                      <a:lnTo>
                        <a:pt x="66" y="44"/>
                      </a:lnTo>
                      <a:lnTo>
                        <a:pt x="66" y="44"/>
                      </a:lnTo>
                      <a:lnTo>
                        <a:pt x="58" y="44"/>
                      </a:lnTo>
                      <a:lnTo>
                        <a:pt x="50" y="44"/>
                      </a:lnTo>
                      <a:lnTo>
                        <a:pt x="44" y="44"/>
                      </a:lnTo>
                      <a:lnTo>
                        <a:pt x="40" y="44"/>
                      </a:lnTo>
                      <a:lnTo>
                        <a:pt x="38" y="42"/>
                      </a:lnTo>
                      <a:lnTo>
                        <a:pt x="34" y="42"/>
                      </a:lnTo>
                      <a:lnTo>
                        <a:pt x="30" y="44"/>
                      </a:lnTo>
                      <a:lnTo>
                        <a:pt x="26" y="44"/>
                      </a:lnTo>
                      <a:lnTo>
                        <a:pt x="22" y="46"/>
                      </a:lnTo>
                      <a:lnTo>
                        <a:pt x="18" y="48"/>
                      </a:lnTo>
                      <a:lnTo>
                        <a:pt x="16" y="48"/>
                      </a:lnTo>
                      <a:lnTo>
                        <a:pt x="14" y="50"/>
                      </a:lnTo>
                      <a:lnTo>
                        <a:pt x="12" y="46"/>
                      </a:lnTo>
                      <a:lnTo>
                        <a:pt x="10" y="44"/>
                      </a:lnTo>
                      <a:lnTo>
                        <a:pt x="8" y="42"/>
                      </a:lnTo>
                      <a:lnTo>
                        <a:pt x="6" y="40"/>
                      </a:lnTo>
                      <a:lnTo>
                        <a:pt x="4" y="36"/>
                      </a:lnTo>
                      <a:lnTo>
                        <a:pt x="2" y="3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16" name="Freeform 264"/>
                <p:cNvSpPr>
                  <a:spLocks/>
                </p:cNvSpPr>
                <p:nvPr/>
              </p:nvSpPr>
              <p:spPr bwMode="gray">
                <a:xfrm>
                  <a:off x="621" y="2916"/>
                  <a:ext cx="42" cy="10"/>
                </a:xfrm>
                <a:custGeom>
                  <a:avLst/>
                  <a:gdLst>
                    <a:gd name="T0" fmla="*/ 0 w 42"/>
                    <a:gd name="T1" fmla="*/ 0 h 10"/>
                    <a:gd name="T2" fmla="*/ 0 w 42"/>
                    <a:gd name="T3" fmla="*/ 8 h 10"/>
                    <a:gd name="T4" fmla="*/ 2 w 42"/>
                    <a:gd name="T5" fmla="*/ 8 h 10"/>
                    <a:gd name="T6" fmla="*/ 6 w 42"/>
                    <a:gd name="T7" fmla="*/ 6 h 10"/>
                    <a:gd name="T8" fmla="*/ 10 w 42"/>
                    <a:gd name="T9" fmla="*/ 6 h 10"/>
                    <a:gd name="T10" fmla="*/ 16 w 42"/>
                    <a:gd name="T11" fmla="*/ 8 h 10"/>
                    <a:gd name="T12" fmla="*/ 22 w 42"/>
                    <a:gd name="T13" fmla="*/ 10 h 10"/>
                    <a:gd name="T14" fmla="*/ 28 w 42"/>
                    <a:gd name="T15" fmla="*/ 10 h 10"/>
                    <a:gd name="T16" fmla="*/ 30 w 42"/>
                    <a:gd name="T17" fmla="*/ 8 h 10"/>
                    <a:gd name="T18" fmla="*/ 32 w 42"/>
                    <a:gd name="T19" fmla="*/ 8 h 10"/>
                    <a:gd name="T20" fmla="*/ 34 w 42"/>
                    <a:gd name="T21" fmla="*/ 6 h 10"/>
                    <a:gd name="T22" fmla="*/ 36 w 42"/>
                    <a:gd name="T23" fmla="*/ 6 h 10"/>
                    <a:gd name="T24" fmla="*/ 38 w 42"/>
                    <a:gd name="T25" fmla="*/ 6 h 10"/>
                    <a:gd name="T26" fmla="*/ 38 w 42"/>
                    <a:gd name="T27" fmla="*/ 6 h 10"/>
                    <a:gd name="T28" fmla="*/ 40 w 42"/>
                    <a:gd name="T29" fmla="*/ 6 h 10"/>
                    <a:gd name="T30" fmla="*/ 42 w 42"/>
                    <a:gd name="T31" fmla="*/ 6 h 10"/>
                    <a:gd name="T32" fmla="*/ 42 w 42"/>
                    <a:gd name="T33" fmla="*/ 4 h 10"/>
                    <a:gd name="T34" fmla="*/ 40 w 42"/>
                    <a:gd name="T35" fmla="*/ 4 h 10"/>
                    <a:gd name="T36" fmla="*/ 36 w 42"/>
                    <a:gd name="T37" fmla="*/ 2 h 10"/>
                    <a:gd name="T38" fmla="*/ 32 w 42"/>
                    <a:gd name="T39" fmla="*/ 0 h 10"/>
                    <a:gd name="T40" fmla="*/ 28 w 42"/>
                    <a:gd name="T41" fmla="*/ 0 h 10"/>
                    <a:gd name="T42" fmla="*/ 24 w 42"/>
                    <a:gd name="T43" fmla="*/ 2 h 10"/>
                    <a:gd name="T44" fmla="*/ 22 w 42"/>
                    <a:gd name="T45" fmla="*/ 2 h 10"/>
                    <a:gd name="T46" fmla="*/ 18 w 42"/>
                    <a:gd name="T47" fmla="*/ 2 h 10"/>
                    <a:gd name="T48" fmla="*/ 16 w 42"/>
                    <a:gd name="T49" fmla="*/ 2 h 10"/>
                    <a:gd name="T50" fmla="*/ 12 w 42"/>
                    <a:gd name="T51" fmla="*/ 2 h 10"/>
                    <a:gd name="T52" fmla="*/ 10 w 42"/>
                    <a:gd name="T53" fmla="*/ 0 h 10"/>
                    <a:gd name="T54" fmla="*/ 8 w 42"/>
                    <a:gd name="T55" fmla="*/ 0 h 10"/>
                    <a:gd name="T56" fmla="*/ 6 w 42"/>
                    <a:gd name="T57" fmla="*/ 0 h 10"/>
                    <a:gd name="T58" fmla="*/ 2 w 42"/>
                    <a:gd name="T59" fmla="*/ 0 h 10"/>
                    <a:gd name="T60" fmla="*/ 0 w 42"/>
                    <a:gd name="T61" fmla="*/ 0 h 10"/>
                    <a:gd name="T62" fmla="*/ 0 w 42"/>
                    <a:gd name="T6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42"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2" y="8"/>
                      </a:lnTo>
                      <a:lnTo>
                        <a:pt x="6" y="6"/>
                      </a:lnTo>
                      <a:lnTo>
                        <a:pt x="10" y="6"/>
                      </a:lnTo>
                      <a:lnTo>
                        <a:pt x="16" y="8"/>
                      </a:lnTo>
                      <a:lnTo>
                        <a:pt x="22" y="10"/>
                      </a:lnTo>
                      <a:lnTo>
                        <a:pt x="28" y="10"/>
                      </a:lnTo>
                      <a:lnTo>
                        <a:pt x="30" y="8"/>
                      </a:lnTo>
                      <a:lnTo>
                        <a:pt x="32" y="8"/>
                      </a:lnTo>
                      <a:lnTo>
                        <a:pt x="34" y="6"/>
                      </a:lnTo>
                      <a:lnTo>
                        <a:pt x="36" y="6"/>
                      </a:lnTo>
                      <a:lnTo>
                        <a:pt x="38" y="6"/>
                      </a:lnTo>
                      <a:lnTo>
                        <a:pt x="38" y="6"/>
                      </a:lnTo>
                      <a:lnTo>
                        <a:pt x="40" y="6"/>
                      </a:lnTo>
                      <a:lnTo>
                        <a:pt x="42" y="6"/>
                      </a:lnTo>
                      <a:lnTo>
                        <a:pt x="42" y="4"/>
                      </a:lnTo>
                      <a:lnTo>
                        <a:pt x="40" y="4"/>
                      </a:lnTo>
                      <a:lnTo>
                        <a:pt x="36" y="2"/>
                      </a:lnTo>
                      <a:lnTo>
                        <a:pt x="32" y="0"/>
                      </a:lnTo>
                      <a:lnTo>
                        <a:pt x="28" y="0"/>
                      </a:lnTo>
                      <a:lnTo>
                        <a:pt x="24" y="2"/>
                      </a:lnTo>
                      <a:lnTo>
                        <a:pt x="22" y="2"/>
                      </a:lnTo>
                      <a:lnTo>
                        <a:pt x="18" y="2"/>
                      </a:lnTo>
                      <a:lnTo>
                        <a:pt x="16" y="2"/>
                      </a:lnTo>
                      <a:lnTo>
                        <a:pt x="12" y="2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17" name="Freeform 265"/>
                <p:cNvSpPr>
                  <a:spLocks/>
                </p:cNvSpPr>
                <p:nvPr/>
              </p:nvSpPr>
              <p:spPr bwMode="gray">
                <a:xfrm>
                  <a:off x="697" y="3000"/>
                  <a:ext cx="84" cy="56"/>
                </a:xfrm>
                <a:custGeom>
                  <a:avLst/>
                  <a:gdLst>
                    <a:gd name="T0" fmla="*/ 24 w 84"/>
                    <a:gd name="T1" fmla="*/ 44 h 56"/>
                    <a:gd name="T2" fmla="*/ 22 w 84"/>
                    <a:gd name="T3" fmla="*/ 38 h 56"/>
                    <a:gd name="T4" fmla="*/ 0 w 84"/>
                    <a:gd name="T5" fmla="*/ 20 h 56"/>
                    <a:gd name="T6" fmla="*/ 0 w 84"/>
                    <a:gd name="T7" fmla="*/ 20 h 56"/>
                    <a:gd name="T8" fmla="*/ 4 w 84"/>
                    <a:gd name="T9" fmla="*/ 18 h 56"/>
                    <a:gd name="T10" fmla="*/ 6 w 84"/>
                    <a:gd name="T11" fmla="*/ 16 h 56"/>
                    <a:gd name="T12" fmla="*/ 12 w 84"/>
                    <a:gd name="T13" fmla="*/ 12 h 56"/>
                    <a:gd name="T14" fmla="*/ 14 w 84"/>
                    <a:gd name="T15" fmla="*/ 8 h 56"/>
                    <a:gd name="T16" fmla="*/ 16 w 84"/>
                    <a:gd name="T17" fmla="*/ 0 h 56"/>
                    <a:gd name="T18" fmla="*/ 28 w 84"/>
                    <a:gd name="T19" fmla="*/ 0 h 56"/>
                    <a:gd name="T20" fmla="*/ 28 w 84"/>
                    <a:gd name="T21" fmla="*/ 0 h 56"/>
                    <a:gd name="T22" fmla="*/ 30 w 84"/>
                    <a:gd name="T23" fmla="*/ 2 h 56"/>
                    <a:gd name="T24" fmla="*/ 34 w 84"/>
                    <a:gd name="T25" fmla="*/ 4 h 56"/>
                    <a:gd name="T26" fmla="*/ 38 w 84"/>
                    <a:gd name="T27" fmla="*/ 6 h 56"/>
                    <a:gd name="T28" fmla="*/ 40 w 84"/>
                    <a:gd name="T29" fmla="*/ 8 h 56"/>
                    <a:gd name="T30" fmla="*/ 44 w 84"/>
                    <a:gd name="T31" fmla="*/ 10 h 56"/>
                    <a:gd name="T32" fmla="*/ 46 w 84"/>
                    <a:gd name="T33" fmla="*/ 10 h 56"/>
                    <a:gd name="T34" fmla="*/ 46 w 84"/>
                    <a:gd name="T35" fmla="*/ 8 h 56"/>
                    <a:gd name="T36" fmla="*/ 48 w 84"/>
                    <a:gd name="T37" fmla="*/ 8 h 56"/>
                    <a:gd name="T38" fmla="*/ 50 w 84"/>
                    <a:gd name="T39" fmla="*/ 6 h 56"/>
                    <a:gd name="T40" fmla="*/ 52 w 84"/>
                    <a:gd name="T41" fmla="*/ 4 h 56"/>
                    <a:gd name="T42" fmla="*/ 56 w 84"/>
                    <a:gd name="T43" fmla="*/ 4 h 56"/>
                    <a:gd name="T44" fmla="*/ 58 w 84"/>
                    <a:gd name="T45" fmla="*/ 4 h 56"/>
                    <a:gd name="T46" fmla="*/ 62 w 84"/>
                    <a:gd name="T47" fmla="*/ 6 h 56"/>
                    <a:gd name="T48" fmla="*/ 64 w 84"/>
                    <a:gd name="T49" fmla="*/ 10 h 56"/>
                    <a:gd name="T50" fmla="*/ 64 w 84"/>
                    <a:gd name="T51" fmla="*/ 10 h 56"/>
                    <a:gd name="T52" fmla="*/ 64 w 84"/>
                    <a:gd name="T53" fmla="*/ 12 h 56"/>
                    <a:gd name="T54" fmla="*/ 64 w 84"/>
                    <a:gd name="T55" fmla="*/ 16 h 56"/>
                    <a:gd name="T56" fmla="*/ 64 w 84"/>
                    <a:gd name="T57" fmla="*/ 18 h 56"/>
                    <a:gd name="T58" fmla="*/ 66 w 84"/>
                    <a:gd name="T59" fmla="*/ 22 h 56"/>
                    <a:gd name="T60" fmla="*/ 70 w 84"/>
                    <a:gd name="T61" fmla="*/ 24 h 56"/>
                    <a:gd name="T62" fmla="*/ 72 w 84"/>
                    <a:gd name="T63" fmla="*/ 24 h 56"/>
                    <a:gd name="T64" fmla="*/ 74 w 84"/>
                    <a:gd name="T65" fmla="*/ 24 h 56"/>
                    <a:gd name="T66" fmla="*/ 76 w 84"/>
                    <a:gd name="T67" fmla="*/ 24 h 56"/>
                    <a:gd name="T68" fmla="*/ 78 w 84"/>
                    <a:gd name="T69" fmla="*/ 24 h 56"/>
                    <a:gd name="T70" fmla="*/ 80 w 84"/>
                    <a:gd name="T71" fmla="*/ 26 h 56"/>
                    <a:gd name="T72" fmla="*/ 82 w 84"/>
                    <a:gd name="T73" fmla="*/ 30 h 56"/>
                    <a:gd name="T74" fmla="*/ 84 w 84"/>
                    <a:gd name="T75" fmla="*/ 36 h 56"/>
                    <a:gd name="T76" fmla="*/ 82 w 84"/>
                    <a:gd name="T77" fmla="*/ 40 h 56"/>
                    <a:gd name="T78" fmla="*/ 82 w 84"/>
                    <a:gd name="T79" fmla="*/ 42 h 56"/>
                    <a:gd name="T80" fmla="*/ 80 w 84"/>
                    <a:gd name="T81" fmla="*/ 44 h 56"/>
                    <a:gd name="T82" fmla="*/ 80 w 84"/>
                    <a:gd name="T83" fmla="*/ 46 h 56"/>
                    <a:gd name="T84" fmla="*/ 48 w 84"/>
                    <a:gd name="T85" fmla="*/ 56 h 56"/>
                    <a:gd name="T86" fmla="*/ 48 w 84"/>
                    <a:gd name="T87" fmla="*/ 56 h 56"/>
                    <a:gd name="T88" fmla="*/ 46 w 84"/>
                    <a:gd name="T89" fmla="*/ 56 h 56"/>
                    <a:gd name="T90" fmla="*/ 44 w 84"/>
                    <a:gd name="T91" fmla="*/ 56 h 56"/>
                    <a:gd name="T92" fmla="*/ 38 w 84"/>
                    <a:gd name="T93" fmla="*/ 54 h 56"/>
                    <a:gd name="T94" fmla="*/ 32 w 84"/>
                    <a:gd name="T95" fmla="*/ 52 h 56"/>
                    <a:gd name="T96" fmla="*/ 32 w 84"/>
                    <a:gd name="T97" fmla="*/ 52 h 56"/>
                    <a:gd name="T98" fmla="*/ 28 w 84"/>
                    <a:gd name="T99" fmla="*/ 50 h 56"/>
                    <a:gd name="T100" fmla="*/ 26 w 84"/>
                    <a:gd name="T101" fmla="*/ 48 h 56"/>
                    <a:gd name="T102" fmla="*/ 24 w 84"/>
                    <a:gd name="T103" fmla="*/ 4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84" h="56">
                      <a:moveTo>
                        <a:pt x="24" y="44"/>
                      </a:moveTo>
                      <a:lnTo>
                        <a:pt x="22" y="38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4" y="18"/>
                      </a:lnTo>
                      <a:lnTo>
                        <a:pt x="6" y="16"/>
                      </a:lnTo>
                      <a:lnTo>
                        <a:pt x="12" y="12"/>
                      </a:lnTo>
                      <a:lnTo>
                        <a:pt x="14" y="8"/>
                      </a:lnTo>
                      <a:lnTo>
                        <a:pt x="16" y="0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0" y="2"/>
                      </a:lnTo>
                      <a:lnTo>
                        <a:pt x="34" y="4"/>
                      </a:lnTo>
                      <a:lnTo>
                        <a:pt x="38" y="6"/>
                      </a:lnTo>
                      <a:lnTo>
                        <a:pt x="40" y="8"/>
                      </a:lnTo>
                      <a:lnTo>
                        <a:pt x="44" y="10"/>
                      </a:lnTo>
                      <a:lnTo>
                        <a:pt x="46" y="10"/>
                      </a:lnTo>
                      <a:lnTo>
                        <a:pt x="46" y="8"/>
                      </a:lnTo>
                      <a:lnTo>
                        <a:pt x="48" y="8"/>
                      </a:lnTo>
                      <a:lnTo>
                        <a:pt x="50" y="6"/>
                      </a:lnTo>
                      <a:lnTo>
                        <a:pt x="52" y="4"/>
                      </a:lnTo>
                      <a:lnTo>
                        <a:pt x="56" y="4"/>
                      </a:lnTo>
                      <a:lnTo>
                        <a:pt x="58" y="4"/>
                      </a:lnTo>
                      <a:lnTo>
                        <a:pt x="62" y="6"/>
                      </a:lnTo>
                      <a:lnTo>
                        <a:pt x="64" y="10"/>
                      </a:lnTo>
                      <a:lnTo>
                        <a:pt x="64" y="10"/>
                      </a:lnTo>
                      <a:lnTo>
                        <a:pt x="64" y="12"/>
                      </a:lnTo>
                      <a:lnTo>
                        <a:pt x="64" y="16"/>
                      </a:lnTo>
                      <a:lnTo>
                        <a:pt x="64" y="18"/>
                      </a:lnTo>
                      <a:lnTo>
                        <a:pt x="66" y="22"/>
                      </a:lnTo>
                      <a:lnTo>
                        <a:pt x="70" y="24"/>
                      </a:lnTo>
                      <a:lnTo>
                        <a:pt x="72" y="24"/>
                      </a:lnTo>
                      <a:lnTo>
                        <a:pt x="74" y="24"/>
                      </a:lnTo>
                      <a:lnTo>
                        <a:pt x="76" y="24"/>
                      </a:lnTo>
                      <a:lnTo>
                        <a:pt x="78" y="24"/>
                      </a:lnTo>
                      <a:lnTo>
                        <a:pt x="80" y="26"/>
                      </a:lnTo>
                      <a:lnTo>
                        <a:pt x="82" y="30"/>
                      </a:lnTo>
                      <a:lnTo>
                        <a:pt x="84" y="36"/>
                      </a:lnTo>
                      <a:lnTo>
                        <a:pt x="82" y="40"/>
                      </a:lnTo>
                      <a:lnTo>
                        <a:pt x="82" y="42"/>
                      </a:lnTo>
                      <a:lnTo>
                        <a:pt x="80" y="44"/>
                      </a:lnTo>
                      <a:lnTo>
                        <a:pt x="80" y="46"/>
                      </a:lnTo>
                      <a:lnTo>
                        <a:pt x="48" y="56"/>
                      </a:lnTo>
                      <a:lnTo>
                        <a:pt x="48" y="56"/>
                      </a:lnTo>
                      <a:lnTo>
                        <a:pt x="46" y="56"/>
                      </a:lnTo>
                      <a:lnTo>
                        <a:pt x="44" y="56"/>
                      </a:lnTo>
                      <a:lnTo>
                        <a:pt x="38" y="54"/>
                      </a:lnTo>
                      <a:lnTo>
                        <a:pt x="32" y="52"/>
                      </a:lnTo>
                      <a:lnTo>
                        <a:pt x="32" y="52"/>
                      </a:lnTo>
                      <a:lnTo>
                        <a:pt x="28" y="50"/>
                      </a:lnTo>
                      <a:lnTo>
                        <a:pt x="26" y="48"/>
                      </a:lnTo>
                      <a:lnTo>
                        <a:pt x="24" y="4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18" name="Freeform 266"/>
                <p:cNvSpPr>
                  <a:spLocks/>
                </p:cNvSpPr>
                <p:nvPr/>
              </p:nvSpPr>
              <p:spPr bwMode="gray">
                <a:xfrm>
                  <a:off x="679" y="2976"/>
                  <a:ext cx="36" cy="44"/>
                </a:xfrm>
                <a:custGeom>
                  <a:avLst/>
                  <a:gdLst>
                    <a:gd name="T0" fmla="*/ 0 w 36"/>
                    <a:gd name="T1" fmla="*/ 18 h 44"/>
                    <a:gd name="T2" fmla="*/ 0 w 36"/>
                    <a:gd name="T3" fmla="*/ 16 h 44"/>
                    <a:gd name="T4" fmla="*/ 0 w 36"/>
                    <a:gd name="T5" fmla="*/ 14 h 44"/>
                    <a:gd name="T6" fmla="*/ 0 w 36"/>
                    <a:gd name="T7" fmla="*/ 12 h 44"/>
                    <a:gd name="T8" fmla="*/ 2 w 36"/>
                    <a:gd name="T9" fmla="*/ 8 h 44"/>
                    <a:gd name="T10" fmla="*/ 4 w 36"/>
                    <a:gd name="T11" fmla="*/ 6 h 44"/>
                    <a:gd name="T12" fmla="*/ 8 w 36"/>
                    <a:gd name="T13" fmla="*/ 2 h 44"/>
                    <a:gd name="T14" fmla="*/ 14 w 36"/>
                    <a:gd name="T15" fmla="*/ 0 h 44"/>
                    <a:gd name="T16" fmla="*/ 18 w 36"/>
                    <a:gd name="T17" fmla="*/ 0 h 44"/>
                    <a:gd name="T18" fmla="*/ 20 w 36"/>
                    <a:gd name="T19" fmla="*/ 0 h 44"/>
                    <a:gd name="T20" fmla="*/ 24 w 36"/>
                    <a:gd name="T21" fmla="*/ 0 h 44"/>
                    <a:gd name="T22" fmla="*/ 26 w 36"/>
                    <a:gd name="T23" fmla="*/ 2 h 44"/>
                    <a:gd name="T24" fmla="*/ 28 w 36"/>
                    <a:gd name="T25" fmla="*/ 2 h 44"/>
                    <a:gd name="T26" fmla="*/ 30 w 36"/>
                    <a:gd name="T27" fmla="*/ 4 h 44"/>
                    <a:gd name="T28" fmla="*/ 32 w 36"/>
                    <a:gd name="T29" fmla="*/ 4 h 44"/>
                    <a:gd name="T30" fmla="*/ 34 w 36"/>
                    <a:gd name="T31" fmla="*/ 8 h 44"/>
                    <a:gd name="T32" fmla="*/ 36 w 36"/>
                    <a:gd name="T33" fmla="*/ 12 h 44"/>
                    <a:gd name="T34" fmla="*/ 36 w 36"/>
                    <a:gd name="T35" fmla="*/ 20 h 44"/>
                    <a:gd name="T36" fmla="*/ 34 w 36"/>
                    <a:gd name="T37" fmla="*/ 28 h 44"/>
                    <a:gd name="T38" fmla="*/ 30 w 36"/>
                    <a:gd name="T39" fmla="*/ 34 h 44"/>
                    <a:gd name="T40" fmla="*/ 30 w 36"/>
                    <a:gd name="T41" fmla="*/ 34 h 44"/>
                    <a:gd name="T42" fmla="*/ 28 w 36"/>
                    <a:gd name="T43" fmla="*/ 38 h 44"/>
                    <a:gd name="T44" fmla="*/ 24 w 36"/>
                    <a:gd name="T45" fmla="*/ 40 h 44"/>
                    <a:gd name="T46" fmla="*/ 20 w 36"/>
                    <a:gd name="T47" fmla="*/ 44 h 44"/>
                    <a:gd name="T48" fmla="*/ 18 w 36"/>
                    <a:gd name="T49" fmla="*/ 44 h 44"/>
                    <a:gd name="T50" fmla="*/ 16 w 36"/>
                    <a:gd name="T51" fmla="*/ 44 h 44"/>
                    <a:gd name="T52" fmla="*/ 14 w 36"/>
                    <a:gd name="T53" fmla="*/ 42 h 44"/>
                    <a:gd name="T54" fmla="*/ 10 w 36"/>
                    <a:gd name="T55" fmla="*/ 40 h 44"/>
                    <a:gd name="T56" fmla="*/ 8 w 36"/>
                    <a:gd name="T57" fmla="*/ 38 h 44"/>
                    <a:gd name="T58" fmla="*/ 0 w 36"/>
                    <a:gd name="T59" fmla="*/ 1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36" h="44">
                      <a:moveTo>
                        <a:pt x="0" y="18"/>
                      </a:move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0" y="12"/>
                      </a:lnTo>
                      <a:lnTo>
                        <a:pt x="2" y="8"/>
                      </a:lnTo>
                      <a:lnTo>
                        <a:pt x="4" y="6"/>
                      </a:lnTo>
                      <a:lnTo>
                        <a:pt x="8" y="2"/>
                      </a:lnTo>
                      <a:lnTo>
                        <a:pt x="14" y="0"/>
                      </a:lnTo>
                      <a:lnTo>
                        <a:pt x="18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6" y="2"/>
                      </a:lnTo>
                      <a:lnTo>
                        <a:pt x="28" y="2"/>
                      </a:lnTo>
                      <a:lnTo>
                        <a:pt x="30" y="4"/>
                      </a:lnTo>
                      <a:lnTo>
                        <a:pt x="32" y="4"/>
                      </a:lnTo>
                      <a:lnTo>
                        <a:pt x="34" y="8"/>
                      </a:lnTo>
                      <a:lnTo>
                        <a:pt x="36" y="12"/>
                      </a:lnTo>
                      <a:lnTo>
                        <a:pt x="36" y="20"/>
                      </a:lnTo>
                      <a:lnTo>
                        <a:pt x="34" y="28"/>
                      </a:lnTo>
                      <a:lnTo>
                        <a:pt x="30" y="34"/>
                      </a:lnTo>
                      <a:lnTo>
                        <a:pt x="30" y="34"/>
                      </a:lnTo>
                      <a:lnTo>
                        <a:pt x="28" y="38"/>
                      </a:lnTo>
                      <a:lnTo>
                        <a:pt x="24" y="40"/>
                      </a:lnTo>
                      <a:lnTo>
                        <a:pt x="20" y="44"/>
                      </a:lnTo>
                      <a:lnTo>
                        <a:pt x="18" y="44"/>
                      </a:lnTo>
                      <a:lnTo>
                        <a:pt x="16" y="44"/>
                      </a:lnTo>
                      <a:lnTo>
                        <a:pt x="14" y="42"/>
                      </a:lnTo>
                      <a:lnTo>
                        <a:pt x="10" y="40"/>
                      </a:lnTo>
                      <a:lnTo>
                        <a:pt x="8" y="38"/>
                      </a:lnTo>
                      <a:lnTo>
                        <a:pt x="0" y="1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19" name="Freeform 267"/>
                <p:cNvSpPr>
                  <a:spLocks/>
                </p:cNvSpPr>
                <p:nvPr/>
              </p:nvSpPr>
              <p:spPr bwMode="gray">
                <a:xfrm>
                  <a:off x="647" y="2940"/>
                  <a:ext cx="100" cy="70"/>
                </a:xfrm>
                <a:custGeom>
                  <a:avLst/>
                  <a:gdLst>
                    <a:gd name="T0" fmla="*/ 0 w 100"/>
                    <a:gd name="T1" fmla="*/ 26 h 70"/>
                    <a:gd name="T2" fmla="*/ 18 w 100"/>
                    <a:gd name="T3" fmla="*/ 20 h 70"/>
                    <a:gd name="T4" fmla="*/ 22 w 100"/>
                    <a:gd name="T5" fmla="*/ 16 h 70"/>
                    <a:gd name="T6" fmla="*/ 24 w 100"/>
                    <a:gd name="T7" fmla="*/ 8 h 70"/>
                    <a:gd name="T8" fmla="*/ 22 w 100"/>
                    <a:gd name="T9" fmla="*/ 0 h 70"/>
                    <a:gd name="T10" fmla="*/ 24 w 100"/>
                    <a:gd name="T11" fmla="*/ 0 h 70"/>
                    <a:gd name="T12" fmla="*/ 30 w 100"/>
                    <a:gd name="T13" fmla="*/ 0 h 70"/>
                    <a:gd name="T14" fmla="*/ 36 w 100"/>
                    <a:gd name="T15" fmla="*/ 2 h 70"/>
                    <a:gd name="T16" fmla="*/ 38 w 100"/>
                    <a:gd name="T17" fmla="*/ 4 h 70"/>
                    <a:gd name="T18" fmla="*/ 40 w 100"/>
                    <a:gd name="T19" fmla="*/ 6 h 70"/>
                    <a:gd name="T20" fmla="*/ 44 w 100"/>
                    <a:gd name="T21" fmla="*/ 6 h 70"/>
                    <a:gd name="T22" fmla="*/ 52 w 100"/>
                    <a:gd name="T23" fmla="*/ 10 h 70"/>
                    <a:gd name="T24" fmla="*/ 62 w 100"/>
                    <a:gd name="T25" fmla="*/ 10 h 70"/>
                    <a:gd name="T26" fmla="*/ 64 w 100"/>
                    <a:gd name="T27" fmla="*/ 8 h 70"/>
                    <a:gd name="T28" fmla="*/ 64 w 100"/>
                    <a:gd name="T29" fmla="*/ 6 h 70"/>
                    <a:gd name="T30" fmla="*/ 66 w 100"/>
                    <a:gd name="T31" fmla="*/ 4 h 70"/>
                    <a:gd name="T32" fmla="*/ 70 w 100"/>
                    <a:gd name="T33" fmla="*/ 2 h 70"/>
                    <a:gd name="T34" fmla="*/ 76 w 100"/>
                    <a:gd name="T35" fmla="*/ 4 h 70"/>
                    <a:gd name="T36" fmla="*/ 78 w 100"/>
                    <a:gd name="T37" fmla="*/ 8 h 70"/>
                    <a:gd name="T38" fmla="*/ 80 w 100"/>
                    <a:gd name="T39" fmla="*/ 14 h 70"/>
                    <a:gd name="T40" fmla="*/ 84 w 100"/>
                    <a:gd name="T41" fmla="*/ 22 h 70"/>
                    <a:gd name="T42" fmla="*/ 88 w 100"/>
                    <a:gd name="T43" fmla="*/ 28 h 70"/>
                    <a:gd name="T44" fmla="*/ 90 w 100"/>
                    <a:gd name="T45" fmla="*/ 36 h 70"/>
                    <a:gd name="T46" fmla="*/ 96 w 100"/>
                    <a:gd name="T47" fmla="*/ 50 h 70"/>
                    <a:gd name="T48" fmla="*/ 100 w 100"/>
                    <a:gd name="T49" fmla="*/ 64 h 70"/>
                    <a:gd name="T50" fmla="*/ 96 w 100"/>
                    <a:gd name="T51" fmla="*/ 70 h 70"/>
                    <a:gd name="T52" fmla="*/ 88 w 100"/>
                    <a:gd name="T53" fmla="*/ 66 h 70"/>
                    <a:gd name="T54" fmla="*/ 78 w 100"/>
                    <a:gd name="T55" fmla="*/ 60 h 70"/>
                    <a:gd name="T56" fmla="*/ 78 w 100"/>
                    <a:gd name="T57" fmla="*/ 60 h 70"/>
                    <a:gd name="T58" fmla="*/ 72 w 100"/>
                    <a:gd name="T59" fmla="*/ 60 h 70"/>
                    <a:gd name="T60" fmla="*/ 68 w 100"/>
                    <a:gd name="T61" fmla="*/ 60 h 70"/>
                    <a:gd name="T62" fmla="*/ 68 w 100"/>
                    <a:gd name="T63" fmla="*/ 54 h 70"/>
                    <a:gd name="T64" fmla="*/ 68 w 100"/>
                    <a:gd name="T65" fmla="*/ 46 h 70"/>
                    <a:gd name="T66" fmla="*/ 62 w 100"/>
                    <a:gd name="T67" fmla="*/ 40 h 70"/>
                    <a:gd name="T68" fmla="*/ 50 w 100"/>
                    <a:gd name="T69" fmla="*/ 36 h 70"/>
                    <a:gd name="T70" fmla="*/ 48 w 100"/>
                    <a:gd name="T71" fmla="*/ 36 h 70"/>
                    <a:gd name="T72" fmla="*/ 40 w 100"/>
                    <a:gd name="T73" fmla="*/ 40 h 70"/>
                    <a:gd name="T74" fmla="*/ 32 w 100"/>
                    <a:gd name="T75" fmla="*/ 46 h 70"/>
                    <a:gd name="T76" fmla="*/ 18 w 100"/>
                    <a:gd name="T77" fmla="*/ 4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00" h="70">
                      <a:moveTo>
                        <a:pt x="18" y="40"/>
                      </a:moveTo>
                      <a:lnTo>
                        <a:pt x="0" y="26"/>
                      </a:lnTo>
                      <a:lnTo>
                        <a:pt x="18" y="20"/>
                      </a:lnTo>
                      <a:lnTo>
                        <a:pt x="18" y="20"/>
                      </a:lnTo>
                      <a:lnTo>
                        <a:pt x="20" y="18"/>
                      </a:lnTo>
                      <a:lnTo>
                        <a:pt x="22" y="16"/>
                      </a:lnTo>
                      <a:lnTo>
                        <a:pt x="24" y="12"/>
                      </a:lnTo>
                      <a:lnTo>
                        <a:pt x="24" y="8"/>
                      </a:lnTo>
                      <a:lnTo>
                        <a:pt x="22" y="4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4" y="0"/>
                      </a:lnTo>
                      <a:lnTo>
                        <a:pt x="26" y="0"/>
                      </a:lnTo>
                      <a:lnTo>
                        <a:pt x="30" y="0"/>
                      </a:lnTo>
                      <a:lnTo>
                        <a:pt x="34" y="0"/>
                      </a:lnTo>
                      <a:lnTo>
                        <a:pt x="36" y="2"/>
                      </a:lnTo>
                      <a:lnTo>
                        <a:pt x="36" y="2"/>
                      </a:lnTo>
                      <a:lnTo>
                        <a:pt x="38" y="4"/>
                      </a:lnTo>
                      <a:lnTo>
                        <a:pt x="38" y="6"/>
                      </a:lnTo>
                      <a:lnTo>
                        <a:pt x="40" y="6"/>
                      </a:lnTo>
                      <a:lnTo>
                        <a:pt x="44" y="6"/>
                      </a:lnTo>
                      <a:lnTo>
                        <a:pt x="44" y="6"/>
                      </a:lnTo>
                      <a:lnTo>
                        <a:pt x="46" y="8"/>
                      </a:lnTo>
                      <a:lnTo>
                        <a:pt x="52" y="10"/>
                      </a:lnTo>
                      <a:lnTo>
                        <a:pt x="58" y="10"/>
                      </a:lnTo>
                      <a:lnTo>
                        <a:pt x="62" y="10"/>
                      </a:lnTo>
                      <a:lnTo>
                        <a:pt x="64" y="8"/>
                      </a:lnTo>
                      <a:lnTo>
                        <a:pt x="64" y="8"/>
                      </a:lnTo>
                      <a:lnTo>
                        <a:pt x="66" y="6"/>
                      </a:lnTo>
                      <a:lnTo>
                        <a:pt x="64" y="6"/>
                      </a:lnTo>
                      <a:lnTo>
                        <a:pt x="64" y="4"/>
                      </a:lnTo>
                      <a:lnTo>
                        <a:pt x="66" y="4"/>
                      </a:lnTo>
                      <a:lnTo>
                        <a:pt x="66" y="4"/>
                      </a:lnTo>
                      <a:lnTo>
                        <a:pt x="70" y="2"/>
                      </a:lnTo>
                      <a:lnTo>
                        <a:pt x="72" y="2"/>
                      </a:lnTo>
                      <a:lnTo>
                        <a:pt x="76" y="4"/>
                      </a:lnTo>
                      <a:lnTo>
                        <a:pt x="78" y="6"/>
                      </a:lnTo>
                      <a:lnTo>
                        <a:pt x="78" y="8"/>
                      </a:lnTo>
                      <a:lnTo>
                        <a:pt x="78" y="10"/>
                      </a:lnTo>
                      <a:lnTo>
                        <a:pt x="80" y="14"/>
                      </a:lnTo>
                      <a:lnTo>
                        <a:pt x="82" y="18"/>
                      </a:lnTo>
                      <a:lnTo>
                        <a:pt x="84" y="22"/>
                      </a:lnTo>
                      <a:lnTo>
                        <a:pt x="88" y="26"/>
                      </a:lnTo>
                      <a:lnTo>
                        <a:pt x="88" y="28"/>
                      </a:lnTo>
                      <a:lnTo>
                        <a:pt x="88" y="30"/>
                      </a:lnTo>
                      <a:lnTo>
                        <a:pt x="90" y="36"/>
                      </a:lnTo>
                      <a:lnTo>
                        <a:pt x="92" y="40"/>
                      </a:lnTo>
                      <a:lnTo>
                        <a:pt x="96" y="50"/>
                      </a:lnTo>
                      <a:lnTo>
                        <a:pt x="98" y="58"/>
                      </a:lnTo>
                      <a:lnTo>
                        <a:pt x="100" y="64"/>
                      </a:lnTo>
                      <a:lnTo>
                        <a:pt x="98" y="68"/>
                      </a:lnTo>
                      <a:lnTo>
                        <a:pt x="96" y="70"/>
                      </a:lnTo>
                      <a:lnTo>
                        <a:pt x="92" y="70"/>
                      </a:lnTo>
                      <a:lnTo>
                        <a:pt x="88" y="66"/>
                      </a:lnTo>
                      <a:lnTo>
                        <a:pt x="82" y="64"/>
                      </a:lnTo>
                      <a:lnTo>
                        <a:pt x="78" y="60"/>
                      </a:lnTo>
                      <a:lnTo>
                        <a:pt x="78" y="60"/>
                      </a:lnTo>
                      <a:lnTo>
                        <a:pt x="78" y="60"/>
                      </a:lnTo>
                      <a:lnTo>
                        <a:pt x="76" y="60"/>
                      </a:lnTo>
                      <a:lnTo>
                        <a:pt x="72" y="60"/>
                      </a:lnTo>
                      <a:lnTo>
                        <a:pt x="66" y="60"/>
                      </a:lnTo>
                      <a:lnTo>
                        <a:pt x="68" y="60"/>
                      </a:lnTo>
                      <a:lnTo>
                        <a:pt x="68" y="56"/>
                      </a:lnTo>
                      <a:lnTo>
                        <a:pt x="68" y="54"/>
                      </a:lnTo>
                      <a:lnTo>
                        <a:pt x="68" y="50"/>
                      </a:lnTo>
                      <a:lnTo>
                        <a:pt x="68" y="46"/>
                      </a:lnTo>
                      <a:lnTo>
                        <a:pt x="66" y="42"/>
                      </a:lnTo>
                      <a:lnTo>
                        <a:pt x="62" y="40"/>
                      </a:lnTo>
                      <a:lnTo>
                        <a:pt x="58" y="38"/>
                      </a:lnTo>
                      <a:lnTo>
                        <a:pt x="50" y="36"/>
                      </a:lnTo>
                      <a:lnTo>
                        <a:pt x="50" y="36"/>
                      </a:lnTo>
                      <a:lnTo>
                        <a:pt x="48" y="36"/>
                      </a:lnTo>
                      <a:lnTo>
                        <a:pt x="44" y="38"/>
                      </a:lnTo>
                      <a:lnTo>
                        <a:pt x="40" y="40"/>
                      </a:lnTo>
                      <a:lnTo>
                        <a:pt x="36" y="42"/>
                      </a:lnTo>
                      <a:lnTo>
                        <a:pt x="32" y="46"/>
                      </a:lnTo>
                      <a:lnTo>
                        <a:pt x="32" y="52"/>
                      </a:lnTo>
                      <a:lnTo>
                        <a:pt x="18" y="4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20" name="Freeform 268"/>
                <p:cNvSpPr>
                  <a:spLocks/>
                </p:cNvSpPr>
                <p:nvPr/>
              </p:nvSpPr>
              <p:spPr bwMode="gray">
                <a:xfrm>
                  <a:off x="735" y="2960"/>
                  <a:ext cx="84" cy="88"/>
                </a:xfrm>
                <a:custGeom>
                  <a:avLst/>
                  <a:gdLst>
                    <a:gd name="T0" fmla="*/ 42 w 84"/>
                    <a:gd name="T1" fmla="*/ 84 h 88"/>
                    <a:gd name="T2" fmla="*/ 44 w 84"/>
                    <a:gd name="T3" fmla="*/ 78 h 88"/>
                    <a:gd name="T4" fmla="*/ 44 w 84"/>
                    <a:gd name="T5" fmla="*/ 68 h 88"/>
                    <a:gd name="T6" fmla="*/ 42 w 84"/>
                    <a:gd name="T7" fmla="*/ 66 h 88"/>
                    <a:gd name="T8" fmla="*/ 36 w 84"/>
                    <a:gd name="T9" fmla="*/ 64 h 88"/>
                    <a:gd name="T10" fmla="*/ 32 w 84"/>
                    <a:gd name="T11" fmla="*/ 64 h 88"/>
                    <a:gd name="T12" fmla="*/ 28 w 84"/>
                    <a:gd name="T13" fmla="*/ 62 h 88"/>
                    <a:gd name="T14" fmla="*/ 26 w 84"/>
                    <a:gd name="T15" fmla="*/ 54 h 88"/>
                    <a:gd name="T16" fmla="*/ 26 w 84"/>
                    <a:gd name="T17" fmla="*/ 48 h 88"/>
                    <a:gd name="T18" fmla="*/ 24 w 84"/>
                    <a:gd name="T19" fmla="*/ 46 h 88"/>
                    <a:gd name="T20" fmla="*/ 18 w 84"/>
                    <a:gd name="T21" fmla="*/ 42 h 88"/>
                    <a:gd name="T22" fmla="*/ 10 w 84"/>
                    <a:gd name="T23" fmla="*/ 48 h 88"/>
                    <a:gd name="T24" fmla="*/ 10 w 84"/>
                    <a:gd name="T25" fmla="*/ 44 h 88"/>
                    <a:gd name="T26" fmla="*/ 10 w 84"/>
                    <a:gd name="T27" fmla="*/ 36 h 88"/>
                    <a:gd name="T28" fmla="*/ 8 w 84"/>
                    <a:gd name="T29" fmla="*/ 32 h 88"/>
                    <a:gd name="T30" fmla="*/ 4 w 84"/>
                    <a:gd name="T31" fmla="*/ 24 h 88"/>
                    <a:gd name="T32" fmla="*/ 2 w 84"/>
                    <a:gd name="T33" fmla="*/ 14 h 88"/>
                    <a:gd name="T34" fmla="*/ 0 w 84"/>
                    <a:gd name="T35" fmla="*/ 6 h 88"/>
                    <a:gd name="T36" fmla="*/ 6 w 84"/>
                    <a:gd name="T37" fmla="*/ 8 h 88"/>
                    <a:gd name="T38" fmla="*/ 16 w 84"/>
                    <a:gd name="T39" fmla="*/ 6 h 88"/>
                    <a:gd name="T40" fmla="*/ 22 w 84"/>
                    <a:gd name="T41" fmla="*/ 4 h 88"/>
                    <a:gd name="T42" fmla="*/ 24 w 84"/>
                    <a:gd name="T43" fmla="*/ 0 h 88"/>
                    <a:gd name="T44" fmla="*/ 30 w 84"/>
                    <a:gd name="T45" fmla="*/ 2 h 88"/>
                    <a:gd name="T46" fmla="*/ 32 w 84"/>
                    <a:gd name="T47" fmla="*/ 4 h 88"/>
                    <a:gd name="T48" fmla="*/ 36 w 84"/>
                    <a:gd name="T49" fmla="*/ 4 h 88"/>
                    <a:gd name="T50" fmla="*/ 38 w 84"/>
                    <a:gd name="T51" fmla="*/ 2 h 88"/>
                    <a:gd name="T52" fmla="*/ 42 w 84"/>
                    <a:gd name="T53" fmla="*/ 0 h 88"/>
                    <a:gd name="T54" fmla="*/ 50 w 84"/>
                    <a:gd name="T55" fmla="*/ 0 h 88"/>
                    <a:gd name="T56" fmla="*/ 58 w 84"/>
                    <a:gd name="T57" fmla="*/ 2 h 88"/>
                    <a:gd name="T58" fmla="*/ 64 w 84"/>
                    <a:gd name="T59" fmla="*/ 0 h 88"/>
                    <a:gd name="T60" fmla="*/ 72 w 84"/>
                    <a:gd name="T61" fmla="*/ 0 h 88"/>
                    <a:gd name="T62" fmla="*/ 76 w 84"/>
                    <a:gd name="T63" fmla="*/ 4 h 88"/>
                    <a:gd name="T64" fmla="*/ 78 w 84"/>
                    <a:gd name="T65" fmla="*/ 12 h 88"/>
                    <a:gd name="T66" fmla="*/ 82 w 84"/>
                    <a:gd name="T67" fmla="*/ 32 h 88"/>
                    <a:gd name="T68" fmla="*/ 80 w 84"/>
                    <a:gd name="T69" fmla="*/ 46 h 88"/>
                    <a:gd name="T70" fmla="*/ 76 w 84"/>
                    <a:gd name="T71" fmla="*/ 68 h 88"/>
                    <a:gd name="T72" fmla="*/ 84 w 84"/>
                    <a:gd name="T73" fmla="*/ 88 h 88"/>
                    <a:gd name="T74" fmla="*/ 42 w 84"/>
                    <a:gd name="T75" fmla="*/ 86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84" h="88">
                      <a:moveTo>
                        <a:pt x="42" y="86"/>
                      </a:moveTo>
                      <a:lnTo>
                        <a:pt x="42" y="84"/>
                      </a:lnTo>
                      <a:lnTo>
                        <a:pt x="44" y="82"/>
                      </a:lnTo>
                      <a:lnTo>
                        <a:pt x="44" y="78"/>
                      </a:lnTo>
                      <a:lnTo>
                        <a:pt x="46" y="74"/>
                      </a:lnTo>
                      <a:lnTo>
                        <a:pt x="44" y="68"/>
                      </a:lnTo>
                      <a:lnTo>
                        <a:pt x="44" y="68"/>
                      </a:lnTo>
                      <a:lnTo>
                        <a:pt x="42" y="66"/>
                      </a:lnTo>
                      <a:lnTo>
                        <a:pt x="40" y="64"/>
                      </a:lnTo>
                      <a:lnTo>
                        <a:pt x="36" y="64"/>
                      </a:lnTo>
                      <a:lnTo>
                        <a:pt x="32" y="64"/>
                      </a:lnTo>
                      <a:lnTo>
                        <a:pt x="32" y="64"/>
                      </a:lnTo>
                      <a:lnTo>
                        <a:pt x="30" y="64"/>
                      </a:lnTo>
                      <a:lnTo>
                        <a:pt x="28" y="62"/>
                      </a:lnTo>
                      <a:lnTo>
                        <a:pt x="26" y="58"/>
                      </a:lnTo>
                      <a:lnTo>
                        <a:pt x="26" y="54"/>
                      </a:lnTo>
                      <a:lnTo>
                        <a:pt x="26" y="50"/>
                      </a:lnTo>
                      <a:lnTo>
                        <a:pt x="26" y="48"/>
                      </a:lnTo>
                      <a:lnTo>
                        <a:pt x="24" y="46"/>
                      </a:lnTo>
                      <a:lnTo>
                        <a:pt x="24" y="46"/>
                      </a:lnTo>
                      <a:lnTo>
                        <a:pt x="22" y="44"/>
                      </a:lnTo>
                      <a:lnTo>
                        <a:pt x="18" y="42"/>
                      </a:lnTo>
                      <a:lnTo>
                        <a:pt x="14" y="44"/>
                      </a:lnTo>
                      <a:lnTo>
                        <a:pt x="10" y="48"/>
                      </a:lnTo>
                      <a:lnTo>
                        <a:pt x="10" y="46"/>
                      </a:lnTo>
                      <a:lnTo>
                        <a:pt x="10" y="44"/>
                      </a:lnTo>
                      <a:lnTo>
                        <a:pt x="10" y="40"/>
                      </a:lnTo>
                      <a:lnTo>
                        <a:pt x="10" y="36"/>
                      </a:lnTo>
                      <a:lnTo>
                        <a:pt x="10" y="36"/>
                      </a:lnTo>
                      <a:lnTo>
                        <a:pt x="8" y="32"/>
                      </a:lnTo>
                      <a:lnTo>
                        <a:pt x="6" y="28"/>
                      </a:lnTo>
                      <a:lnTo>
                        <a:pt x="4" y="24"/>
                      </a:lnTo>
                      <a:lnTo>
                        <a:pt x="2" y="20"/>
                      </a:lnTo>
                      <a:lnTo>
                        <a:pt x="2" y="14"/>
                      </a:lnTo>
                      <a:lnTo>
                        <a:pt x="0" y="10"/>
                      </a:lnTo>
                      <a:lnTo>
                        <a:pt x="0" y="6"/>
                      </a:lnTo>
                      <a:lnTo>
                        <a:pt x="2" y="6"/>
                      </a:lnTo>
                      <a:lnTo>
                        <a:pt x="6" y="8"/>
                      </a:lnTo>
                      <a:lnTo>
                        <a:pt x="10" y="8"/>
                      </a:lnTo>
                      <a:lnTo>
                        <a:pt x="16" y="6"/>
                      </a:lnTo>
                      <a:lnTo>
                        <a:pt x="20" y="4"/>
                      </a:lnTo>
                      <a:lnTo>
                        <a:pt x="22" y="4"/>
                      </a:lnTo>
                      <a:lnTo>
                        <a:pt x="22" y="2"/>
                      </a:lnTo>
                      <a:lnTo>
                        <a:pt x="24" y="0"/>
                      </a:lnTo>
                      <a:lnTo>
                        <a:pt x="28" y="0"/>
                      </a:lnTo>
                      <a:lnTo>
                        <a:pt x="30" y="2"/>
                      </a:lnTo>
                      <a:lnTo>
                        <a:pt x="30" y="4"/>
                      </a:lnTo>
                      <a:lnTo>
                        <a:pt x="32" y="4"/>
                      </a:lnTo>
                      <a:lnTo>
                        <a:pt x="34" y="6"/>
                      </a:lnTo>
                      <a:lnTo>
                        <a:pt x="36" y="4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40" y="2"/>
                      </a:lnTo>
                      <a:lnTo>
                        <a:pt x="42" y="0"/>
                      </a:lnTo>
                      <a:lnTo>
                        <a:pt x="46" y="0"/>
                      </a:lnTo>
                      <a:lnTo>
                        <a:pt x="50" y="0"/>
                      </a:lnTo>
                      <a:lnTo>
                        <a:pt x="56" y="2"/>
                      </a:lnTo>
                      <a:lnTo>
                        <a:pt x="58" y="2"/>
                      </a:lnTo>
                      <a:lnTo>
                        <a:pt x="62" y="2"/>
                      </a:lnTo>
                      <a:lnTo>
                        <a:pt x="64" y="0"/>
                      </a:lnTo>
                      <a:lnTo>
                        <a:pt x="68" y="0"/>
                      </a:lnTo>
                      <a:lnTo>
                        <a:pt x="72" y="0"/>
                      </a:lnTo>
                      <a:lnTo>
                        <a:pt x="74" y="2"/>
                      </a:lnTo>
                      <a:lnTo>
                        <a:pt x="76" y="4"/>
                      </a:lnTo>
                      <a:lnTo>
                        <a:pt x="76" y="8"/>
                      </a:lnTo>
                      <a:lnTo>
                        <a:pt x="78" y="12"/>
                      </a:lnTo>
                      <a:lnTo>
                        <a:pt x="80" y="20"/>
                      </a:lnTo>
                      <a:lnTo>
                        <a:pt x="82" y="32"/>
                      </a:lnTo>
                      <a:lnTo>
                        <a:pt x="80" y="42"/>
                      </a:lnTo>
                      <a:lnTo>
                        <a:pt x="80" y="46"/>
                      </a:lnTo>
                      <a:lnTo>
                        <a:pt x="78" y="56"/>
                      </a:lnTo>
                      <a:lnTo>
                        <a:pt x="76" y="68"/>
                      </a:lnTo>
                      <a:lnTo>
                        <a:pt x="78" y="76"/>
                      </a:lnTo>
                      <a:lnTo>
                        <a:pt x="84" y="88"/>
                      </a:lnTo>
                      <a:lnTo>
                        <a:pt x="66" y="82"/>
                      </a:lnTo>
                      <a:lnTo>
                        <a:pt x="42" y="8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21" name="Freeform 269"/>
                <p:cNvSpPr>
                  <a:spLocks/>
                </p:cNvSpPr>
                <p:nvPr/>
              </p:nvSpPr>
              <p:spPr bwMode="gray">
                <a:xfrm>
                  <a:off x="773" y="2924"/>
                  <a:ext cx="74" cy="38"/>
                </a:xfrm>
                <a:custGeom>
                  <a:avLst/>
                  <a:gdLst>
                    <a:gd name="T0" fmla="*/ 28 w 74"/>
                    <a:gd name="T1" fmla="*/ 8 h 38"/>
                    <a:gd name="T2" fmla="*/ 28 w 74"/>
                    <a:gd name="T3" fmla="*/ 8 h 38"/>
                    <a:gd name="T4" fmla="*/ 24 w 74"/>
                    <a:gd name="T5" fmla="*/ 8 h 38"/>
                    <a:gd name="T6" fmla="*/ 20 w 74"/>
                    <a:gd name="T7" fmla="*/ 8 h 38"/>
                    <a:gd name="T8" fmla="*/ 16 w 74"/>
                    <a:gd name="T9" fmla="*/ 10 h 38"/>
                    <a:gd name="T10" fmla="*/ 12 w 74"/>
                    <a:gd name="T11" fmla="*/ 12 h 38"/>
                    <a:gd name="T12" fmla="*/ 8 w 74"/>
                    <a:gd name="T13" fmla="*/ 16 h 38"/>
                    <a:gd name="T14" fmla="*/ 4 w 74"/>
                    <a:gd name="T15" fmla="*/ 22 h 38"/>
                    <a:gd name="T16" fmla="*/ 0 w 74"/>
                    <a:gd name="T17" fmla="*/ 38 h 38"/>
                    <a:gd name="T18" fmla="*/ 0 w 74"/>
                    <a:gd name="T19" fmla="*/ 38 h 38"/>
                    <a:gd name="T20" fmla="*/ 2 w 74"/>
                    <a:gd name="T21" fmla="*/ 38 h 38"/>
                    <a:gd name="T22" fmla="*/ 6 w 74"/>
                    <a:gd name="T23" fmla="*/ 36 h 38"/>
                    <a:gd name="T24" fmla="*/ 10 w 74"/>
                    <a:gd name="T25" fmla="*/ 36 h 38"/>
                    <a:gd name="T26" fmla="*/ 16 w 74"/>
                    <a:gd name="T27" fmla="*/ 38 h 38"/>
                    <a:gd name="T28" fmla="*/ 16 w 74"/>
                    <a:gd name="T29" fmla="*/ 38 h 38"/>
                    <a:gd name="T30" fmla="*/ 18 w 74"/>
                    <a:gd name="T31" fmla="*/ 38 h 38"/>
                    <a:gd name="T32" fmla="*/ 22 w 74"/>
                    <a:gd name="T33" fmla="*/ 38 h 38"/>
                    <a:gd name="T34" fmla="*/ 28 w 74"/>
                    <a:gd name="T35" fmla="*/ 36 h 38"/>
                    <a:gd name="T36" fmla="*/ 28 w 74"/>
                    <a:gd name="T37" fmla="*/ 36 h 38"/>
                    <a:gd name="T38" fmla="*/ 30 w 74"/>
                    <a:gd name="T39" fmla="*/ 36 h 38"/>
                    <a:gd name="T40" fmla="*/ 32 w 74"/>
                    <a:gd name="T41" fmla="*/ 36 h 38"/>
                    <a:gd name="T42" fmla="*/ 36 w 74"/>
                    <a:gd name="T43" fmla="*/ 36 h 38"/>
                    <a:gd name="T44" fmla="*/ 36 w 74"/>
                    <a:gd name="T45" fmla="*/ 36 h 38"/>
                    <a:gd name="T46" fmla="*/ 36 w 74"/>
                    <a:gd name="T47" fmla="*/ 34 h 38"/>
                    <a:gd name="T48" fmla="*/ 36 w 74"/>
                    <a:gd name="T49" fmla="*/ 32 h 38"/>
                    <a:gd name="T50" fmla="*/ 38 w 74"/>
                    <a:gd name="T51" fmla="*/ 30 h 38"/>
                    <a:gd name="T52" fmla="*/ 40 w 74"/>
                    <a:gd name="T53" fmla="*/ 28 h 38"/>
                    <a:gd name="T54" fmla="*/ 40 w 74"/>
                    <a:gd name="T55" fmla="*/ 26 h 38"/>
                    <a:gd name="T56" fmla="*/ 42 w 74"/>
                    <a:gd name="T57" fmla="*/ 24 h 38"/>
                    <a:gd name="T58" fmla="*/ 44 w 74"/>
                    <a:gd name="T59" fmla="*/ 22 h 38"/>
                    <a:gd name="T60" fmla="*/ 46 w 74"/>
                    <a:gd name="T61" fmla="*/ 22 h 38"/>
                    <a:gd name="T62" fmla="*/ 50 w 74"/>
                    <a:gd name="T63" fmla="*/ 20 h 38"/>
                    <a:gd name="T64" fmla="*/ 60 w 74"/>
                    <a:gd name="T65" fmla="*/ 20 h 38"/>
                    <a:gd name="T66" fmla="*/ 62 w 74"/>
                    <a:gd name="T67" fmla="*/ 20 h 38"/>
                    <a:gd name="T68" fmla="*/ 64 w 74"/>
                    <a:gd name="T69" fmla="*/ 22 h 38"/>
                    <a:gd name="T70" fmla="*/ 68 w 74"/>
                    <a:gd name="T71" fmla="*/ 22 h 38"/>
                    <a:gd name="T72" fmla="*/ 70 w 74"/>
                    <a:gd name="T73" fmla="*/ 22 h 38"/>
                    <a:gd name="T74" fmla="*/ 72 w 74"/>
                    <a:gd name="T75" fmla="*/ 22 h 38"/>
                    <a:gd name="T76" fmla="*/ 74 w 74"/>
                    <a:gd name="T77" fmla="*/ 20 h 38"/>
                    <a:gd name="T78" fmla="*/ 74 w 74"/>
                    <a:gd name="T79" fmla="*/ 20 h 38"/>
                    <a:gd name="T80" fmla="*/ 74 w 74"/>
                    <a:gd name="T81" fmla="*/ 18 h 38"/>
                    <a:gd name="T82" fmla="*/ 72 w 74"/>
                    <a:gd name="T83" fmla="*/ 16 h 38"/>
                    <a:gd name="T84" fmla="*/ 70 w 74"/>
                    <a:gd name="T85" fmla="*/ 16 h 38"/>
                    <a:gd name="T86" fmla="*/ 66 w 74"/>
                    <a:gd name="T87" fmla="*/ 14 h 38"/>
                    <a:gd name="T88" fmla="*/ 64 w 74"/>
                    <a:gd name="T89" fmla="*/ 12 h 38"/>
                    <a:gd name="T90" fmla="*/ 62 w 74"/>
                    <a:gd name="T91" fmla="*/ 8 h 38"/>
                    <a:gd name="T92" fmla="*/ 60 w 74"/>
                    <a:gd name="T93" fmla="*/ 4 h 38"/>
                    <a:gd name="T94" fmla="*/ 60 w 74"/>
                    <a:gd name="T95" fmla="*/ 2 h 38"/>
                    <a:gd name="T96" fmla="*/ 58 w 74"/>
                    <a:gd name="T97" fmla="*/ 0 h 38"/>
                    <a:gd name="T98" fmla="*/ 58 w 74"/>
                    <a:gd name="T99" fmla="*/ 0 h 38"/>
                    <a:gd name="T100" fmla="*/ 56 w 74"/>
                    <a:gd name="T101" fmla="*/ 0 h 38"/>
                    <a:gd name="T102" fmla="*/ 54 w 74"/>
                    <a:gd name="T103" fmla="*/ 2 h 38"/>
                    <a:gd name="T104" fmla="*/ 50 w 74"/>
                    <a:gd name="T105" fmla="*/ 2 h 38"/>
                    <a:gd name="T106" fmla="*/ 46 w 74"/>
                    <a:gd name="T107" fmla="*/ 4 h 38"/>
                    <a:gd name="T108" fmla="*/ 40 w 74"/>
                    <a:gd name="T109" fmla="*/ 6 h 38"/>
                    <a:gd name="T110" fmla="*/ 36 w 74"/>
                    <a:gd name="T111" fmla="*/ 8 h 38"/>
                    <a:gd name="T112" fmla="*/ 28 w 74"/>
                    <a:gd name="T113" fmla="*/ 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74" h="38">
                      <a:moveTo>
                        <a:pt x="28" y="8"/>
                      </a:moveTo>
                      <a:lnTo>
                        <a:pt x="28" y="8"/>
                      </a:lnTo>
                      <a:lnTo>
                        <a:pt x="24" y="8"/>
                      </a:lnTo>
                      <a:lnTo>
                        <a:pt x="20" y="8"/>
                      </a:lnTo>
                      <a:lnTo>
                        <a:pt x="16" y="10"/>
                      </a:lnTo>
                      <a:lnTo>
                        <a:pt x="12" y="12"/>
                      </a:lnTo>
                      <a:lnTo>
                        <a:pt x="8" y="16"/>
                      </a:lnTo>
                      <a:lnTo>
                        <a:pt x="4" y="22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2" y="38"/>
                      </a:lnTo>
                      <a:lnTo>
                        <a:pt x="6" y="36"/>
                      </a:lnTo>
                      <a:lnTo>
                        <a:pt x="10" y="36"/>
                      </a:lnTo>
                      <a:lnTo>
                        <a:pt x="16" y="38"/>
                      </a:lnTo>
                      <a:lnTo>
                        <a:pt x="16" y="38"/>
                      </a:lnTo>
                      <a:lnTo>
                        <a:pt x="18" y="38"/>
                      </a:lnTo>
                      <a:lnTo>
                        <a:pt x="22" y="38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30" y="36"/>
                      </a:lnTo>
                      <a:lnTo>
                        <a:pt x="32" y="36"/>
                      </a:lnTo>
                      <a:lnTo>
                        <a:pt x="36" y="36"/>
                      </a:lnTo>
                      <a:lnTo>
                        <a:pt x="36" y="36"/>
                      </a:lnTo>
                      <a:lnTo>
                        <a:pt x="36" y="34"/>
                      </a:lnTo>
                      <a:lnTo>
                        <a:pt x="36" y="32"/>
                      </a:lnTo>
                      <a:lnTo>
                        <a:pt x="38" y="30"/>
                      </a:lnTo>
                      <a:lnTo>
                        <a:pt x="40" y="28"/>
                      </a:lnTo>
                      <a:lnTo>
                        <a:pt x="40" y="26"/>
                      </a:lnTo>
                      <a:lnTo>
                        <a:pt x="42" y="24"/>
                      </a:lnTo>
                      <a:lnTo>
                        <a:pt x="44" y="22"/>
                      </a:lnTo>
                      <a:lnTo>
                        <a:pt x="46" y="22"/>
                      </a:lnTo>
                      <a:lnTo>
                        <a:pt x="50" y="20"/>
                      </a:lnTo>
                      <a:lnTo>
                        <a:pt x="60" y="20"/>
                      </a:lnTo>
                      <a:lnTo>
                        <a:pt x="62" y="20"/>
                      </a:lnTo>
                      <a:lnTo>
                        <a:pt x="64" y="22"/>
                      </a:lnTo>
                      <a:lnTo>
                        <a:pt x="68" y="22"/>
                      </a:lnTo>
                      <a:lnTo>
                        <a:pt x="70" y="22"/>
                      </a:lnTo>
                      <a:lnTo>
                        <a:pt x="72" y="22"/>
                      </a:lnTo>
                      <a:lnTo>
                        <a:pt x="74" y="20"/>
                      </a:lnTo>
                      <a:lnTo>
                        <a:pt x="74" y="20"/>
                      </a:lnTo>
                      <a:lnTo>
                        <a:pt x="74" y="18"/>
                      </a:lnTo>
                      <a:lnTo>
                        <a:pt x="72" y="16"/>
                      </a:lnTo>
                      <a:lnTo>
                        <a:pt x="70" y="16"/>
                      </a:lnTo>
                      <a:lnTo>
                        <a:pt x="66" y="14"/>
                      </a:lnTo>
                      <a:lnTo>
                        <a:pt x="64" y="12"/>
                      </a:lnTo>
                      <a:lnTo>
                        <a:pt x="62" y="8"/>
                      </a:lnTo>
                      <a:lnTo>
                        <a:pt x="60" y="4"/>
                      </a:lnTo>
                      <a:lnTo>
                        <a:pt x="60" y="2"/>
                      </a:lnTo>
                      <a:lnTo>
                        <a:pt x="58" y="0"/>
                      </a:lnTo>
                      <a:lnTo>
                        <a:pt x="58" y="0"/>
                      </a:lnTo>
                      <a:lnTo>
                        <a:pt x="56" y="0"/>
                      </a:lnTo>
                      <a:lnTo>
                        <a:pt x="54" y="2"/>
                      </a:lnTo>
                      <a:lnTo>
                        <a:pt x="50" y="2"/>
                      </a:lnTo>
                      <a:lnTo>
                        <a:pt x="46" y="4"/>
                      </a:lnTo>
                      <a:lnTo>
                        <a:pt x="40" y="6"/>
                      </a:lnTo>
                      <a:lnTo>
                        <a:pt x="36" y="8"/>
                      </a:lnTo>
                      <a:lnTo>
                        <a:pt x="28" y="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22" name="Freeform 270"/>
                <p:cNvSpPr>
                  <a:spLocks/>
                </p:cNvSpPr>
                <p:nvPr/>
              </p:nvSpPr>
              <p:spPr bwMode="gray">
                <a:xfrm>
                  <a:off x="809" y="2944"/>
                  <a:ext cx="32" cy="106"/>
                </a:xfrm>
                <a:custGeom>
                  <a:avLst/>
                  <a:gdLst>
                    <a:gd name="T0" fmla="*/ 14 w 32"/>
                    <a:gd name="T1" fmla="*/ 0 h 106"/>
                    <a:gd name="T2" fmla="*/ 14 w 32"/>
                    <a:gd name="T3" fmla="*/ 0 h 106"/>
                    <a:gd name="T4" fmla="*/ 12 w 32"/>
                    <a:gd name="T5" fmla="*/ 0 h 106"/>
                    <a:gd name="T6" fmla="*/ 8 w 32"/>
                    <a:gd name="T7" fmla="*/ 2 h 106"/>
                    <a:gd name="T8" fmla="*/ 6 w 32"/>
                    <a:gd name="T9" fmla="*/ 4 h 106"/>
                    <a:gd name="T10" fmla="*/ 4 w 32"/>
                    <a:gd name="T11" fmla="*/ 6 h 106"/>
                    <a:gd name="T12" fmla="*/ 4 w 32"/>
                    <a:gd name="T13" fmla="*/ 8 h 106"/>
                    <a:gd name="T14" fmla="*/ 4 w 32"/>
                    <a:gd name="T15" fmla="*/ 10 h 106"/>
                    <a:gd name="T16" fmla="*/ 2 w 32"/>
                    <a:gd name="T17" fmla="*/ 12 h 106"/>
                    <a:gd name="T18" fmla="*/ 0 w 32"/>
                    <a:gd name="T19" fmla="*/ 12 h 106"/>
                    <a:gd name="T20" fmla="*/ 0 w 32"/>
                    <a:gd name="T21" fmla="*/ 14 h 106"/>
                    <a:gd name="T22" fmla="*/ 2 w 32"/>
                    <a:gd name="T23" fmla="*/ 18 h 106"/>
                    <a:gd name="T24" fmla="*/ 2 w 32"/>
                    <a:gd name="T25" fmla="*/ 24 h 106"/>
                    <a:gd name="T26" fmla="*/ 4 w 32"/>
                    <a:gd name="T27" fmla="*/ 28 h 106"/>
                    <a:gd name="T28" fmla="*/ 6 w 32"/>
                    <a:gd name="T29" fmla="*/ 32 h 106"/>
                    <a:gd name="T30" fmla="*/ 6 w 32"/>
                    <a:gd name="T31" fmla="*/ 36 h 106"/>
                    <a:gd name="T32" fmla="*/ 6 w 32"/>
                    <a:gd name="T33" fmla="*/ 40 h 106"/>
                    <a:gd name="T34" fmla="*/ 6 w 32"/>
                    <a:gd name="T35" fmla="*/ 44 h 106"/>
                    <a:gd name="T36" fmla="*/ 8 w 32"/>
                    <a:gd name="T37" fmla="*/ 50 h 106"/>
                    <a:gd name="T38" fmla="*/ 6 w 32"/>
                    <a:gd name="T39" fmla="*/ 58 h 106"/>
                    <a:gd name="T40" fmla="*/ 6 w 32"/>
                    <a:gd name="T41" fmla="*/ 58 h 106"/>
                    <a:gd name="T42" fmla="*/ 6 w 32"/>
                    <a:gd name="T43" fmla="*/ 62 h 106"/>
                    <a:gd name="T44" fmla="*/ 4 w 32"/>
                    <a:gd name="T45" fmla="*/ 68 h 106"/>
                    <a:gd name="T46" fmla="*/ 4 w 32"/>
                    <a:gd name="T47" fmla="*/ 74 h 106"/>
                    <a:gd name="T48" fmla="*/ 2 w 32"/>
                    <a:gd name="T49" fmla="*/ 80 h 106"/>
                    <a:gd name="T50" fmla="*/ 2 w 32"/>
                    <a:gd name="T51" fmla="*/ 88 h 106"/>
                    <a:gd name="T52" fmla="*/ 10 w 32"/>
                    <a:gd name="T53" fmla="*/ 104 h 106"/>
                    <a:gd name="T54" fmla="*/ 28 w 32"/>
                    <a:gd name="T55" fmla="*/ 106 h 106"/>
                    <a:gd name="T56" fmla="*/ 28 w 32"/>
                    <a:gd name="T57" fmla="*/ 102 h 106"/>
                    <a:gd name="T58" fmla="*/ 30 w 32"/>
                    <a:gd name="T59" fmla="*/ 88 h 106"/>
                    <a:gd name="T60" fmla="*/ 32 w 32"/>
                    <a:gd name="T61" fmla="*/ 74 h 106"/>
                    <a:gd name="T62" fmla="*/ 32 w 32"/>
                    <a:gd name="T63" fmla="*/ 62 h 106"/>
                    <a:gd name="T64" fmla="*/ 32 w 32"/>
                    <a:gd name="T65" fmla="*/ 50 h 106"/>
                    <a:gd name="T66" fmla="*/ 30 w 32"/>
                    <a:gd name="T67" fmla="*/ 40 h 106"/>
                    <a:gd name="T68" fmla="*/ 30 w 32"/>
                    <a:gd name="T69" fmla="*/ 36 h 106"/>
                    <a:gd name="T70" fmla="*/ 24 w 32"/>
                    <a:gd name="T71" fmla="*/ 8 h 106"/>
                    <a:gd name="T72" fmla="*/ 20 w 32"/>
                    <a:gd name="T73" fmla="*/ 2 h 106"/>
                    <a:gd name="T74" fmla="*/ 14 w 32"/>
                    <a:gd name="T75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32" h="106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2" y="0"/>
                      </a:lnTo>
                      <a:lnTo>
                        <a:pt x="8" y="2"/>
                      </a:lnTo>
                      <a:lnTo>
                        <a:pt x="6" y="4"/>
                      </a:lnTo>
                      <a:lnTo>
                        <a:pt x="4" y="6"/>
                      </a:lnTo>
                      <a:lnTo>
                        <a:pt x="4" y="8"/>
                      </a:lnTo>
                      <a:lnTo>
                        <a:pt x="4" y="10"/>
                      </a:lnTo>
                      <a:lnTo>
                        <a:pt x="2" y="12"/>
                      </a:lnTo>
                      <a:lnTo>
                        <a:pt x="0" y="12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2" y="24"/>
                      </a:lnTo>
                      <a:lnTo>
                        <a:pt x="4" y="28"/>
                      </a:lnTo>
                      <a:lnTo>
                        <a:pt x="6" y="32"/>
                      </a:lnTo>
                      <a:lnTo>
                        <a:pt x="6" y="36"/>
                      </a:lnTo>
                      <a:lnTo>
                        <a:pt x="6" y="40"/>
                      </a:lnTo>
                      <a:lnTo>
                        <a:pt x="6" y="44"/>
                      </a:lnTo>
                      <a:lnTo>
                        <a:pt x="8" y="50"/>
                      </a:lnTo>
                      <a:lnTo>
                        <a:pt x="6" y="58"/>
                      </a:lnTo>
                      <a:lnTo>
                        <a:pt x="6" y="58"/>
                      </a:lnTo>
                      <a:lnTo>
                        <a:pt x="6" y="62"/>
                      </a:lnTo>
                      <a:lnTo>
                        <a:pt x="4" y="68"/>
                      </a:lnTo>
                      <a:lnTo>
                        <a:pt x="4" y="74"/>
                      </a:lnTo>
                      <a:lnTo>
                        <a:pt x="2" y="80"/>
                      </a:lnTo>
                      <a:lnTo>
                        <a:pt x="2" y="88"/>
                      </a:lnTo>
                      <a:lnTo>
                        <a:pt x="10" y="104"/>
                      </a:lnTo>
                      <a:lnTo>
                        <a:pt x="28" y="106"/>
                      </a:lnTo>
                      <a:lnTo>
                        <a:pt x="28" y="102"/>
                      </a:lnTo>
                      <a:lnTo>
                        <a:pt x="30" y="88"/>
                      </a:lnTo>
                      <a:lnTo>
                        <a:pt x="32" y="74"/>
                      </a:lnTo>
                      <a:lnTo>
                        <a:pt x="32" y="62"/>
                      </a:lnTo>
                      <a:lnTo>
                        <a:pt x="32" y="50"/>
                      </a:lnTo>
                      <a:lnTo>
                        <a:pt x="30" y="40"/>
                      </a:lnTo>
                      <a:lnTo>
                        <a:pt x="30" y="36"/>
                      </a:lnTo>
                      <a:lnTo>
                        <a:pt x="24" y="8"/>
                      </a:lnTo>
                      <a:lnTo>
                        <a:pt x="20" y="2"/>
                      </a:lnTo>
                      <a:lnTo>
                        <a:pt x="14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23" name="Freeform 271"/>
                <p:cNvSpPr>
                  <a:spLocks/>
                </p:cNvSpPr>
                <p:nvPr/>
              </p:nvSpPr>
              <p:spPr bwMode="gray">
                <a:xfrm>
                  <a:off x="829" y="2944"/>
                  <a:ext cx="26" cy="106"/>
                </a:xfrm>
                <a:custGeom>
                  <a:avLst/>
                  <a:gdLst>
                    <a:gd name="T0" fmla="*/ 0 w 26"/>
                    <a:gd name="T1" fmla="*/ 2 h 106"/>
                    <a:gd name="T2" fmla="*/ 0 w 26"/>
                    <a:gd name="T3" fmla="*/ 2 h 106"/>
                    <a:gd name="T4" fmla="*/ 4 w 26"/>
                    <a:gd name="T5" fmla="*/ 0 h 106"/>
                    <a:gd name="T6" fmla="*/ 8 w 26"/>
                    <a:gd name="T7" fmla="*/ 2 h 106"/>
                    <a:gd name="T8" fmla="*/ 14 w 26"/>
                    <a:gd name="T9" fmla="*/ 2 h 106"/>
                    <a:gd name="T10" fmla="*/ 14 w 26"/>
                    <a:gd name="T11" fmla="*/ 4 h 106"/>
                    <a:gd name="T12" fmla="*/ 14 w 26"/>
                    <a:gd name="T13" fmla="*/ 6 h 106"/>
                    <a:gd name="T14" fmla="*/ 14 w 26"/>
                    <a:gd name="T15" fmla="*/ 8 h 106"/>
                    <a:gd name="T16" fmla="*/ 14 w 26"/>
                    <a:gd name="T17" fmla="*/ 10 h 106"/>
                    <a:gd name="T18" fmla="*/ 16 w 26"/>
                    <a:gd name="T19" fmla="*/ 12 h 106"/>
                    <a:gd name="T20" fmla="*/ 18 w 26"/>
                    <a:gd name="T21" fmla="*/ 14 h 106"/>
                    <a:gd name="T22" fmla="*/ 18 w 26"/>
                    <a:gd name="T23" fmla="*/ 14 h 106"/>
                    <a:gd name="T24" fmla="*/ 20 w 26"/>
                    <a:gd name="T25" fmla="*/ 18 h 106"/>
                    <a:gd name="T26" fmla="*/ 24 w 26"/>
                    <a:gd name="T27" fmla="*/ 22 h 106"/>
                    <a:gd name="T28" fmla="*/ 24 w 26"/>
                    <a:gd name="T29" fmla="*/ 28 h 106"/>
                    <a:gd name="T30" fmla="*/ 26 w 26"/>
                    <a:gd name="T31" fmla="*/ 36 h 106"/>
                    <a:gd name="T32" fmla="*/ 26 w 26"/>
                    <a:gd name="T33" fmla="*/ 42 h 106"/>
                    <a:gd name="T34" fmla="*/ 26 w 26"/>
                    <a:gd name="T35" fmla="*/ 56 h 106"/>
                    <a:gd name="T36" fmla="*/ 26 w 26"/>
                    <a:gd name="T37" fmla="*/ 74 h 106"/>
                    <a:gd name="T38" fmla="*/ 26 w 26"/>
                    <a:gd name="T39" fmla="*/ 90 h 106"/>
                    <a:gd name="T40" fmla="*/ 26 w 26"/>
                    <a:gd name="T41" fmla="*/ 96 h 106"/>
                    <a:gd name="T42" fmla="*/ 24 w 26"/>
                    <a:gd name="T43" fmla="*/ 96 h 106"/>
                    <a:gd name="T44" fmla="*/ 20 w 26"/>
                    <a:gd name="T45" fmla="*/ 98 h 106"/>
                    <a:gd name="T46" fmla="*/ 18 w 26"/>
                    <a:gd name="T47" fmla="*/ 100 h 106"/>
                    <a:gd name="T48" fmla="*/ 14 w 26"/>
                    <a:gd name="T49" fmla="*/ 102 h 106"/>
                    <a:gd name="T50" fmla="*/ 8 w 26"/>
                    <a:gd name="T51" fmla="*/ 106 h 106"/>
                    <a:gd name="T52" fmla="*/ 8 w 26"/>
                    <a:gd name="T53" fmla="*/ 102 h 106"/>
                    <a:gd name="T54" fmla="*/ 10 w 26"/>
                    <a:gd name="T55" fmla="*/ 88 h 106"/>
                    <a:gd name="T56" fmla="*/ 12 w 26"/>
                    <a:gd name="T57" fmla="*/ 74 h 106"/>
                    <a:gd name="T58" fmla="*/ 12 w 26"/>
                    <a:gd name="T59" fmla="*/ 60 h 106"/>
                    <a:gd name="T60" fmla="*/ 10 w 26"/>
                    <a:gd name="T61" fmla="*/ 48 h 106"/>
                    <a:gd name="T62" fmla="*/ 10 w 26"/>
                    <a:gd name="T63" fmla="*/ 40 h 106"/>
                    <a:gd name="T64" fmla="*/ 10 w 26"/>
                    <a:gd name="T65" fmla="*/ 34 h 106"/>
                    <a:gd name="T66" fmla="*/ 8 w 26"/>
                    <a:gd name="T67" fmla="*/ 28 h 106"/>
                    <a:gd name="T68" fmla="*/ 6 w 26"/>
                    <a:gd name="T69" fmla="*/ 10 h 106"/>
                    <a:gd name="T70" fmla="*/ 4 w 26"/>
                    <a:gd name="T71" fmla="*/ 10 h 106"/>
                    <a:gd name="T72" fmla="*/ 4 w 26"/>
                    <a:gd name="T73" fmla="*/ 8 h 106"/>
                    <a:gd name="T74" fmla="*/ 2 w 26"/>
                    <a:gd name="T75" fmla="*/ 4 h 106"/>
                    <a:gd name="T76" fmla="*/ 2 w 26"/>
                    <a:gd name="T77" fmla="*/ 2 h 106"/>
                    <a:gd name="T78" fmla="*/ 0 w 26"/>
                    <a:gd name="T79" fmla="*/ 2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6" h="106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8" y="2"/>
                      </a:lnTo>
                      <a:lnTo>
                        <a:pt x="14" y="2"/>
                      </a:lnTo>
                      <a:lnTo>
                        <a:pt x="14" y="4"/>
                      </a:lnTo>
                      <a:lnTo>
                        <a:pt x="14" y="6"/>
                      </a:lnTo>
                      <a:lnTo>
                        <a:pt x="14" y="8"/>
                      </a:lnTo>
                      <a:lnTo>
                        <a:pt x="14" y="10"/>
                      </a:lnTo>
                      <a:lnTo>
                        <a:pt x="16" y="12"/>
                      </a:lnTo>
                      <a:lnTo>
                        <a:pt x="18" y="14"/>
                      </a:lnTo>
                      <a:lnTo>
                        <a:pt x="18" y="14"/>
                      </a:lnTo>
                      <a:lnTo>
                        <a:pt x="20" y="18"/>
                      </a:lnTo>
                      <a:lnTo>
                        <a:pt x="24" y="22"/>
                      </a:lnTo>
                      <a:lnTo>
                        <a:pt x="24" y="28"/>
                      </a:lnTo>
                      <a:lnTo>
                        <a:pt x="26" y="36"/>
                      </a:lnTo>
                      <a:lnTo>
                        <a:pt x="26" y="42"/>
                      </a:lnTo>
                      <a:lnTo>
                        <a:pt x="26" y="56"/>
                      </a:lnTo>
                      <a:lnTo>
                        <a:pt x="26" y="74"/>
                      </a:lnTo>
                      <a:lnTo>
                        <a:pt x="26" y="90"/>
                      </a:lnTo>
                      <a:lnTo>
                        <a:pt x="26" y="96"/>
                      </a:lnTo>
                      <a:lnTo>
                        <a:pt x="24" y="96"/>
                      </a:lnTo>
                      <a:lnTo>
                        <a:pt x="20" y="98"/>
                      </a:lnTo>
                      <a:lnTo>
                        <a:pt x="18" y="100"/>
                      </a:lnTo>
                      <a:lnTo>
                        <a:pt x="14" y="102"/>
                      </a:lnTo>
                      <a:lnTo>
                        <a:pt x="8" y="106"/>
                      </a:lnTo>
                      <a:lnTo>
                        <a:pt x="8" y="102"/>
                      </a:lnTo>
                      <a:lnTo>
                        <a:pt x="10" y="88"/>
                      </a:lnTo>
                      <a:lnTo>
                        <a:pt x="12" y="74"/>
                      </a:lnTo>
                      <a:lnTo>
                        <a:pt x="12" y="60"/>
                      </a:lnTo>
                      <a:lnTo>
                        <a:pt x="10" y="48"/>
                      </a:lnTo>
                      <a:lnTo>
                        <a:pt x="10" y="40"/>
                      </a:lnTo>
                      <a:lnTo>
                        <a:pt x="10" y="34"/>
                      </a:lnTo>
                      <a:lnTo>
                        <a:pt x="8" y="28"/>
                      </a:lnTo>
                      <a:lnTo>
                        <a:pt x="6" y="10"/>
                      </a:lnTo>
                      <a:lnTo>
                        <a:pt x="4" y="10"/>
                      </a:lnTo>
                      <a:lnTo>
                        <a:pt x="4" y="8"/>
                      </a:ln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0" y="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24" name="Freeform 272"/>
                <p:cNvSpPr>
                  <a:spLocks/>
                </p:cNvSpPr>
                <p:nvPr/>
              </p:nvSpPr>
              <p:spPr bwMode="gray">
                <a:xfrm>
                  <a:off x="841" y="2938"/>
                  <a:ext cx="42" cy="102"/>
                </a:xfrm>
                <a:custGeom>
                  <a:avLst/>
                  <a:gdLst>
                    <a:gd name="T0" fmla="*/ 14 w 42"/>
                    <a:gd name="T1" fmla="*/ 102 h 102"/>
                    <a:gd name="T2" fmla="*/ 14 w 42"/>
                    <a:gd name="T3" fmla="*/ 96 h 102"/>
                    <a:gd name="T4" fmla="*/ 14 w 42"/>
                    <a:gd name="T5" fmla="*/ 82 h 102"/>
                    <a:gd name="T6" fmla="*/ 14 w 42"/>
                    <a:gd name="T7" fmla="*/ 64 h 102"/>
                    <a:gd name="T8" fmla="*/ 14 w 42"/>
                    <a:gd name="T9" fmla="*/ 46 h 102"/>
                    <a:gd name="T10" fmla="*/ 14 w 42"/>
                    <a:gd name="T11" fmla="*/ 36 h 102"/>
                    <a:gd name="T12" fmla="*/ 12 w 42"/>
                    <a:gd name="T13" fmla="*/ 30 h 102"/>
                    <a:gd name="T14" fmla="*/ 8 w 42"/>
                    <a:gd name="T15" fmla="*/ 24 h 102"/>
                    <a:gd name="T16" fmla="*/ 6 w 42"/>
                    <a:gd name="T17" fmla="*/ 20 h 102"/>
                    <a:gd name="T18" fmla="*/ 2 w 42"/>
                    <a:gd name="T19" fmla="*/ 18 h 102"/>
                    <a:gd name="T20" fmla="*/ 0 w 42"/>
                    <a:gd name="T21" fmla="*/ 12 h 102"/>
                    <a:gd name="T22" fmla="*/ 2 w 42"/>
                    <a:gd name="T23" fmla="*/ 8 h 102"/>
                    <a:gd name="T24" fmla="*/ 14 w 42"/>
                    <a:gd name="T25" fmla="*/ 8 h 102"/>
                    <a:gd name="T26" fmla="*/ 16 w 42"/>
                    <a:gd name="T27" fmla="*/ 0 h 102"/>
                    <a:gd name="T28" fmla="*/ 28 w 42"/>
                    <a:gd name="T29" fmla="*/ 10 h 102"/>
                    <a:gd name="T30" fmla="*/ 30 w 42"/>
                    <a:gd name="T31" fmla="*/ 12 h 102"/>
                    <a:gd name="T32" fmla="*/ 34 w 42"/>
                    <a:gd name="T33" fmla="*/ 16 h 102"/>
                    <a:gd name="T34" fmla="*/ 40 w 42"/>
                    <a:gd name="T35" fmla="*/ 22 h 102"/>
                    <a:gd name="T36" fmla="*/ 42 w 42"/>
                    <a:gd name="T37" fmla="*/ 34 h 102"/>
                    <a:gd name="T38" fmla="*/ 38 w 42"/>
                    <a:gd name="T39" fmla="*/ 48 h 102"/>
                    <a:gd name="T40" fmla="*/ 38 w 42"/>
                    <a:gd name="T41" fmla="*/ 52 h 102"/>
                    <a:gd name="T42" fmla="*/ 36 w 42"/>
                    <a:gd name="T43" fmla="*/ 64 h 102"/>
                    <a:gd name="T44" fmla="*/ 36 w 42"/>
                    <a:gd name="T45" fmla="*/ 82 h 102"/>
                    <a:gd name="T46" fmla="*/ 34 w 42"/>
                    <a:gd name="T47" fmla="*/ 98 h 102"/>
                    <a:gd name="T48" fmla="*/ 14 w 42"/>
                    <a:gd name="T49" fmla="*/ 102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2" h="102">
                      <a:moveTo>
                        <a:pt x="14" y="102"/>
                      </a:moveTo>
                      <a:lnTo>
                        <a:pt x="14" y="96"/>
                      </a:lnTo>
                      <a:lnTo>
                        <a:pt x="14" y="82"/>
                      </a:lnTo>
                      <a:lnTo>
                        <a:pt x="14" y="64"/>
                      </a:lnTo>
                      <a:lnTo>
                        <a:pt x="14" y="46"/>
                      </a:lnTo>
                      <a:lnTo>
                        <a:pt x="14" y="36"/>
                      </a:lnTo>
                      <a:lnTo>
                        <a:pt x="12" y="30"/>
                      </a:lnTo>
                      <a:lnTo>
                        <a:pt x="8" y="24"/>
                      </a:lnTo>
                      <a:lnTo>
                        <a:pt x="6" y="20"/>
                      </a:lnTo>
                      <a:lnTo>
                        <a:pt x="2" y="18"/>
                      </a:lnTo>
                      <a:lnTo>
                        <a:pt x="0" y="12"/>
                      </a:lnTo>
                      <a:lnTo>
                        <a:pt x="2" y="8"/>
                      </a:lnTo>
                      <a:lnTo>
                        <a:pt x="14" y="8"/>
                      </a:lnTo>
                      <a:lnTo>
                        <a:pt x="16" y="0"/>
                      </a:lnTo>
                      <a:lnTo>
                        <a:pt x="28" y="10"/>
                      </a:lnTo>
                      <a:lnTo>
                        <a:pt x="30" y="12"/>
                      </a:lnTo>
                      <a:lnTo>
                        <a:pt x="34" y="16"/>
                      </a:lnTo>
                      <a:lnTo>
                        <a:pt x="40" y="22"/>
                      </a:lnTo>
                      <a:lnTo>
                        <a:pt x="42" y="34"/>
                      </a:lnTo>
                      <a:lnTo>
                        <a:pt x="38" y="48"/>
                      </a:lnTo>
                      <a:lnTo>
                        <a:pt x="38" y="52"/>
                      </a:lnTo>
                      <a:lnTo>
                        <a:pt x="36" y="64"/>
                      </a:lnTo>
                      <a:lnTo>
                        <a:pt x="36" y="82"/>
                      </a:lnTo>
                      <a:lnTo>
                        <a:pt x="34" y="98"/>
                      </a:lnTo>
                      <a:lnTo>
                        <a:pt x="14" y="10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25" name="Freeform 273"/>
                <p:cNvSpPr>
                  <a:spLocks/>
                </p:cNvSpPr>
                <p:nvPr/>
              </p:nvSpPr>
              <p:spPr bwMode="gray">
                <a:xfrm>
                  <a:off x="683" y="2614"/>
                  <a:ext cx="158" cy="126"/>
                </a:xfrm>
                <a:custGeom>
                  <a:avLst/>
                  <a:gdLst>
                    <a:gd name="T0" fmla="*/ 0 w 158"/>
                    <a:gd name="T1" fmla="*/ 120 h 126"/>
                    <a:gd name="T2" fmla="*/ 2 w 158"/>
                    <a:gd name="T3" fmla="*/ 118 h 126"/>
                    <a:gd name="T4" fmla="*/ 2 w 158"/>
                    <a:gd name="T5" fmla="*/ 116 h 126"/>
                    <a:gd name="T6" fmla="*/ 14 w 158"/>
                    <a:gd name="T7" fmla="*/ 112 h 126"/>
                    <a:gd name="T8" fmla="*/ 22 w 158"/>
                    <a:gd name="T9" fmla="*/ 106 h 126"/>
                    <a:gd name="T10" fmla="*/ 30 w 158"/>
                    <a:gd name="T11" fmla="*/ 98 h 126"/>
                    <a:gd name="T12" fmla="*/ 38 w 158"/>
                    <a:gd name="T13" fmla="*/ 90 h 126"/>
                    <a:gd name="T14" fmla="*/ 44 w 158"/>
                    <a:gd name="T15" fmla="*/ 82 h 126"/>
                    <a:gd name="T16" fmla="*/ 46 w 158"/>
                    <a:gd name="T17" fmla="*/ 80 h 126"/>
                    <a:gd name="T18" fmla="*/ 46 w 158"/>
                    <a:gd name="T19" fmla="*/ 68 h 126"/>
                    <a:gd name="T20" fmla="*/ 50 w 158"/>
                    <a:gd name="T21" fmla="*/ 60 h 126"/>
                    <a:gd name="T22" fmla="*/ 56 w 158"/>
                    <a:gd name="T23" fmla="*/ 54 h 126"/>
                    <a:gd name="T24" fmla="*/ 60 w 158"/>
                    <a:gd name="T25" fmla="*/ 48 h 126"/>
                    <a:gd name="T26" fmla="*/ 60 w 158"/>
                    <a:gd name="T27" fmla="*/ 44 h 126"/>
                    <a:gd name="T28" fmla="*/ 64 w 158"/>
                    <a:gd name="T29" fmla="*/ 40 h 126"/>
                    <a:gd name="T30" fmla="*/ 66 w 158"/>
                    <a:gd name="T31" fmla="*/ 36 h 126"/>
                    <a:gd name="T32" fmla="*/ 70 w 158"/>
                    <a:gd name="T33" fmla="*/ 34 h 126"/>
                    <a:gd name="T34" fmla="*/ 74 w 158"/>
                    <a:gd name="T35" fmla="*/ 32 h 126"/>
                    <a:gd name="T36" fmla="*/ 76 w 158"/>
                    <a:gd name="T37" fmla="*/ 30 h 126"/>
                    <a:gd name="T38" fmla="*/ 78 w 158"/>
                    <a:gd name="T39" fmla="*/ 30 h 126"/>
                    <a:gd name="T40" fmla="*/ 76 w 158"/>
                    <a:gd name="T41" fmla="*/ 20 h 126"/>
                    <a:gd name="T42" fmla="*/ 76 w 158"/>
                    <a:gd name="T43" fmla="*/ 14 h 126"/>
                    <a:gd name="T44" fmla="*/ 78 w 158"/>
                    <a:gd name="T45" fmla="*/ 8 h 126"/>
                    <a:gd name="T46" fmla="*/ 78 w 158"/>
                    <a:gd name="T47" fmla="*/ 4 h 126"/>
                    <a:gd name="T48" fmla="*/ 80 w 158"/>
                    <a:gd name="T49" fmla="*/ 0 h 126"/>
                    <a:gd name="T50" fmla="*/ 80 w 158"/>
                    <a:gd name="T51" fmla="*/ 0 h 126"/>
                    <a:gd name="T52" fmla="*/ 82 w 158"/>
                    <a:gd name="T53" fmla="*/ 0 h 126"/>
                    <a:gd name="T54" fmla="*/ 84 w 158"/>
                    <a:gd name="T55" fmla="*/ 2 h 126"/>
                    <a:gd name="T56" fmla="*/ 88 w 158"/>
                    <a:gd name="T57" fmla="*/ 4 h 126"/>
                    <a:gd name="T58" fmla="*/ 92 w 158"/>
                    <a:gd name="T59" fmla="*/ 6 h 126"/>
                    <a:gd name="T60" fmla="*/ 98 w 158"/>
                    <a:gd name="T61" fmla="*/ 8 h 126"/>
                    <a:gd name="T62" fmla="*/ 104 w 158"/>
                    <a:gd name="T63" fmla="*/ 10 h 126"/>
                    <a:gd name="T64" fmla="*/ 114 w 158"/>
                    <a:gd name="T65" fmla="*/ 12 h 126"/>
                    <a:gd name="T66" fmla="*/ 126 w 158"/>
                    <a:gd name="T67" fmla="*/ 12 h 126"/>
                    <a:gd name="T68" fmla="*/ 134 w 158"/>
                    <a:gd name="T69" fmla="*/ 12 h 126"/>
                    <a:gd name="T70" fmla="*/ 136 w 158"/>
                    <a:gd name="T71" fmla="*/ 12 h 126"/>
                    <a:gd name="T72" fmla="*/ 138 w 158"/>
                    <a:gd name="T73" fmla="*/ 12 h 126"/>
                    <a:gd name="T74" fmla="*/ 142 w 158"/>
                    <a:gd name="T75" fmla="*/ 14 h 126"/>
                    <a:gd name="T76" fmla="*/ 144 w 158"/>
                    <a:gd name="T77" fmla="*/ 18 h 126"/>
                    <a:gd name="T78" fmla="*/ 146 w 158"/>
                    <a:gd name="T79" fmla="*/ 22 h 126"/>
                    <a:gd name="T80" fmla="*/ 146 w 158"/>
                    <a:gd name="T81" fmla="*/ 28 h 126"/>
                    <a:gd name="T82" fmla="*/ 146 w 158"/>
                    <a:gd name="T83" fmla="*/ 34 h 126"/>
                    <a:gd name="T84" fmla="*/ 146 w 158"/>
                    <a:gd name="T85" fmla="*/ 38 h 126"/>
                    <a:gd name="T86" fmla="*/ 148 w 158"/>
                    <a:gd name="T87" fmla="*/ 42 h 126"/>
                    <a:gd name="T88" fmla="*/ 150 w 158"/>
                    <a:gd name="T89" fmla="*/ 46 h 126"/>
                    <a:gd name="T90" fmla="*/ 158 w 158"/>
                    <a:gd name="T91" fmla="*/ 54 h 126"/>
                    <a:gd name="T92" fmla="*/ 156 w 158"/>
                    <a:gd name="T93" fmla="*/ 54 h 126"/>
                    <a:gd name="T94" fmla="*/ 154 w 158"/>
                    <a:gd name="T95" fmla="*/ 54 h 126"/>
                    <a:gd name="T96" fmla="*/ 150 w 158"/>
                    <a:gd name="T97" fmla="*/ 54 h 126"/>
                    <a:gd name="T98" fmla="*/ 146 w 158"/>
                    <a:gd name="T99" fmla="*/ 54 h 126"/>
                    <a:gd name="T100" fmla="*/ 142 w 158"/>
                    <a:gd name="T101" fmla="*/ 54 h 126"/>
                    <a:gd name="T102" fmla="*/ 140 w 158"/>
                    <a:gd name="T103" fmla="*/ 56 h 126"/>
                    <a:gd name="T104" fmla="*/ 136 w 158"/>
                    <a:gd name="T105" fmla="*/ 58 h 126"/>
                    <a:gd name="T106" fmla="*/ 136 w 158"/>
                    <a:gd name="T107" fmla="*/ 62 h 126"/>
                    <a:gd name="T108" fmla="*/ 134 w 158"/>
                    <a:gd name="T109" fmla="*/ 74 h 126"/>
                    <a:gd name="T110" fmla="*/ 82 w 158"/>
                    <a:gd name="T111" fmla="*/ 92 h 126"/>
                    <a:gd name="T112" fmla="*/ 68 w 158"/>
                    <a:gd name="T113" fmla="*/ 96 h 126"/>
                    <a:gd name="T114" fmla="*/ 60 w 158"/>
                    <a:gd name="T115" fmla="*/ 104 h 126"/>
                    <a:gd name="T116" fmla="*/ 48 w 158"/>
                    <a:gd name="T117" fmla="*/ 110 h 126"/>
                    <a:gd name="T118" fmla="*/ 52 w 158"/>
                    <a:gd name="T119" fmla="*/ 126 h 126"/>
                    <a:gd name="T120" fmla="*/ 0 w 158"/>
                    <a:gd name="T121" fmla="*/ 12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58" h="126">
                      <a:moveTo>
                        <a:pt x="0" y="120"/>
                      </a:moveTo>
                      <a:lnTo>
                        <a:pt x="2" y="118"/>
                      </a:lnTo>
                      <a:lnTo>
                        <a:pt x="2" y="116"/>
                      </a:lnTo>
                      <a:lnTo>
                        <a:pt x="14" y="112"/>
                      </a:lnTo>
                      <a:lnTo>
                        <a:pt x="22" y="106"/>
                      </a:lnTo>
                      <a:lnTo>
                        <a:pt x="30" y="98"/>
                      </a:lnTo>
                      <a:lnTo>
                        <a:pt x="38" y="90"/>
                      </a:lnTo>
                      <a:lnTo>
                        <a:pt x="44" y="82"/>
                      </a:lnTo>
                      <a:lnTo>
                        <a:pt x="46" y="80"/>
                      </a:lnTo>
                      <a:lnTo>
                        <a:pt x="46" y="68"/>
                      </a:lnTo>
                      <a:lnTo>
                        <a:pt x="50" y="60"/>
                      </a:lnTo>
                      <a:lnTo>
                        <a:pt x="56" y="54"/>
                      </a:lnTo>
                      <a:lnTo>
                        <a:pt x="60" y="48"/>
                      </a:lnTo>
                      <a:lnTo>
                        <a:pt x="60" y="44"/>
                      </a:lnTo>
                      <a:lnTo>
                        <a:pt x="64" y="40"/>
                      </a:lnTo>
                      <a:lnTo>
                        <a:pt x="66" y="36"/>
                      </a:lnTo>
                      <a:lnTo>
                        <a:pt x="70" y="34"/>
                      </a:lnTo>
                      <a:lnTo>
                        <a:pt x="74" y="32"/>
                      </a:lnTo>
                      <a:lnTo>
                        <a:pt x="76" y="30"/>
                      </a:lnTo>
                      <a:lnTo>
                        <a:pt x="78" y="30"/>
                      </a:lnTo>
                      <a:lnTo>
                        <a:pt x="76" y="20"/>
                      </a:lnTo>
                      <a:lnTo>
                        <a:pt x="76" y="14"/>
                      </a:lnTo>
                      <a:lnTo>
                        <a:pt x="78" y="8"/>
                      </a:lnTo>
                      <a:lnTo>
                        <a:pt x="78" y="4"/>
                      </a:lnTo>
                      <a:lnTo>
                        <a:pt x="80" y="0"/>
                      </a:lnTo>
                      <a:lnTo>
                        <a:pt x="80" y="0"/>
                      </a:lnTo>
                      <a:lnTo>
                        <a:pt x="82" y="0"/>
                      </a:lnTo>
                      <a:lnTo>
                        <a:pt x="84" y="2"/>
                      </a:lnTo>
                      <a:lnTo>
                        <a:pt x="88" y="4"/>
                      </a:lnTo>
                      <a:lnTo>
                        <a:pt x="92" y="6"/>
                      </a:lnTo>
                      <a:lnTo>
                        <a:pt x="98" y="8"/>
                      </a:lnTo>
                      <a:lnTo>
                        <a:pt x="104" y="10"/>
                      </a:lnTo>
                      <a:lnTo>
                        <a:pt x="114" y="12"/>
                      </a:lnTo>
                      <a:lnTo>
                        <a:pt x="126" y="12"/>
                      </a:lnTo>
                      <a:lnTo>
                        <a:pt x="134" y="12"/>
                      </a:lnTo>
                      <a:lnTo>
                        <a:pt x="136" y="12"/>
                      </a:lnTo>
                      <a:lnTo>
                        <a:pt x="138" y="12"/>
                      </a:lnTo>
                      <a:lnTo>
                        <a:pt x="142" y="14"/>
                      </a:lnTo>
                      <a:lnTo>
                        <a:pt x="144" y="18"/>
                      </a:lnTo>
                      <a:lnTo>
                        <a:pt x="146" y="22"/>
                      </a:lnTo>
                      <a:lnTo>
                        <a:pt x="146" y="28"/>
                      </a:lnTo>
                      <a:lnTo>
                        <a:pt x="146" y="34"/>
                      </a:lnTo>
                      <a:lnTo>
                        <a:pt x="146" y="38"/>
                      </a:lnTo>
                      <a:lnTo>
                        <a:pt x="148" y="42"/>
                      </a:lnTo>
                      <a:lnTo>
                        <a:pt x="150" y="46"/>
                      </a:lnTo>
                      <a:lnTo>
                        <a:pt x="158" y="54"/>
                      </a:lnTo>
                      <a:lnTo>
                        <a:pt x="156" y="54"/>
                      </a:lnTo>
                      <a:lnTo>
                        <a:pt x="154" y="54"/>
                      </a:lnTo>
                      <a:lnTo>
                        <a:pt x="150" y="54"/>
                      </a:lnTo>
                      <a:lnTo>
                        <a:pt x="146" y="54"/>
                      </a:lnTo>
                      <a:lnTo>
                        <a:pt x="142" y="54"/>
                      </a:lnTo>
                      <a:lnTo>
                        <a:pt x="140" y="56"/>
                      </a:lnTo>
                      <a:lnTo>
                        <a:pt x="136" y="58"/>
                      </a:lnTo>
                      <a:lnTo>
                        <a:pt x="136" y="62"/>
                      </a:lnTo>
                      <a:lnTo>
                        <a:pt x="134" y="74"/>
                      </a:lnTo>
                      <a:lnTo>
                        <a:pt x="82" y="92"/>
                      </a:lnTo>
                      <a:lnTo>
                        <a:pt x="68" y="96"/>
                      </a:lnTo>
                      <a:lnTo>
                        <a:pt x="60" y="104"/>
                      </a:lnTo>
                      <a:lnTo>
                        <a:pt x="48" y="110"/>
                      </a:lnTo>
                      <a:lnTo>
                        <a:pt x="52" y="126"/>
                      </a:lnTo>
                      <a:lnTo>
                        <a:pt x="0" y="12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26" name="Freeform 274"/>
                <p:cNvSpPr>
                  <a:spLocks/>
                </p:cNvSpPr>
                <p:nvPr/>
              </p:nvSpPr>
              <p:spPr bwMode="gray">
                <a:xfrm>
                  <a:off x="941" y="2592"/>
                  <a:ext cx="52" cy="112"/>
                </a:xfrm>
                <a:custGeom>
                  <a:avLst/>
                  <a:gdLst>
                    <a:gd name="T0" fmla="*/ 8 w 52"/>
                    <a:gd name="T1" fmla="*/ 12 h 112"/>
                    <a:gd name="T2" fmla="*/ 6 w 52"/>
                    <a:gd name="T3" fmla="*/ 18 h 112"/>
                    <a:gd name="T4" fmla="*/ 4 w 52"/>
                    <a:gd name="T5" fmla="*/ 28 h 112"/>
                    <a:gd name="T6" fmla="*/ 4 w 52"/>
                    <a:gd name="T7" fmla="*/ 32 h 112"/>
                    <a:gd name="T8" fmla="*/ 2 w 52"/>
                    <a:gd name="T9" fmla="*/ 38 h 112"/>
                    <a:gd name="T10" fmla="*/ 0 w 52"/>
                    <a:gd name="T11" fmla="*/ 40 h 112"/>
                    <a:gd name="T12" fmla="*/ 0 w 52"/>
                    <a:gd name="T13" fmla="*/ 46 h 112"/>
                    <a:gd name="T14" fmla="*/ 2 w 52"/>
                    <a:gd name="T15" fmla="*/ 50 h 112"/>
                    <a:gd name="T16" fmla="*/ 2 w 52"/>
                    <a:gd name="T17" fmla="*/ 54 h 112"/>
                    <a:gd name="T18" fmla="*/ 2 w 52"/>
                    <a:gd name="T19" fmla="*/ 58 h 112"/>
                    <a:gd name="T20" fmla="*/ 6 w 52"/>
                    <a:gd name="T21" fmla="*/ 64 h 112"/>
                    <a:gd name="T22" fmla="*/ 8 w 52"/>
                    <a:gd name="T23" fmla="*/ 64 h 112"/>
                    <a:gd name="T24" fmla="*/ 10 w 52"/>
                    <a:gd name="T25" fmla="*/ 68 h 112"/>
                    <a:gd name="T26" fmla="*/ 14 w 52"/>
                    <a:gd name="T27" fmla="*/ 88 h 112"/>
                    <a:gd name="T28" fmla="*/ 22 w 52"/>
                    <a:gd name="T29" fmla="*/ 112 h 112"/>
                    <a:gd name="T30" fmla="*/ 26 w 52"/>
                    <a:gd name="T31" fmla="*/ 108 h 112"/>
                    <a:gd name="T32" fmla="*/ 34 w 52"/>
                    <a:gd name="T33" fmla="*/ 102 h 112"/>
                    <a:gd name="T34" fmla="*/ 40 w 52"/>
                    <a:gd name="T35" fmla="*/ 96 h 112"/>
                    <a:gd name="T36" fmla="*/ 40 w 52"/>
                    <a:gd name="T37" fmla="*/ 92 h 112"/>
                    <a:gd name="T38" fmla="*/ 38 w 52"/>
                    <a:gd name="T39" fmla="*/ 88 h 112"/>
                    <a:gd name="T40" fmla="*/ 38 w 52"/>
                    <a:gd name="T41" fmla="*/ 84 h 112"/>
                    <a:gd name="T42" fmla="*/ 44 w 52"/>
                    <a:gd name="T43" fmla="*/ 82 h 112"/>
                    <a:gd name="T44" fmla="*/ 48 w 52"/>
                    <a:gd name="T45" fmla="*/ 76 h 112"/>
                    <a:gd name="T46" fmla="*/ 46 w 52"/>
                    <a:gd name="T47" fmla="*/ 68 h 112"/>
                    <a:gd name="T48" fmla="*/ 44 w 52"/>
                    <a:gd name="T49" fmla="*/ 62 h 112"/>
                    <a:gd name="T50" fmla="*/ 42 w 52"/>
                    <a:gd name="T51" fmla="*/ 60 h 112"/>
                    <a:gd name="T52" fmla="*/ 42 w 52"/>
                    <a:gd name="T53" fmla="*/ 54 h 112"/>
                    <a:gd name="T54" fmla="*/ 44 w 52"/>
                    <a:gd name="T55" fmla="*/ 50 h 112"/>
                    <a:gd name="T56" fmla="*/ 48 w 52"/>
                    <a:gd name="T57" fmla="*/ 46 h 112"/>
                    <a:gd name="T58" fmla="*/ 50 w 52"/>
                    <a:gd name="T59" fmla="*/ 44 h 112"/>
                    <a:gd name="T60" fmla="*/ 50 w 52"/>
                    <a:gd name="T61" fmla="*/ 42 h 112"/>
                    <a:gd name="T62" fmla="*/ 48 w 52"/>
                    <a:gd name="T63" fmla="*/ 40 h 112"/>
                    <a:gd name="T64" fmla="*/ 46 w 52"/>
                    <a:gd name="T65" fmla="*/ 36 h 112"/>
                    <a:gd name="T66" fmla="*/ 44 w 52"/>
                    <a:gd name="T67" fmla="*/ 28 h 112"/>
                    <a:gd name="T68" fmla="*/ 46 w 52"/>
                    <a:gd name="T69" fmla="*/ 24 h 112"/>
                    <a:gd name="T70" fmla="*/ 52 w 52"/>
                    <a:gd name="T71" fmla="*/ 20 h 112"/>
                    <a:gd name="T72" fmla="*/ 32 w 52"/>
                    <a:gd name="T73" fmla="*/ 2 h 112"/>
                    <a:gd name="T74" fmla="*/ 30 w 52"/>
                    <a:gd name="T75" fmla="*/ 0 h 112"/>
                    <a:gd name="T76" fmla="*/ 22 w 52"/>
                    <a:gd name="T77" fmla="*/ 2 h 112"/>
                    <a:gd name="T78" fmla="*/ 16 w 52"/>
                    <a:gd name="T79" fmla="*/ 4 h 112"/>
                    <a:gd name="T80" fmla="*/ 12 w 52"/>
                    <a:gd name="T81" fmla="*/ 8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2" h="112">
                      <a:moveTo>
                        <a:pt x="10" y="12"/>
                      </a:moveTo>
                      <a:lnTo>
                        <a:pt x="8" y="12"/>
                      </a:lnTo>
                      <a:lnTo>
                        <a:pt x="8" y="14"/>
                      </a:lnTo>
                      <a:lnTo>
                        <a:pt x="6" y="18"/>
                      </a:lnTo>
                      <a:lnTo>
                        <a:pt x="4" y="22"/>
                      </a:lnTo>
                      <a:lnTo>
                        <a:pt x="4" y="28"/>
                      </a:lnTo>
                      <a:lnTo>
                        <a:pt x="4" y="30"/>
                      </a:lnTo>
                      <a:lnTo>
                        <a:pt x="4" y="32"/>
                      </a:lnTo>
                      <a:lnTo>
                        <a:pt x="4" y="36"/>
                      </a:lnTo>
                      <a:lnTo>
                        <a:pt x="2" y="38"/>
                      </a:lnTo>
                      <a:lnTo>
                        <a:pt x="0" y="40"/>
                      </a:lnTo>
                      <a:lnTo>
                        <a:pt x="0" y="40"/>
                      </a:lnTo>
                      <a:lnTo>
                        <a:pt x="0" y="42"/>
                      </a:lnTo>
                      <a:lnTo>
                        <a:pt x="0" y="46"/>
                      </a:lnTo>
                      <a:lnTo>
                        <a:pt x="0" y="48"/>
                      </a:lnTo>
                      <a:lnTo>
                        <a:pt x="2" y="50"/>
                      </a:lnTo>
                      <a:lnTo>
                        <a:pt x="2" y="52"/>
                      </a:lnTo>
                      <a:lnTo>
                        <a:pt x="2" y="54"/>
                      </a:lnTo>
                      <a:lnTo>
                        <a:pt x="2" y="56"/>
                      </a:lnTo>
                      <a:lnTo>
                        <a:pt x="2" y="58"/>
                      </a:lnTo>
                      <a:lnTo>
                        <a:pt x="4" y="62"/>
                      </a:lnTo>
                      <a:lnTo>
                        <a:pt x="6" y="64"/>
                      </a:lnTo>
                      <a:lnTo>
                        <a:pt x="6" y="64"/>
                      </a:lnTo>
                      <a:lnTo>
                        <a:pt x="8" y="64"/>
                      </a:lnTo>
                      <a:lnTo>
                        <a:pt x="10" y="66"/>
                      </a:lnTo>
                      <a:lnTo>
                        <a:pt x="10" y="68"/>
                      </a:lnTo>
                      <a:lnTo>
                        <a:pt x="12" y="76"/>
                      </a:lnTo>
                      <a:lnTo>
                        <a:pt x="14" y="88"/>
                      </a:lnTo>
                      <a:lnTo>
                        <a:pt x="18" y="102"/>
                      </a:lnTo>
                      <a:lnTo>
                        <a:pt x="22" y="112"/>
                      </a:lnTo>
                      <a:lnTo>
                        <a:pt x="24" y="112"/>
                      </a:lnTo>
                      <a:lnTo>
                        <a:pt x="26" y="108"/>
                      </a:lnTo>
                      <a:lnTo>
                        <a:pt x="30" y="106"/>
                      </a:lnTo>
                      <a:lnTo>
                        <a:pt x="34" y="102"/>
                      </a:lnTo>
                      <a:lnTo>
                        <a:pt x="36" y="98"/>
                      </a:lnTo>
                      <a:lnTo>
                        <a:pt x="40" y="96"/>
                      </a:lnTo>
                      <a:lnTo>
                        <a:pt x="40" y="92"/>
                      </a:lnTo>
                      <a:lnTo>
                        <a:pt x="40" y="92"/>
                      </a:lnTo>
                      <a:lnTo>
                        <a:pt x="38" y="90"/>
                      </a:lnTo>
                      <a:lnTo>
                        <a:pt x="38" y="88"/>
                      </a:lnTo>
                      <a:lnTo>
                        <a:pt x="38" y="86"/>
                      </a:lnTo>
                      <a:lnTo>
                        <a:pt x="38" y="84"/>
                      </a:lnTo>
                      <a:lnTo>
                        <a:pt x="42" y="82"/>
                      </a:lnTo>
                      <a:lnTo>
                        <a:pt x="44" y="82"/>
                      </a:lnTo>
                      <a:lnTo>
                        <a:pt x="46" y="80"/>
                      </a:lnTo>
                      <a:lnTo>
                        <a:pt x="48" y="76"/>
                      </a:lnTo>
                      <a:lnTo>
                        <a:pt x="48" y="72"/>
                      </a:lnTo>
                      <a:lnTo>
                        <a:pt x="46" y="68"/>
                      </a:lnTo>
                      <a:lnTo>
                        <a:pt x="46" y="64"/>
                      </a:lnTo>
                      <a:lnTo>
                        <a:pt x="44" y="62"/>
                      </a:lnTo>
                      <a:lnTo>
                        <a:pt x="44" y="60"/>
                      </a:lnTo>
                      <a:lnTo>
                        <a:pt x="42" y="60"/>
                      </a:lnTo>
                      <a:lnTo>
                        <a:pt x="42" y="56"/>
                      </a:lnTo>
                      <a:lnTo>
                        <a:pt x="42" y="54"/>
                      </a:lnTo>
                      <a:lnTo>
                        <a:pt x="44" y="50"/>
                      </a:lnTo>
                      <a:lnTo>
                        <a:pt x="44" y="50"/>
                      </a:lnTo>
                      <a:lnTo>
                        <a:pt x="46" y="48"/>
                      </a:lnTo>
                      <a:lnTo>
                        <a:pt x="48" y="46"/>
                      </a:lnTo>
                      <a:lnTo>
                        <a:pt x="50" y="46"/>
                      </a:lnTo>
                      <a:lnTo>
                        <a:pt x="50" y="44"/>
                      </a:lnTo>
                      <a:lnTo>
                        <a:pt x="50" y="44"/>
                      </a:lnTo>
                      <a:lnTo>
                        <a:pt x="50" y="42"/>
                      </a:lnTo>
                      <a:lnTo>
                        <a:pt x="48" y="40"/>
                      </a:lnTo>
                      <a:lnTo>
                        <a:pt x="48" y="40"/>
                      </a:lnTo>
                      <a:lnTo>
                        <a:pt x="46" y="38"/>
                      </a:lnTo>
                      <a:lnTo>
                        <a:pt x="46" y="36"/>
                      </a:lnTo>
                      <a:lnTo>
                        <a:pt x="44" y="32"/>
                      </a:lnTo>
                      <a:lnTo>
                        <a:pt x="44" y="28"/>
                      </a:lnTo>
                      <a:lnTo>
                        <a:pt x="46" y="26"/>
                      </a:lnTo>
                      <a:lnTo>
                        <a:pt x="46" y="24"/>
                      </a:lnTo>
                      <a:lnTo>
                        <a:pt x="50" y="22"/>
                      </a:lnTo>
                      <a:lnTo>
                        <a:pt x="52" y="20"/>
                      </a:lnTo>
                      <a:lnTo>
                        <a:pt x="48" y="12"/>
                      </a:lnTo>
                      <a:lnTo>
                        <a:pt x="32" y="2"/>
                      </a:lnTo>
                      <a:lnTo>
                        <a:pt x="32" y="2"/>
                      </a:lnTo>
                      <a:lnTo>
                        <a:pt x="30" y="0"/>
                      </a:lnTo>
                      <a:lnTo>
                        <a:pt x="26" y="0"/>
                      </a:lnTo>
                      <a:lnTo>
                        <a:pt x="22" y="2"/>
                      </a:lnTo>
                      <a:lnTo>
                        <a:pt x="18" y="4"/>
                      </a:lnTo>
                      <a:lnTo>
                        <a:pt x="16" y="4"/>
                      </a:lnTo>
                      <a:lnTo>
                        <a:pt x="14" y="6"/>
                      </a:lnTo>
                      <a:lnTo>
                        <a:pt x="12" y="8"/>
                      </a:lnTo>
                      <a:lnTo>
                        <a:pt x="10" y="1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27" name="Freeform 275"/>
                <p:cNvSpPr>
                  <a:spLocks/>
                </p:cNvSpPr>
                <p:nvPr/>
              </p:nvSpPr>
              <p:spPr bwMode="gray">
                <a:xfrm>
                  <a:off x="963" y="2654"/>
                  <a:ext cx="206" cy="202"/>
                </a:xfrm>
                <a:custGeom>
                  <a:avLst/>
                  <a:gdLst>
                    <a:gd name="T0" fmla="*/ 200 w 206"/>
                    <a:gd name="T1" fmla="*/ 34 h 202"/>
                    <a:gd name="T2" fmla="*/ 192 w 206"/>
                    <a:gd name="T3" fmla="*/ 30 h 202"/>
                    <a:gd name="T4" fmla="*/ 182 w 206"/>
                    <a:gd name="T5" fmla="*/ 24 h 202"/>
                    <a:gd name="T6" fmla="*/ 174 w 206"/>
                    <a:gd name="T7" fmla="*/ 22 h 202"/>
                    <a:gd name="T8" fmla="*/ 170 w 206"/>
                    <a:gd name="T9" fmla="*/ 22 h 202"/>
                    <a:gd name="T10" fmla="*/ 162 w 206"/>
                    <a:gd name="T11" fmla="*/ 22 h 202"/>
                    <a:gd name="T12" fmla="*/ 148 w 206"/>
                    <a:gd name="T13" fmla="*/ 26 h 202"/>
                    <a:gd name="T14" fmla="*/ 138 w 206"/>
                    <a:gd name="T15" fmla="*/ 28 h 202"/>
                    <a:gd name="T16" fmla="*/ 136 w 206"/>
                    <a:gd name="T17" fmla="*/ 34 h 202"/>
                    <a:gd name="T18" fmla="*/ 138 w 206"/>
                    <a:gd name="T19" fmla="*/ 42 h 202"/>
                    <a:gd name="T20" fmla="*/ 140 w 206"/>
                    <a:gd name="T21" fmla="*/ 46 h 202"/>
                    <a:gd name="T22" fmla="*/ 138 w 206"/>
                    <a:gd name="T23" fmla="*/ 54 h 202"/>
                    <a:gd name="T24" fmla="*/ 122 w 206"/>
                    <a:gd name="T25" fmla="*/ 56 h 202"/>
                    <a:gd name="T26" fmla="*/ 106 w 206"/>
                    <a:gd name="T27" fmla="*/ 52 h 202"/>
                    <a:gd name="T28" fmla="*/ 96 w 206"/>
                    <a:gd name="T29" fmla="*/ 44 h 202"/>
                    <a:gd name="T30" fmla="*/ 88 w 206"/>
                    <a:gd name="T31" fmla="*/ 36 h 202"/>
                    <a:gd name="T32" fmla="*/ 84 w 206"/>
                    <a:gd name="T33" fmla="*/ 26 h 202"/>
                    <a:gd name="T34" fmla="*/ 80 w 206"/>
                    <a:gd name="T35" fmla="*/ 18 h 202"/>
                    <a:gd name="T36" fmla="*/ 78 w 206"/>
                    <a:gd name="T37" fmla="*/ 16 h 202"/>
                    <a:gd name="T38" fmla="*/ 56 w 206"/>
                    <a:gd name="T39" fmla="*/ 10 h 202"/>
                    <a:gd name="T40" fmla="*/ 46 w 206"/>
                    <a:gd name="T41" fmla="*/ 6 h 202"/>
                    <a:gd name="T42" fmla="*/ 38 w 206"/>
                    <a:gd name="T43" fmla="*/ 4 h 202"/>
                    <a:gd name="T44" fmla="*/ 24 w 206"/>
                    <a:gd name="T45" fmla="*/ 0 h 202"/>
                    <a:gd name="T46" fmla="*/ 24 w 206"/>
                    <a:gd name="T47" fmla="*/ 4 h 202"/>
                    <a:gd name="T48" fmla="*/ 26 w 206"/>
                    <a:gd name="T49" fmla="*/ 12 h 202"/>
                    <a:gd name="T50" fmla="*/ 24 w 206"/>
                    <a:gd name="T51" fmla="*/ 18 h 202"/>
                    <a:gd name="T52" fmla="*/ 22 w 206"/>
                    <a:gd name="T53" fmla="*/ 20 h 202"/>
                    <a:gd name="T54" fmla="*/ 18 w 206"/>
                    <a:gd name="T55" fmla="*/ 20 h 202"/>
                    <a:gd name="T56" fmla="*/ 16 w 206"/>
                    <a:gd name="T57" fmla="*/ 22 h 202"/>
                    <a:gd name="T58" fmla="*/ 18 w 206"/>
                    <a:gd name="T59" fmla="*/ 30 h 202"/>
                    <a:gd name="T60" fmla="*/ 18 w 206"/>
                    <a:gd name="T61" fmla="*/ 30 h 202"/>
                    <a:gd name="T62" fmla="*/ 16 w 206"/>
                    <a:gd name="T63" fmla="*/ 34 h 202"/>
                    <a:gd name="T64" fmla="*/ 12 w 206"/>
                    <a:gd name="T65" fmla="*/ 40 h 202"/>
                    <a:gd name="T66" fmla="*/ 6 w 206"/>
                    <a:gd name="T67" fmla="*/ 46 h 202"/>
                    <a:gd name="T68" fmla="*/ 2 w 206"/>
                    <a:gd name="T69" fmla="*/ 50 h 202"/>
                    <a:gd name="T70" fmla="*/ 0 w 206"/>
                    <a:gd name="T71" fmla="*/ 50 h 202"/>
                    <a:gd name="T72" fmla="*/ 2 w 206"/>
                    <a:gd name="T73" fmla="*/ 54 h 202"/>
                    <a:gd name="T74" fmla="*/ 4 w 206"/>
                    <a:gd name="T75" fmla="*/ 60 h 202"/>
                    <a:gd name="T76" fmla="*/ 4 w 206"/>
                    <a:gd name="T77" fmla="*/ 72 h 202"/>
                    <a:gd name="T78" fmla="*/ 6 w 206"/>
                    <a:gd name="T79" fmla="*/ 80 h 202"/>
                    <a:gd name="T80" fmla="*/ 8 w 206"/>
                    <a:gd name="T81" fmla="*/ 82 h 202"/>
                    <a:gd name="T82" fmla="*/ 12 w 206"/>
                    <a:gd name="T83" fmla="*/ 88 h 202"/>
                    <a:gd name="T84" fmla="*/ 12 w 206"/>
                    <a:gd name="T85" fmla="*/ 96 h 202"/>
                    <a:gd name="T86" fmla="*/ 12 w 206"/>
                    <a:gd name="T87" fmla="*/ 106 h 202"/>
                    <a:gd name="T88" fmla="*/ 10 w 206"/>
                    <a:gd name="T89" fmla="*/ 108 h 202"/>
                    <a:gd name="T90" fmla="*/ 14 w 206"/>
                    <a:gd name="T91" fmla="*/ 112 h 202"/>
                    <a:gd name="T92" fmla="*/ 14 w 206"/>
                    <a:gd name="T93" fmla="*/ 122 h 202"/>
                    <a:gd name="T94" fmla="*/ 30 w 206"/>
                    <a:gd name="T95" fmla="*/ 142 h 202"/>
                    <a:gd name="T96" fmla="*/ 36 w 206"/>
                    <a:gd name="T97" fmla="*/ 142 h 202"/>
                    <a:gd name="T98" fmla="*/ 40 w 206"/>
                    <a:gd name="T99" fmla="*/ 146 h 202"/>
                    <a:gd name="T100" fmla="*/ 44 w 206"/>
                    <a:gd name="T101" fmla="*/ 152 h 202"/>
                    <a:gd name="T102" fmla="*/ 48 w 206"/>
                    <a:gd name="T103" fmla="*/ 158 h 202"/>
                    <a:gd name="T104" fmla="*/ 184 w 206"/>
                    <a:gd name="T105" fmla="*/ 202 h 202"/>
                    <a:gd name="T106" fmla="*/ 206 w 206"/>
                    <a:gd name="T107" fmla="*/ 184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06" h="202">
                      <a:moveTo>
                        <a:pt x="206" y="34"/>
                      </a:moveTo>
                      <a:lnTo>
                        <a:pt x="200" y="34"/>
                      </a:lnTo>
                      <a:lnTo>
                        <a:pt x="196" y="32"/>
                      </a:lnTo>
                      <a:lnTo>
                        <a:pt x="192" y="30"/>
                      </a:lnTo>
                      <a:lnTo>
                        <a:pt x="186" y="26"/>
                      </a:lnTo>
                      <a:lnTo>
                        <a:pt x="182" y="24"/>
                      </a:lnTo>
                      <a:lnTo>
                        <a:pt x="176" y="24"/>
                      </a:lnTo>
                      <a:lnTo>
                        <a:pt x="174" y="22"/>
                      </a:lnTo>
                      <a:lnTo>
                        <a:pt x="172" y="22"/>
                      </a:lnTo>
                      <a:lnTo>
                        <a:pt x="170" y="22"/>
                      </a:lnTo>
                      <a:lnTo>
                        <a:pt x="166" y="22"/>
                      </a:lnTo>
                      <a:lnTo>
                        <a:pt x="162" y="22"/>
                      </a:lnTo>
                      <a:lnTo>
                        <a:pt x="154" y="24"/>
                      </a:lnTo>
                      <a:lnTo>
                        <a:pt x="148" y="26"/>
                      </a:lnTo>
                      <a:lnTo>
                        <a:pt x="142" y="26"/>
                      </a:lnTo>
                      <a:lnTo>
                        <a:pt x="138" y="28"/>
                      </a:lnTo>
                      <a:lnTo>
                        <a:pt x="138" y="32"/>
                      </a:lnTo>
                      <a:lnTo>
                        <a:pt x="136" y="34"/>
                      </a:lnTo>
                      <a:lnTo>
                        <a:pt x="138" y="38"/>
                      </a:lnTo>
                      <a:lnTo>
                        <a:pt x="138" y="42"/>
                      </a:lnTo>
                      <a:lnTo>
                        <a:pt x="140" y="44"/>
                      </a:lnTo>
                      <a:lnTo>
                        <a:pt x="140" y="46"/>
                      </a:lnTo>
                      <a:lnTo>
                        <a:pt x="140" y="46"/>
                      </a:lnTo>
                      <a:lnTo>
                        <a:pt x="138" y="54"/>
                      </a:lnTo>
                      <a:lnTo>
                        <a:pt x="132" y="56"/>
                      </a:lnTo>
                      <a:lnTo>
                        <a:pt x="122" y="56"/>
                      </a:lnTo>
                      <a:lnTo>
                        <a:pt x="114" y="54"/>
                      </a:lnTo>
                      <a:lnTo>
                        <a:pt x="106" y="52"/>
                      </a:lnTo>
                      <a:lnTo>
                        <a:pt x="100" y="48"/>
                      </a:lnTo>
                      <a:lnTo>
                        <a:pt x="96" y="44"/>
                      </a:lnTo>
                      <a:lnTo>
                        <a:pt x="90" y="40"/>
                      </a:lnTo>
                      <a:lnTo>
                        <a:pt x="88" y="36"/>
                      </a:lnTo>
                      <a:lnTo>
                        <a:pt x="86" y="30"/>
                      </a:lnTo>
                      <a:lnTo>
                        <a:pt x="84" y="26"/>
                      </a:lnTo>
                      <a:lnTo>
                        <a:pt x="82" y="22"/>
                      </a:lnTo>
                      <a:lnTo>
                        <a:pt x="80" y="18"/>
                      </a:lnTo>
                      <a:lnTo>
                        <a:pt x="78" y="16"/>
                      </a:lnTo>
                      <a:lnTo>
                        <a:pt x="78" y="16"/>
                      </a:lnTo>
                      <a:lnTo>
                        <a:pt x="58" y="12"/>
                      </a:lnTo>
                      <a:lnTo>
                        <a:pt x="56" y="10"/>
                      </a:lnTo>
                      <a:lnTo>
                        <a:pt x="52" y="8"/>
                      </a:lnTo>
                      <a:lnTo>
                        <a:pt x="46" y="6"/>
                      </a:lnTo>
                      <a:lnTo>
                        <a:pt x="42" y="4"/>
                      </a:lnTo>
                      <a:lnTo>
                        <a:pt x="38" y="4"/>
                      </a:lnTo>
                      <a:lnTo>
                        <a:pt x="38" y="4"/>
                      </a:lnTo>
                      <a:lnTo>
                        <a:pt x="24" y="0"/>
                      </a:lnTo>
                      <a:lnTo>
                        <a:pt x="24" y="2"/>
                      </a:lnTo>
                      <a:lnTo>
                        <a:pt x="24" y="4"/>
                      </a:lnTo>
                      <a:lnTo>
                        <a:pt x="26" y="8"/>
                      </a:lnTo>
                      <a:lnTo>
                        <a:pt x="26" y="12"/>
                      </a:lnTo>
                      <a:lnTo>
                        <a:pt x="26" y="16"/>
                      </a:lnTo>
                      <a:lnTo>
                        <a:pt x="24" y="18"/>
                      </a:lnTo>
                      <a:lnTo>
                        <a:pt x="24" y="18"/>
                      </a:lnTo>
                      <a:lnTo>
                        <a:pt x="22" y="20"/>
                      </a:lnTo>
                      <a:lnTo>
                        <a:pt x="20" y="20"/>
                      </a:lnTo>
                      <a:lnTo>
                        <a:pt x="18" y="20"/>
                      </a:lnTo>
                      <a:lnTo>
                        <a:pt x="18" y="22"/>
                      </a:lnTo>
                      <a:lnTo>
                        <a:pt x="16" y="22"/>
                      </a:lnTo>
                      <a:lnTo>
                        <a:pt x="16" y="26"/>
                      </a:lnTo>
                      <a:lnTo>
                        <a:pt x="18" y="30"/>
                      </a:lnTo>
                      <a:lnTo>
                        <a:pt x="18" y="30"/>
                      </a:lnTo>
                      <a:lnTo>
                        <a:pt x="18" y="30"/>
                      </a:lnTo>
                      <a:lnTo>
                        <a:pt x="18" y="32"/>
                      </a:lnTo>
                      <a:lnTo>
                        <a:pt x="16" y="34"/>
                      </a:lnTo>
                      <a:lnTo>
                        <a:pt x="14" y="36"/>
                      </a:lnTo>
                      <a:lnTo>
                        <a:pt x="12" y="40"/>
                      </a:lnTo>
                      <a:lnTo>
                        <a:pt x="8" y="42"/>
                      </a:lnTo>
                      <a:lnTo>
                        <a:pt x="6" y="46"/>
                      </a:lnTo>
                      <a:lnTo>
                        <a:pt x="2" y="48"/>
                      </a:lnTo>
                      <a:lnTo>
                        <a:pt x="2" y="50"/>
                      </a:lnTo>
                      <a:lnTo>
                        <a:pt x="0" y="50"/>
                      </a:lnTo>
                      <a:lnTo>
                        <a:pt x="0" y="50"/>
                      </a:lnTo>
                      <a:lnTo>
                        <a:pt x="2" y="50"/>
                      </a:lnTo>
                      <a:lnTo>
                        <a:pt x="2" y="54"/>
                      </a:lnTo>
                      <a:lnTo>
                        <a:pt x="2" y="56"/>
                      </a:lnTo>
                      <a:lnTo>
                        <a:pt x="4" y="60"/>
                      </a:lnTo>
                      <a:lnTo>
                        <a:pt x="4" y="66"/>
                      </a:lnTo>
                      <a:lnTo>
                        <a:pt x="4" y="72"/>
                      </a:lnTo>
                      <a:lnTo>
                        <a:pt x="6" y="76"/>
                      </a:lnTo>
                      <a:lnTo>
                        <a:pt x="6" y="80"/>
                      </a:lnTo>
                      <a:lnTo>
                        <a:pt x="6" y="80"/>
                      </a:lnTo>
                      <a:lnTo>
                        <a:pt x="8" y="82"/>
                      </a:lnTo>
                      <a:lnTo>
                        <a:pt x="10" y="84"/>
                      </a:lnTo>
                      <a:lnTo>
                        <a:pt x="12" y="88"/>
                      </a:lnTo>
                      <a:lnTo>
                        <a:pt x="12" y="92"/>
                      </a:lnTo>
                      <a:lnTo>
                        <a:pt x="12" y="96"/>
                      </a:lnTo>
                      <a:lnTo>
                        <a:pt x="12" y="102"/>
                      </a:lnTo>
                      <a:lnTo>
                        <a:pt x="12" y="106"/>
                      </a:lnTo>
                      <a:lnTo>
                        <a:pt x="10" y="108"/>
                      </a:lnTo>
                      <a:lnTo>
                        <a:pt x="10" y="108"/>
                      </a:lnTo>
                      <a:lnTo>
                        <a:pt x="12" y="110"/>
                      </a:lnTo>
                      <a:lnTo>
                        <a:pt x="14" y="112"/>
                      </a:lnTo>
                      <a:lnTo>
                        <a:pt x="14" y="116"/>
                      </a:lnTo>
                      <a:lnTo>
                        <a:pt x="14" y="122"/>
                      </a:lnTo>
                      <a:lnTo>
                        <a:pt x="28" y="142"/>
                      </a:lnTo>
                      <a:lnTo>
                        <a:pt x="30" y="142"/>
                      </a:lnTo>
                      <a:lnTo>
                        <a:pt x="32" y="142"/>
                      </a:lnTo>
                      <a:lnTo>
                        <a:pt x="36" y="142"/>
                      </a:lnTo>
                      <a:lnTo>
                        <a:pt x="40" y="146"/>
                      </a:lnTo>
                      <a:lnTo>
                        <a:pt x="40" y="146"/>
                      </a:lnTo>
                      <a:lnTo>
                        <a:pt x="42" y="148"/>
                      </a:lnTo>
                      <a:lnTo>
                        <a:pt x="44" y="152"/>
                      </a:lnTo>
                      <a:lnTo>
                        <a:pt x="46" y="154"/>
                      </a:lnTo>
                      <a:lnTo>
                        <a:pt x="48" y="158"/>
                      </a:lnTo>
                      <a:lnTo>
                        <a:pt x="76" y="156"/>
                      </a:lnTo>
                      <a:lnTo>
                        <a:pt x="184" y="202"/>
                      </a:lnTo>
                      <a:lnTo>
                        <a:pt x="184" y="184"/>
                      </a:lnTo>
                      <a:lnTo>
                        <a:pt x="206" y="184"/>
                      </a:lnTo>
                      <a:lnTo>
                        <a:pt x="206" y="3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28" name="Freeform 276"/>
                <p:cNvSpPr>
                  <a:spLocks/>
                </p:cNvSpPr>
                <p:nvPr/>
              </p:nvSpPr>
              <p:spPr bwMode="gray">
                <a:xfrm>
                  <a:off x="875" y="2936"/>
                  <a:ext cx="146" cy="120"/>
                </a:xfrm>
                <a:custGeom>
                  <a:avLst/>
                  <a:gdLst>
                    <a:gd name="T0" fmla="*/ 142 w 146"/>
                    <a:gd name="T1" fmla="*/ 0 h 120"/>
                    <a:gd name="T2" fmla="*/ 132 w 146"/>
                    <a:gd name="T3" fmla="*/ 2 h 120"/>
                    <a:gd name="T4" fmla="*/ 124 w 146"/>
                    <a:gd name="T5" fmla="*/ 6 h 120"/>
                    <a:gd name="T6" fmla="*/ 120 w 146"/>
                    <a:gd name="T7" fmla="*/ 8 h 120"/>
                    <a:gd name="T8" fmla="*/ 96 w 146"/>
                    <a:gd name="T9" fmla="*/ 4 h 120"/>
                    <a:gd name="T10" fmla="*/ 84 w 146"/>
                    <a:gd name="T11" fmla="*/ 8 h 120"/>
                    <a:gd name="T12" fmla="*/ 76 w 146"/>
                    <a:gd name="T13" fmla="*/ 6 h 120"/>
                    <a:gd name="T14" fmla="*/ 68 w 146"/>
                    <a:gd name="T15" fmla="*/ 12 h 120"/>
                    <a:gd name="T16" fmla="*/ 62 w 146"/>
                    <a:gd name="T17" fmla="*/ 16 h 120"/>
                    <a:gd name="T18" fmla="*/ 58 w 146"/>
                    <a:gd name="T19" fmla="*/ 14 h 120"/>
                    <a:gd name="T20" fmla="*/ 50 w 146"/>
                    <a:gd name="T21" fmla="*/ 10 h 120"/>
                    <a:gd name="T22" fmla="*/ 42 w 146"/>
                    <a:gd name="T23" fmla="*/ 8 h 120"/>
                    <a:gd name="T24" fmla="*/ 40 w 146"/>
                    <a:gd name="T25" fmla="*/ 6 h 120"/>
                    <a:gd name="T26" fmla="*/ 38 w 146"/>
                    <a:gd name="T27" fmla="*/ 6 h 120"/>
                    <a:gd name="T28" fmla="*/ 30 w 146"/>
                    <a:gd name="T29" fmla="*/ 6 h 120"/>
                    <a:gd name="T30" fmla="*/ 16 w 146"/>
                    <a:gd name="T31" fmla="*/ 8 h 120"/>
                    <a:gd name="T32" fmla="*/ 6 w 146"/>
                    <a:gd name="T33" fmla="*/ 14 h 120"/>
                    <a:gd name="T34" fmla="*/ 2 w 146"/>
                    <a:gd name="T35" fmla="*/ 20 h 120"/>
                    <a:gd name="T36" fmla="*/ 4 w 146"/>
                    <a:gd name="T37" fmla="*/ 22 h 120"/>
                    <a:gd name="T38" fmla="*/ 6 w 146"/>
                    <a:gd name="T39" fmla="*/ 28 h 120"/>
                    <a:gd name="T40" fmla="*/ 6 w 146"/>
                    <a:gd name="T41" fmla="*/ 40 h 120"/>
                    <a:gd name="T42" fmla="*/ 6 w 146"/>
                    <a:gd name="T43" fmla="*/ 48 h 120"/>
                    <a:gd name="T44" fmla="*/ 2 w 146"/>
                    <a:gd name="T45" fmla="*/ 54 h 120"/>
                    <a:gd name="T46" fmla="*/ 0 w 146"/>
                    <a:gd name="T47" fmla="*/ 64 h 120"/>
                    <a:gd name="T48" fmla="*/ 0 w 146"/>
                    <a:gd name="T49" fmla="*/ 100 h 120"/>
                    <a:gd name="T50" fmla="*/ 16 w 146"/>
                    <a:gd name="T51" fmla="*/ 100 h 120"/>
                    <a:gd name="T52" fmla="*/ 34 w 146"/>
                    <a:gd name="T53" fmla="*/ 112 h 120"/>
                    <a:gd name="T54" fmla="*/ 52 w 146"/>
                    <a:gd name="T55" fmla="*/ 118 h 120"/>
                    <a:gd name="T56" fmla="*/ 76 w 146"/>
                    <a:gd name="T57" fmla="*/ 120 h 120"/>
                    <a:gd name="T58" fmla="*/ 94 w 146"/>
                    <a:gd name="T59" fmla="*/ 102 h 120"/>
                    <a:gd name="T60" fmla="*/ 96 w 146"/>
                    <a:gd name="T61" fmla="*/ 86 h 120"/>
                    <a:gd name="T62" fmla="*/ 100 w 146"/>
                    <a:gd name="T63" fmla="*/ 80 h 120"/>
                    <a:gd name="T64" fmla="*/ 108 w 146"/>
                    <a:gd name="T65" fmla="*/ 72 h 120"/>
                    <a:gd name="T66" fmla="*/ 118 w 146"/>
                    <a:gd name="T67" fmla="*/ 68 h 120"/>
                    <a:gd name="T68" fmla="*/ 122 w 146"/>
                    <a:gd name="T69" fmla="*/ 72 h 120"/>
                    <a:gd name="T70" fmla="*/ 126 w 146"/>
                    <a:gd name="T71" fmla="*/ 72 h 120"/>
                    <a:gd name="T72" fmla="*/ 132 w 146"/>
                    <a:gd name="T73" fmla="*/ 68 h 120"/>
                    <a:gd name="T74" fmla="*/ 138 w 146"/>
                    <a:gd name="T75" fmla="*/ 56 h 120"/>
                    <a:gd name="T76" fmla="*/ 142 w 146"/>
                    <a:gd name="T77" fmla="*/ 46 h 120"/>
                    <a:gd name="T78" fmla="*/ 144 w 146"/>
                    <a:gd name="T79" fmla="*/ 36 h 120"/>
                    <a:gd name="T80" fmla="*/ 146 w 146"/>
                    <a:gd name="T81" fmla="*/ 24 h 120"/>
                    <a:gd name="T82" fmla="*/ 144 w 146"/>
                    <a:gd name="T83" fmla="*/ 14 h 120"/>
                    <a:gd name="T84" fmla="*/ 146 w 146"/>
                    <a:gd name="T85" fmla="*/ 4 h 120"/>
                    <a:gd name="T86" fmla="*/ 146 w 146"/>
                    <a:gd name="T87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46" h="120">
                      <a:moveTo>
                        <a:pt x="146" y="0"/>
                      </a:moveTo>
                      <a:lnTo>
                        <a:pt x="142" y="0"/>
                      </a:lnTo>
                      <a:lnTo>
                        <a:pt x="136" y="0"/>
                      </a:lnTo>
                      <a:lnTo>
                        <a:pt x="132" y="2"/>
                      </a:lnTo>
                      <a:lnTo>
                        <a:pt x="126" y="4"/>
                      </a:lnTo>
                      <a:lnTo>
                        <a:pt x="124" y="6"/>
                      </a:lnTo>
                      <a:lnTo>
                        <a:pt x="120" y="6"/>
                      </a:lnTo>
                      <a:lnTo>
                        <a:pt x="120" y="8"/>
                      </a:lnTo>
                      <a:lnTo>
                        <a:pt x="108" y="2"/>
                      </a:lnTo>
                      <a:lnTo>
                        <a:pt x="96" y="4"/>
                      </a:lnTo>
                      <a:lnTo>
                        <a:pt x="88" y="6"/>
                      </a:lnTo>
                      <a:lnTo>
                        <a:pt x="84" y="8"/>
                      </a:lnTo>
                      <a:lnTo>
                        <a:pt x="80" y="6"/>
                      </a:lnTo>
                      <a:lnTo>
                        <a:pt x="76" y="6"/>
                      </a:lnTo>
                      <a:lnTo>
                        <a:pt x="70" y="8"/>
                      </a:lnTo>
                      <a:lnTo>
                        <a:pt x="68" y="12"/>
                      </a:lnTo>
                      <a:lnTo>
                        <a:pt x="64" y="14"/>
                      </a:lnTo>
                      <a:lnTo>
                        <a:pt x="62" y="16"/>
                      </a:lnTo>
                      <a:lnTo>
                        <a:pt x="62" y="16"/>
                      </a:lnTo>
                      <a:lnTo>
                        <a:pt x="58" y="14"/>
                      </a:lnTo>
                      <a:lnTo>
                        <a:pt x="54" y="10"/>
                      </a:lnTo>
                      <a:lnTo>
                        <a:pt x="50" y="10"/>
                      </a:lnTo>
                      <a:lnTo>
                        <a:pt x="46" y="8"/>
                      </a:lnTo>
                      <a:lnTo>
                        <a:pt x="42" y="8"/>
                      </a:lnTo>
                      <a:lnTo>
                        <a:pt x="40" y="6"/>
                      </a:lnTo>
                      <a:lnTo>
                        <a:pt x="40" y="6"/>
                      </a:lnTo>
                      <a:lnTo>
                        <a:pt x="40" y="6"/>
                      </a:lnTo>
                      <a:lnTo>
                        <a:pt x="38" y="6"/>
                      </a:lnTo>
                      <a:lnTo>
                        <a:pt x="34" y="6"/>
                      </a:lnTo>
                      <a:lnTo>
                        <a:pt x="30" y="6"/>
                      </a:lnTo>
                      <a:lnTo>
                        <a:pt x="22" y="6"/>
                      </a:lnTo>
                      <a:lnTo>
                        <a:pt x="16" y="8"/>
                      </a:lnTo>
                      <a:lnTo>
                        <a:pt x="10" y="12"/>
                      </a:lnTo>
                      <a:lnTo>
                        <a:pt x="6" y="14"/>
                      </a:lnTo>
                      <a:lnTo>
                        <a:pt x="4" y="18"/>
                      </a:lnTo>
                      <a:lnTo>
                        <a:pt x="2" y="20"/>
                      </a:lnTo>
                      <a:lnTo>
                        <a:pt x="2" y="20"/>
                      </a:lnTo>
                      <a:lnTo>
                        <a:pt x="4" y="22"/>
                      </a:lnTo>
                      <a:lnTo>
                        <a:pt x="4" y="24"/>
                      </a:lnTo>
                      <a:lnTo>
                        <a:pt x="6" y="28"/>
                      </a:lnTo>
                      <a:lnTo>
                        <a:pt x="6" y="34"/>
                      </a:lnTo>
                      <a:lnTo>
                        <a:pt x="6" y="40"/>
                      </a:lnTo>
                      <a:lnTo>
                        <a:pt x="6" y="46"/>
                      </a:lnTo>
                      <a:lnTo>
                        <a:pt x="6" y="48"/>
                      </a:lnTo>
                      <a:lnTo>
                        <a:pt x="4" y="50"/>
                      </a:lnTo>
                      <a:lnTo>
                        <a:pt x="2" y="54"/>
                      </a:lnTo>
                      <a:lnTo>
                        <a:pt x="2" y="58"/>
                      </a:lnTo>
                      <a:lnTo>
                        <a:pt x="0" y="64"/>
                      </a:lnTo>
                      <a:lnTo>
                        <a:pt x="0" y="70"/>
                      </a:lnTo>
                      <a:lnTo>
                        <a:pt x="0" y="100"/>
                      </a:lnTo>
                      <a:lnTo>
                        <a:pt x="14" y="98"/>
                      </a:lnTo>
                      <a:lnTo>
                        <a:pt x="16" y="100"/>
                      </a:lnTo>
                      <a:lnTo>
                        <a:pt x="24" y="106"/>
                      </a:lnTo>
                      <a:lnTo>
                        <a:pt x="34" y="112"/>
                      </a:lnTo>
                      <a:lnTo>
                        <a:pt x="48" y="118"/>
                      </a:lnTo>
                      <a:lnTo>
                        <a:pt x="52" y="118"/>
                      </a:lnTo>
                      <a:lnTo>
                        <a:pt x="62" y="120"/>
                      </a:lnTo>
                      <a:lnTo>
                        <a:pt x="76" y="120"/>
                      </a:lnTo>
                      <a:lnTo>
                        <a:pt x="86" y="120"/>
                      </a:lnTo>
                      <a:lnTo>
                        <a:pt x="94" y="102"/>
                      </a:lnTo>
                      <a:lnTo>
                        <a:pt x="94" y="88"/>
                      </a:lnTo>
                      <a:lnTo>
                        <a:pt x="96" y="86"/>
                      </a:lnTo>
                      <a:lnTo>
                        <a:pt x="98" y="84"/>
                      </a:lnTo>
                      <a:lnTo>
                        <a:pt x="100" y="80"/>
                      </a:lnTo>
                      <a:lnTo>
                        <a:pt x="104" y="76"/>
                      </a:lnTo>
                      <a:lnTo>
                        <a:pt x="108" y="72"/>
                      </a:lnTo>
                      <a:lnTo>
                        <a:pt x="112" y="70"/>
                      </a:lnTo>
                      <a:lnTo>
                        <a:pt x="118" y="68"/>
                      </a:lnTo>
                      <a:lnTo>
                        <a:pt x="122" y="72"/>
                      </a:lnTo>
                      <a:lnTo>
                        <a:pt x="122" y="72"/>
                      </a:lnTo>
                      <a:lnTo>
                        <a:pt x="124" y="72"/>
                      </a:lnTo>
                      <a:lnTo>
                        <a:pt x="126" y="72"/>
                      </a:lnTo>
                      <a:lnTo>
                        <a:pt x="128" y="70"/>
                      </a:lnTo>
                      <a:lnTo>
                        <a:pt x="132" y="68"/>
                      </a:lnTo>
                      <a:lnTo>
                        <a:pt x="136" y="64"/>
                      </a:lnTo>
                      <a:lnTo>
                        <a:pt x="138" y="56"/>
                      </a:lnTo>
                      <a:lnTo>
                        <a:pt x="142" y="46"/>
                      </a:lnTo>
                      <a:lnTo>
                        <a:pt x="142" y="46"/>
                      </a:lnTo>
                      <a:lnTo>
                        <a:pt x="144" y="42"/>
                      </a:lnTo>
                      <a:lnTo>
                        <a:pt x="144" y="36"/>
                      </a:lnTo>
                      <a:lnTo>
                        <a:pt x="146" y="30"/>
                      </a:lnTo>
                      <a:lnTo>
                        <a:pt x="146" y="24"/>
                      </a:lnTo>
                      <a:lnTo>
                        <a:pt x="144" y="18"/>
                      </a:lnTo>
                      <a:lnTo>
                        <a:pt x="144" y="14"/>
                      </a:lnTo>
                      <a:lnTo>
                        <a:pt x="144" y="8"/>
                      </a:lnTo>
                      <a:lnTo>
                        <a:pt x="146" y="4"/>
                      </a:lnTo>
                      <a:lnTo>
                        <a:pt x="146" y="2"/>
                      </a:lnTo>
                      <a:lnTo>
                        <a:pt x="146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29" name="Freeform 277"/>
                <p:cNvSpPr>
                  <a:spLocks/>
                </p:cNvSpPr>
                <p:nvPr/>
              </p:nvSpPr>
              <p:spPr bwMode="gray">
                <a:xfrm>
                  <a:off x="995" y="2796"/>
                  <a:ext cx="52" cy="132"/>
                </a:xfrm>
                <a:custGeom>
                  <a:avLst/>
                  <a:gdLst>
                    <a:gd name="T0" fmla="*/ 28 w 52"/>
                    <a:gd name="T1" fmla="*/ 132 h 132"/>
                    <a:gd name="T2" fmla="*/ 30 w 52"/>
                    <a:gd name="T3" fmla="*/ 118 h 132"/>
                    <a:gd name="T4" fmla="*/ 30 w 52"/>
                    <a:gd name="T5" fmla="*/ 118 h 132"/>
                    <a:gd name="T6" fmla="*/ 30 w 52"/>
                    <a:gd name="T7" fmla="*/ 116 h 132"/>
                    <a:gd name="T8" fmla="*/ 32 w 52"/>
                    <a:gd name="T9" fmla="*/ 112 h 132"/>
                    <a:gd name="T10" fmla="*/ 32 w 52"/>
                    <a:gd name="T11" fmla="*/ 108 h 132"/>
                    <a:gd name="T12" fmla="*/ 36 w 52"/>
                    <a:gd name="T13" fmla="*/ 104 h 132"/>
                    <a:gd name="T14" fmla="*/ 40 w 52"/>
                    <a:gd name="T15" fmla="*/ 100 h 132"/>
                    <a:gd name="T16" fmla="*/ 44 w 52"/>
                    <a:gd name="T17" fmla="*/ 96 h 132"/>
                    <a:gd name="T18" fmla="*/ 44 w 52"/>
                    <a:gd name="T19" fmla="*/ 92 h 132"/>
                    <a:gd name="T20" fmla="*/ 44 w 52"/>
                    <a:gd name="T21" fmla="*/ 80 h 132"/>
                    <a:gd name="T22" fmla="*/ 44 w 52"/>
                    <a:gd name="T23" fmla="*/ 66 h 132"/>
                    <a:gd name="T24" fmla="*/ 46 w 52"/>
                    <a:gd name="T25" fmla="*/ 52 h 132"/>
                    <a:gd name="T26" fmla="*/ 52 w 52"/>
                    <a:gd name="T27" fmla="*/ 44 h 132"/>
                    <a:gd name="T28" fmla="*/ 50 w 52"/>
                    <a:gd name="T29" fmla="*/ 44 h 132"/>
                    <a:gd name="T30" fmla="*/ 50 w 52"/>
                    <a:gd name="T31" fmla="*/ 40 h 132"/>
                    <a:gd name="T32" fmla="*/ 48 w 52"/>
                    <a:gd name="T33" fmla="*/ 36 h 132"/>
                    <a:gd name="T34" fmla="*/ 46 w 52"/>
                    <a:gd name="T35" fmla="*/ 30 h 132"/>
                    <a:gd name="T36" fmla="*/ 44 w 52"/>
                    <a:gd name="T37" fmla="*/ 24 h 132"/>
                    <a:gd name="T38" fmla="*/ 44 w 52"/>
                    <a:gd name="T39" fmla="*/ 20 h 132"/>
                    <a:gd name="T40" fmla="*/ 44 w 52"/>
                    <a:gd name="T41" fmla="*/ 14 h 132"/>
                    <a:gd name="T42" fmla="*/ 16 w 52"/>
                    <a:gd name="T43" fmla="*/ 16 h 132"/>
                    <a:gd name="T44" fmla="*/ 16 w 52"/>
                    <a:gd name="T45" fmla="*/ 14 h 132"/>
                    <a:gd name="T46" fmla="*/ 14 w 52"/>
                    <a:gd name="T47" fmla="*/ 12 h 132"/>
                    <a:gd name="T48" fmla="*/ 12 w 52"/>
                    <a:gd name="T49" fmla="*/ 8 h 132"/>
                    <a:gd name="T50" fmla="*/ 8 w 52"/>
                    <a:gd name="T51" fmla="*/ 4 h 132"/>
                    <a:gd name="T52" fmla="*/ 4 w 52"/>
                    <a:gd name="T53" fmla="*/ 2 h 132"/>
                    <a:gd name="T54" fmla="*/ 0 w 52"/>
                    <a:gd name="T55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52" h="132">
                      <a:moveTo>
                        <a:pt x="28" y="132"/>
                      </a:moveTo>
                      <a:lnTo>
                        <a:pt x="30" y="118"/>
                      </a:lnTo>
                      <a:lnTo>
                        <a:pt x="30" y="118"/>
                      </a:lnTo>
                      <a:lnTo>
                        <a:pt x="30" y="116"/>
                      </a:lnTo>
                      <a:lnTo>
                        <a:pt x="32" y="112"/>
                      </a:lnTo>
                      <a:lnTo>
                        <a:pt x="32" y="108"/>
                      </a:lnTo>
                      <a:lnTo>
                        <a:pt x="36" y="104"/>
                      </a:lnTo>
                      <a:lnTo>
                        <a:pt x="40" y="100"/>
                      </a:lnTo>
                      <a:lnTo>
                        <a:pt x="44" y="96"/>
                      </a:lnTo>
                      <a:lnTo>
                        <a:pt x="44" y="92"/>
                      </a:lnTo>
                      <a:lnTo>
                        <a:pt x="44" y="80"/>
                      </a:lnTo>
                      <a:lnTo>
                        <a:pt x="44" y="66"/>
                      </a:lnTo>
                      <a:lnTo>
                        <a:pt x="46" y="52"/>
                      </a:lnTo>
                      <a:lnTo>
                        <a:pt x="52" y="44"/>
                      </a:lnTo>
                      <a:lnTo>
                        <a:pt x="50" y="44"/>
                      </a:lnTo>
                      <a:lnTo>
                        <a:pt x="50" y="40"/>
                      </a:lnTo>
                      <a:lnTo>
                        <a:pt x="48" y="36"/>
                      </a:lnTo>
                      <a:lnTo>
                        <a:pt x="46" y="30"/>
                      </a:lnTo>
                      <a:lnTo>
                        <a:pt x="44" y="24"/>
                      </a:lnTo>
                      <a:lnTo>
                        <a:pt x="44" y="20"/>
                      </a:lnTo>
                      <a:lnTo>
                        <a:pt x="44" y="14"/>
                      </a:lnTo>
                      <a:lnTo>
                        <a:pt x="16" y="16"/>
                      </a:lnTo>
                      <a:lnTo>
                        <a:pt x="16" y="14"/>
                      </a:lnTo>
                      <a:lnTo>
                        <a:pt x="14" y="12"/>
                      </a:lnTo>
                      <a:lnTo>
                        <a:pt x="12" y="8"/>
                      </a:lnTo>
                      <a:lnTo>
                        <a:pt x="8" y="4"/>
                      </a:lnTo>
                      <a:lnTo>
                        <a:pt x="4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0" name="Freeform 278"/>
                <p:cNvSpPr>
                  <a:spLocks/>
                </p:cNvSpPr>
                <p:nvPr/>
              </p:nvSpPr>
              <p:spPr bwMode="gray">
                <a:xfrm>
                  <a:off x="829" y="2796"/>
                  <a:ext cx="218" cy="162"/>
                </a:xfrm>
                <a:custGeom>
                  <a:avLst/>
                  <a:gdLst>
                    <a:gd name="T0" fmla="*/ 94 w 218"/>
                    <a:gd name="T1" fmla="*/ 36 h 162"/>
                    <a:gd name="T2" fmla="*/ 78 w 218"/>
                    <a:gd name="T3" fmla="*/ 40 h 162"/>
                    <a:gd name="T4" fmla="*/ 62 w 218"/>
                    <a:gd name="T5" fmla="*/ 42 h 162"/>
                    <a:gd name="T6" fmla="*/ 60 w 218"/>
                    <a:gd name="T7" fmla="*/ 62 h 162"/>
                    <a:gd name="T8" fmla="*/ 50 w 218"/>
                    <a:gd name="T9" fmla="*/ 100 h 162"/>
                    <a:gd name="T10" fmla="*/ 38 w 218"/>
                    <a:gd name="T11" fmla="*/ 116 h 162"/>
                    <a:gd name="T12" fmla="*/ 32 w 218"/>
                    <a:gd name="T13" fmla="*/ 120 h 162"/>
                    <a:gd name="T14" fmla="*/ 24 w 218"/>
                    <a:gd name="T15" fmla="*/ 122 h 162"/>
                    <a:gd name="T16" fmla="*/ 18 w 218"/>
                    <a:gd name="T17" fmla="*/ 122 h 162"/>
                    <a:gd name="T18" fmla="*/ 10 w 218"/>
                    <a:gd name="T19" fmla="*/ 122 h 162"/>
                    <a:gd name="T20" fmla="*/ 4 w 218"/>
                    <a:gd name="T21" fmla="*/ 122 h 162"/>
                    <a:gd name="T22" fmla="*/ 2 w 218"/>
                    <a:gd name="T23" fmla="*/ 128 h 162"/>
                    <a:gd name="T24" fmla="*/ 4 w 218"/>
                    <a:gd name="T25" fmla="*/ 132 h 162"/>
                    <a:gd name="T26" fmla="*/ 8 w 218"/>
                    <a:gd name="T27" fmla="*/ 138 h 162"/>
                    <a:gd name="T28" fmla="*/ 8 w 218"/>
                    <a:gd name="T29" fmla="*/ 140 h 162"/>
                    <a:gd name="T30" fmla="*/ 14 w 218"/>
                    <a:gd name="T31" fmla="*/ 144 h 162"/>
                    <a:gd name="T32" fmla="*/ 16 w 218"/>
                    <a:gd name="T33" fmla="*/ 144 h 162"/>
                    <a:gd name="T34" fmla="*/ 16 w 218"/>
                    <a:gd name="T35" fmla="*/ 150 h 162"/>
                    <a:gd name="T36" fmla="*/ 28 w 218"/>
                    <a:gd name="T37" fmla="*/ 142 h 162"/>
                    <a:gd name="T38" fmla="*/ 30 w 218"/>
                    <a:gd name="T39" fmla="*/ 146 h 162"/>
                    <a:gd name="T40" fmla="*/ 36 w 218"/>
                    <a:gd name="T41" fmla="*/ 150 h 162"/>
                    <a:gd name="T42" fmla="*/ 42 w 218"/>
                    <a:gd name="T43" fmla="*/ 154 h 162"/>
                    <a:gd name="T44" fmla="*/ 44 w 218"/>
                    <a:gd name="T45" fmla="*/ 156 h 162"/>
                    <a:gd name="T46" fmla="*/ 50 w 218"/>
                    <a:gd name="T47" fmla="*/ 162 h 162"/>
                    <a:gd name="T48" fmla="*/ 50 w 218"/>
                    <a:gd name="T49" fmla="*/ 158 h 162"/>
                    <a:gd name="T50" fmla="*/ 56 w 218"/>
                    <a:gd name="T51" fmla="*/ 152 h 162"/>
                    <a:gd name="T52" fmla="*/ 68 w 218"/>
                    <a:gd name="T53" fmla="*/ 146 h 162"/>
                    <a:gd name="T54" fmla="*/ 82 w 218"/>
                    <a:gd name="T55" fmla="*/ 146 h 162"/>
                    <a:gd name="T56" fmla="*/ 88 w 218"/>
                    <a:gd name="T57" fmla="*/ 146 h 162"/>
                    <a:gd name="T58" fmla="*/ 88 w 218"/>
                    <a:gd name="T59" fmla="*/ 148 h 162"/>
                    <a:gd name="T60" fmla="*/ 96 w 218"/>
                    <a:gd name="T61" fmla="*/ 150 h 162"/>
                    <a:gd name="T62" fmla="*/ 106 w 218"/>
                    <a:gd name="T63" fmla="*/ 154 h 162"/>
                    <a:gd name="T64" fmla="*/ 110 w 218"/>
                    <a:gd name="T65" fmla="*/ 156 h 162"/>
                    <a:gd name="T66" fmla="*/ 114 w 218"/>
                    <a:gd name="T67" fmla="*/ 152 h 162"/>
                    <a:gd name="T68" fmla="*/ 122 w 218"/>
                    <a:gd name="T69" fmla="*/ 148 h 162"/>
                    <a:gd name="T70" fmla="*/ 130 w 218"/>
                    <a:gd name="T71" fmla="*/ 148 h 162"/>
                    <a:gd name="T72" fmla="*/ 144 w 218"/>
                    <a:gd name="T73" fmla="*/ 144 h 162"/>
                    <a:gd name="T74" fmla="*/ 166 w 218"/>
                    <a:gd name="T75" fmla="*/ 148 h 162"/>
                    <a:gd name="T76" fmla="*/ 170 w 218"/>
                    <a:gd name="T77" fmla="*/ 146 h 162"/>
                    <a:gd name="T78" fmla="*/ 178 w 218"/>
                    <a:gd name="T79" fmla="*/ 142 h 162"/>
                    <a:gd name="T80" fmla="*/ 188 w 218"/>
                    <a:gd name="T81" fmla="*/ 140 h 162"/>
                    <a:gd name="T82" fmla="*/ 196 w 218"/>
                    <a:gd name="T83" fmla="*/ 118 h 162"/>
                    <a:gd name="T84" fmla="*/ 196 w 218"/>
                    <a:gd name="T85" fmla="*/ 116 h 162"/>
                    <a:gd name="T86" fmla="*/ 198 w 218"/>
                    <a:gd name="T87" fmla="*/ 108 h 162"/>
                    <a:gd name="T88" fmla="*/ 206 w 218"/>
                    <a:gd name="T89" fmla="*/ 100 h 162"/>
                    <a:gd name="T90" fmla="*/ 210 w 218"/>
                    <a:gd name="T91" fmla="*/ 92 h 162"/>
                    <a:gd name="T92" fmla="*/ 210 w 218"/>
                    <a:gd name="T93" fmla="*/ 66 h 162"/>
                    <a:gd name="T94" fmla="*/ 218 w 218"/>
                    <a:gd name="T95" fmla="*/ 44 h 162"/>
                    <a:gd name="T96" fmla="*/ 216 w 218"/>
                    <a:gd name="T97" fmla="*/ 40 h 162"/>
                    <a:gd name="T98" fmla="*/ 212 w 218"/>
                    <a:gd name="T99" fmla="*/ 30 h 162"/>
                    <a:gd name="T100" fmla="*/ 210 w 218"/>
                    <a:gd name="T101" fmla="*/ 20 h 162"/>
                    <a:gd name="T102" fmla="*/ 182 w 218"/>
                    <a:gd name="T103" fmla="*/ 16 h 162"/>
                    <a:gd name="T104" fmla="*/ 180 w 218"/>
                    <a:gd name="T105" fmla="*/ 12 h 162"/>
                    <a:gd name="T106" fmla="*/ 174 w 218"/>
                    <a:gd name="T107" fmla="*/ 4 h 162"/>
                    <a:gd name="T108" fmla="*/ 166 w 218"/>
                    <a:gd name="T109" fmla="*/ 0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8" h="162">
                      <a:moveTo>
                        <a:pt x="162" y="0"/>
                      </a:moveTo>
                      <a:lnTo>
                        <a:pt x="94" y="36"/>
                      </a:lnTo>
                      <a:lnTo>
                        <a:pt x="90" y="38"/>
                      </a:lnTo>
                      <a:lnTo>
                        <a:pt x="78" y="40"/>
                      </a:lnTo>
                      <a:lnTo>
                        <a:pt x="68" y="42"/>
                      </a:lnTo>
                      <a:lnTo>
                        <a:pt x="62" y="42"/>
                      </a:lnTo>
                      <a:lnTo>
                        <a:pt x="62" y="48"/>
                      </a:lnTo>
                      <a:lnTo>
                        <a:pt x="60" y="62"/>
                      </a:lnTo>
                      <a:lnTo>
                        <a:pt x="56" y="80"/>
                      </a:lnTo>
                      <a:lnTo>
                        <a:pt x="50" y="100"/>
                      </a:lnTo>
                      <a:lnTo>
                        <a:pt x="38" y="116"/>
                      </a:lnTo>
                      <a:lnTo>
                        <a:pt x="38" y="116"/>
                      </a:lnTo>
                      <a:lnTo>
                        <a:pt x="36" y="118"/>
                      </a:lnTo>
                      <a:lnTo>
                        <a:pt x="32" y="120"/>
                      </a:lnTo>
                      <a:lnTo>
                        <a:pt x="28" y="120"/>
                      </a:lnTo>
                      <a:lnTo>
                        <a:pt x="24" y="122"/>
                      </a:lnTo>
                      <a:lnTo>
                        <a:pt x="20" y="122"/>
                      </a:lnTo>
                      <a:lnTo>
                        <a:pt x="18" y="122"/>
                      </a:lnTo>
                      <a:lnTo>
                        <a:pt x="14" y="122"/>
                      </a:lnTo>
                      <a:lnTo>
                        <a:pt x="10" y="122"/>
                      </a:lnTo>
                      <a:lnTo>
                        <a:pt x="6" y="122"/>
                      </a:lnTo>
                      <a:lnTo>
                        <a:pt x="4" y="122"/>
                      </a:lnTo>
                      <a:lnTo>
                        <a:pt x="0" y="128"/>
                      </a:lnTo>
                      <a:lnTo>
                        <a:pt x="2" y="128"/>
                      </a:lnTo>
                      <a:lnTo>
                        <a:pt x="2" y="130"/>
                      </a:lnTo>
                      <a:lnTo>
                        <a:pt x="4" y="132"/>
                      </a:lnTo>
                      <a:lnTo>
                        <a:pt x="6" y="136"/>
                      </a:lnTo>
                      <a:lnTo>
                        <a:pt x="8" y="138"/>
                      </a:lnTo>
                      <a:lnTo>
                        <a:pt x="8" y="138"/>
                      </a:lnTo>
                      <a:lnTo>
                        <a:pt x="8" y="140"/>
                      </a:lnTo>
                      <a:lnTo>
                        <a:pt x="10" y="142"/>
                      </a:lnTo>
                      <a:lnTo>
                        <a:pt x="14" y="144"/>
                      </a:lnTo>
                      <a:lnTo>
                        <a:pt x="14" y="144"/>
                      </a:lnTo>
                      <a:lnTo>
                        <a:pt x="16" y="144"/>
                      </a:lnTo>
                      <a:lnTo>
                        <a:pt x="16" y="146"/>
                      </a:lnTo>
                      <a:lnTo>
                        <a:pt x="16" y="150"/>
                      </a:lnTo>
                      <a:lnTo>
                        <a:pt x="26" y="150"/>
                      </a:lnTo>
                      <a:lnTo>
                        <a:pt x="28" y="142"/>
                      </a:lnTo>
                      <a:lnTo>
                        <a:pt x="28" y="144"/>
                      </a:lnTo>
                      <a:lnTo>
                        <a:pt x="30" y="146"/>
                      </a:lnTo>
                      <a:lnTo>
                        <a:pt x="34" y="148"/>
                      </a:lnTo>
                      <a:lnTo>
                        <a:pt x="36" y="150"/>
                      </a:lnTo>
                      <a:lnTo>
                        <a:pt x="38" y="152"/>
                      </a:lnTo>
                      <a:lnTo>
                        <a:pt x="42" y="154"/>
                      </a:lnTo>
                      <a:lnTo>
                        <a:pt x="42" y="154"/>
                      </a:lnTo>
                      <a:lnTo>
                        <a:pt x="44" y="156"/>
                      </a:lnTo>
                      <a:lnTo>
                        <a:pt x="46" y="158"/>
                      </a:lnTo>
                      <a:lnTo>
                        <a:pt x="50" y="162"/>
                      </a:lnTo>
                      <a:lnTo>
                        <a:pt x="50" y="160"/>
                      </a:lnTo>
                      <a:lnTo>
                        <a:pt x="50" y="158"/>
                      </a:lnTo>
                      <a:lnTo>
                        <a:pt x="54" y="156"/>
                      </a:lnTo>
                      <a:lnTo>
                        <a:pt x="56" y="152"/>
                      </a:lnTo>
                      <a:lnTo>
                        <a:pt x="62" y="148"/>
                      </a:lnTo>
                      <a:lnTo>
                        <a:pt x="68" y="146"/>
                      </a:lnTo>
                      <a:lnTo>
                        <a:pt x="76" y="146"/>
                      </a:lnTo>
                      <a:lnTo>
                        <a:pt x="82" y="146"/>
                      </a:lnTo>
                      <a:lnTo>
                        <a:pt x="86" y="146"/>
                      </a:lnTo>
                      <a:lnTo>
                        <a:pt x="88" y="146"/>
                      </a:lnTo>
                      <a:lnTo>
                        <a:pt x="88" y="146"/>
                      </a:lnTo>
                      <a:lnTo>
                        <a:pt x="88" y="148"/>
                      </a:lnTo>
                      <a:lnTo>
                        <a:pt x="92" y="148"/>
                      </a:lnTo>
                      <a:lnTo>
                        <a:pt x="96" y="150"/>
                      </a:lnTo>
                      <a:lnTo>
                        <a:pt x="102" y="152"/>
                      </a:lnTo>
                      <a:lnTo>
                        <a:pt x="106" y="154"/>
                      </a:lnTo>
                      <a:lnTo>
                        <a:pt x="108" y="156"/>
                      </a:lnTo>
                      <a:lnTo>
                        <a:pt x="110" y="156"/>
                      </a:lnTo>
                      <a:lnTo>
                        <a:pt x="110" y="154"/>
                      </a:lnTo>
                      <a:lnTo>
                        <a:pt x="114" y="152"/>
                      </a:lnTo>
                      <a:lnTo>
                        <a:pt x="118" y="148"/>
                      </a:lnTo>
                      <a:lnTo>
                        <a:pt x="122" y="148"/>
                      </a:lnTo>
                      <a:lnTo>
                        <a:pt x="126" y="146"/>
                      </a:lnTo>
                      <a:lnTo>
                        <a:pt x="130" y="148"/>
                      </a:lnTo>
                      <a:lnTo>
                        <a:pt x="134" y="146"/>
                      </a:lnTo>
                      <a:lnTo>
                        <a:pt x="144" y="144"/>
                      </a:lnTo>
                      <a:lnTo>
                        <a:pt x="154" y="144"/>
                      </a:lnTo>
                      <a:lnTo>
                        <a:pt x="166" y="148"/>
                      </a:lnTo>
                      <a:lnTo>
                        <a:pt x="168" y="148"/>
                      </a:lnTo>
                      <a:lnTo>
                        <a:pt x="170" y="146"/>
                      </a:lnTo>
                      <a:lnTo>
                        <a:pt x="174" y="144"/>
                      </a:lnTo>
                      <a:lnTo>
                        <a:pt x="178" y="142"/>
                      </a:lnTo>
                      <a:lnTo>
                        <a:pt x="182" y="140"/>
                      </a:lnTo>
                      <a:lnTo>
                        <a:pt x="188" y="140"/>
                      </a:lnTo>
                      <a:lnTo>
                        <a:pt x="192" y="140"/>
                      </a:lnTo>
                      <a:lnTo>
                        <a:pt x="196" y="118"/>
                      </a:lnTo>
                      <a:lnTo>
                        <a:pt x="196" y="118"/>
                      </a:lnTo>
                      <a:lnTo>
                        <a:pt x="196" y="116"/>
                      </a:lnTo>
                      <a:lnTo>
                        <a:pt x="198" y="112"/>
                      </a:lnTo>
                      <a:lnTo>
                        <a:pt x="198" y="108"/>
                      </a:lnTo>
                      <a:lnTo>
                        <a:pt x="202" y="104"/>
                      </a:lnTo>
                      <a:lnTo>
                        <a:pt x="206" y="100"/>
                      </a:lnTo>
                      <a:lnTo>
                        <a:pt x="210" y="96"/>
                      </a:lnTo>
                      <a:lnTo>
                        <a:pt x="210" y="92"/>
                      </a:lnTo>
                      <a:lnTo>
                        <a:pt x="210" y="80"/>
                      </a:lnTo>
                      <a:lnTo>
                        <a:pt x="210" y="66"/>
                      </a:lnTo>
                      <a:lnTo>
                        <a:pt x="212" y="52"/>
                      </a:lnTo>
                      <a:lnTo>
                        <a:pt x="218" y="44"/>
                      </a:lnTo>
                      <a:lnTo>
                        <a:pt x="216" y="44"/>
                      </a:lnTo>
                      <a:lnTo>
                        <a:pt x="216" y="40"/>
                      </a:lnTo>
                      <a:lnTo>
                        <a:pt x="214" y="36"/>
                      </a:lnTo>
                      <a:lnTo>
                        <a:pt x="212" y="30"/>
                      </a:lnTo>
                      <a:lnTo>
                        <a:pt x="210" y="24"/>
                      </a:lnTo>
                      <a:lnTo>
                        <a:pt x="210" y="20"/>
                      </a:lnTo>
                      <a:lnTo>
                        <a:pt x="210" y="14"/>
                      </a:lnTo>
                      <a:lnTo>
                        <a:pt x="182" y="16"/>
                      </a:lnTo>
                      <a:lnTo>
                        <a:pt x="182" y="14"/>
                      </a:lnTo>
                      <a:lnTo>
                        <a:pt x="180" y="12"/>
                      </a:lnTo>
                      <a:lnTo>
                        <a:pt x="178" y="8"/>
                      </a:lnTo>
                      <a:lnTo>
                        <a:pt x="174" y="4"/>
                      </a:lnTo>
                      <a:lnTo>
                        <a:pt x="170" y="2"/>
                      </a:lnTo>
                      <a:lnTo>
                        <a:pt x="166" y="0"/>
                      </a:lnTo>
                      <a:lnTo>
                        <a:pt x="162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1" name="Freeform 279"/>
                <p:cNvSpPr>
                  <a:spLocks/>
                </p:cNvSpPr>
                <p:nvPr/>
              </p:nvSpPr>
              <p:spPr bwMode="gray">
                <a:xfrm>
                  <a:off x="961" y="2936"/>
                  <a:ext cx="88" cy="148"/>
                </a:xfrm>
                <a:custGeom>
                  <a:avLst/>
                  <a:gdLst>
                    <a:gd name="T0" fmla="*/ 60 w 88"/>
                    <a:gd name="T1" fmla="*/ 2 h 148"/>
                    <a:gd name="T2" fmla="*/ 58 w 88"/>
                    <a:gd name="T3" fmla="*/ 8 h 148"/>
                    <a:gd name="T4" fmla="*/ 58 w 88"/>
                    <a:gd name="T5" fmla="*/ 20 h 148"/>
                    <a:gd name="T6" fmla="*/ 60 w 88"/>
                    <a:gd name="T7" fmla="*/ 30 h 148"/>
                    <a:gd name="T8" fmla="*/ 58 w 88"/>
                    <a:gd name="T9" fmla="*/ 42 h 148"/>
                    <a:gd name="T10" fmla="*/ 56 w 88"/>
                    <a:gd name="T11" fmla="*/ 48 h 148"/>
                    <a:gd name="T12" fmla="*/ 50 w 88"/>
                    <a:gd name="T13" fmla="*/ 64 h 148"/>
                    <a:gd name="T14" fmla="*/ 42 w 88"/>
                    <a:gd name="T15" fmla="*/ 70 h 148"/>
                    <a:gd name="T16" fmla="*/ 38 w 88"/>
                    <a:gd name="T17" fmla="*/ 72 h 148"/>
                    <a:gd name="T18" fmla="*/ 36 w 88"/>
                    <a:gd name="T19" fmla="*/ 72 h 148"/>
                    <a:gd name="T20" fmla="*/ 26 w 88"/>
                    <a:gd name="T21" fmla="*/ 70 h 148"/>
                    <a:gd name="T22" fmla="*/ 18 w 88"/>
                    <a:gd name="T23" fmla="*/ 76 h 148"/>
                    <a:gd name="T24" fmla="*/ 12 w 88"/>
                    <a:gd name="T25" fmla="*/ 84 h 148"/>
                    <a:gd name="T26" fmla="*/ 8 w 88"/>
                    <a:gd name="T27" fmla="*/ 88 h 148"/>
                    <a:gd name="T28" fmla="*/ 0 w 88"/>
                    <a:gd name="T29" fmla="*/ 120 h 148"/>
                    <a:gd name="T30" fmla="*/ 0 w 88"/>
                    <a:gd name="T31" fmla="*/ 124 h 148"/>
                    <a:gd name="T32" fmla="*/ 2 w 88"/>
                    <a:gd name="T33" fmla="*/ 130 h 148"/>
                    <a:gd name="T34" fmla="*/ 10 w 88"/>
                    <a:gd name="T35" fmla="*/ 134 h 148"/>
                    <a:gd name="T36" fmla="*/ 14 w 88"/>
                    <a:gd name="T37" fmla="*/ 136 h 148"/>
                    <a:gd name="T38" fmla="*/ 18 w 88"/>
                    <a:gd name="T39" fmla="*/ 140 h 148"/>
                    <a:gd name="T40" fmla="*/ 18 w 88"/>
                    <a:gd name="T41" fmla="*/ 148 h 148"/>
                    <a:gd name="T42" fmla="*/ 36 w 88"/>
                    <a:gd name="T43" fmla="*/ 148 h 148"/>
                    <a:gd name="T44" fmla="*/ 70 w 88"/>
                    <a:gd name="T45" fmla="*/ 146 h 148"/>
                    <a:gd name="T46" fmla="*/ 86 w 88"/>
                    <a:gd name="T47" fmla="*/ 144 h 148"/>
                    <a:gd name="T48" fmla="*/ 88 w 88"/>
                    <a:gd name="T49" fmla="*/ 138 h 148"/>
                    <a:gd name="T50" fmla="*/ 88 w 88"/>
                    <a:gd name="T51" fmla="*/ 134 h 148"/>
                    <a:gd name="T52" fmla="*/ 82 w 88"/>
                    <a:gd name="T53" fmla="*/ 130 h 148"/>
                    <a:gd name="T54" fmla="*/ 74 w 88"/>
                    <a:gd name="T55" fmla="*/ 122 h 148"/>
                    <a:gd name="T56" fmla="*/ 68 w 88"/>
                    <a:gd name="T57" fmla="*/ 110 h 148"/>
                    <a:gd name="T58" fmla="*/ 62 w 88"/>
                    <a:gd name="T59" fmla="*/ 100 h 148"/>
                    <a:gd name="T60" fmla="*/ 66 w 88"/>
                    <a:gd name="T61" fmla="*/ 98 h 148"/>
                    <a:gd name="T62" fmla="*/ 70 w 88"/>
                    <a:gd name="T63" fmla="*/ 94 h 148"/>
                    <a:gd name="T64" fmla="*/ 72 w 88"/>
                    <a:gd name="T65" fmla="*/ 86 h 148"/>
                    <a:gd name="T66" fmla="*/ 70 w 88"/>
                    <a:gd name="T67" fmla="*/ 78 h 148"/>
                    <a:gd name="T68" fmla="*/ 68 w 88"/>
                    <a:gd name="T69" fmla="*/ 76 h 148"/>
                    <a:gd name="T70" fmla="*/ 64 w 88"/>
                    <a:gd name="T71" fmla="*/ 72 h 148"/>
                    <a:gd name="T72" fmla="*/ 62 w 88"/>
                    <a:gd name="T73" fmla="*/ 64 h 148"/>
                    <a:gd name="T74" fmla="*/ 64 w 88"/>
                    <a:gd name="T75" fmla="*/ 58 h 148"/>
                    <a:gd name="T76" fmla="*/ 68 w 88"/>
                    <a:gd name="T77" fmla="*/ 58 h 148"/>
                    <a:gd name="T78" fmla="*/ 74 w 88"/>
                    <a:gd name="T79" fmla="*/ 56 h 148"/>
                    <a:gd name="T80" fmla="*/ 78 w 88"/>
                    <a:gd name="T81" fmla="*/ 50 h 148"/>
                    <a:gd name="T82" fmla="*/ 78 w 88"/>
                    <a:gd name="T83" fmla="*/ 46 h 148"/>
                    <a:gd name="T84" fmla="*/ 74 w 88"/>
                    <a:gd name="T85" fmla="*/ 40 h 148"/>
                    <a:gd name="T86" fmla="*/ 72 w 88"/>
                    <a:gd name="T87" fmla="*/ 30 h 148"/>
                    <a:gd name="T88" fmla="*/ 72 w 88"/>
                    <a:gd name="T89" fmla="*/ 20 h 148"/>
                    <a:gd name="T90" fmla="*/ 72 w 88"/>
                    <a:gd name="T91" fmla="*/ 16 h 148"/>
                    <a:gd name="T92" fmla="*/ 72 w 88"/>
                    <a:gd name="T93" fmla="*/ 8 h 148"/>
                    <a:gd name="T94" fmla="*/ 66 w 88"/>
                    <a:gd name="T95" fmla="*/ 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88" h="148">
                      <a:moveTo>
                        <a:pt x="60" y="0"/>
                      </a:moveTo>
                      <a:lnTo>
                        <a:pt x="60" y="2"/>
                      </a:lnTo>
                      <a:lnTo>
                        <a:pt x="60" y="4"/>
                      </a:lnTo>
                      <a:lnTo>
                        <a:pt x="58" y="8"/>
                      </a:lnTo>
                      <a:lnTo>
                        <a:pt x="58" y="14"/>
                      </a:lnTo>
                      <a:lnTo>
                        <a:pt x="58" y="20"/>
                      </a:lnTo>
                      <a:lnTo>
                        <a:pt x="60" y="24"/>
                      </a:lnTo>
                      <a:lnTo>
                        <a:pt x="60" y="30"/>
                      </a:lnTo>
                      <a:lnTo>
                        <a:pt x="58" y="36"/>
                      </a:lnTo>
                      <a:lnTo>
                        <a:pt x="58" y="42"/>
                      </a:lnTo>
                      <a:lnTo>
                        <a:pt x="56" y="46"/>
                      </a:lnTo>
                      <a:lnTo>
                        <a:pt x="56" y="48"/>
                      </a:lnTo>
                      <a:lnTo>
                        <a:pt x="52" y="56"/>
                      </a:lnTo>
                      <a:lnTo>
                        <a:pt x="50" y="64"/>
                      </a:lnTo>
                      <a:lnTo>
                        <a:pt x="46" y="68"/>
                      </a:lnTo>
                      <a:lnTo>
                        <a:pt x="42" y="70"/>
                      </a:lnTo>
                      <a:lnTo>
                        <a:pt x="40" y="72"/>
                      </a:lnTo>
                      <a:lnTo>
                        <a:pt x="38" y="72"/>
                      </a:lnTo>
                      <a:lnTo>
                        <a:pt x="36" y="72"/>
                      </a:lnTo>
                      <a:lnTo>
                        <a:pt x="36" y="72"/>
                      </a:lnTo>
                      <a:lnTo>
                        <a:pt x="32" y="70"/>
                      </a:lnTo>
                      <a:lnTo>
                        <a:pt x="26" y="70"/>
                      </a:lnTo>
                      <a:lnTo>
                        <a:pt x="22" y="72"/>
                      </a:lnTo>
                      <a:lnTo>
                        <a:pt x="18" y="76"/>
                      </a:lnTo>
                      <a:lnTo>
                        <a:pt x="14" y="80"/>
                      </a:lnTo>
                      <a:lnTo>
                        <a:pt x="12" y="84"/>
                      </a:lnTo>
                      <a:lnTo>
                        <a:pt x="10" y="86"/>
                      </a:lnTo>
                      <a:lnTo>
                        <a:pt x="8" y="88"/>
                      </a:lnTo>
                      <a:lnTo>
                        <a:pt x="8" y="102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4"/>
                      </a:lnTo>
                      <a:lnTo>
                        <a:pt x="2" y="126"/>
                      </a:lnTo>
                      <a:lnTo>
                        <a:pt x="2" y="130"/>
                      </a:lnTo>
                      <a:lnTo>
                        <a:pt x="6" y="132"/>
                      </a:lnTo>
                      <a:lnTo>
                        <a:pt x="10" y="134"/>
                      </a:lnTo>
                      <a:lnTo>
                        <a:pt x="12" y="134"/>
                      </a:lnTo>
                      <a:lnTo>
                        <a:pt x="14" y="136"/>
                      </a:lnTo>
                      <a:lnTo>
                        <a:pt x="16" y="138"/>
                      </a:lnTo>
                      <a:lnTo>
                        <a:pt x="18" y="140"/>
                      </a:lnTo>
                      <a:lnTo>
                        <a:pt x="18" y="144"/>
                      </a:lnTo>
                      <a:lnTo>
                        <a:pt x="18" y="148"/>
                      </a:lnTo>
                      <a:lnTo>
                        <a:pt x="22" y="148"/>
                      </a:lnTo>
                      <a:lnTo>
                        <a:pt x="36" y="148"/>
                      </a:lnTo>
                      <a:lnTo>
                        <a:pt x="52" y="146"/>
                      </a:lnTo>
                      <a:lnTo>
                        <a:pt x="70" y="146"/>
                      </a:lnTo>
                      <a:lnTo>
                        <a:pt x="88" y="146"/>
                      </a:lnTo>
                      <a:lnTo>
                        <a:pt x="86" y="144"/>
                      </a:lnTo>
                      <a:lnTo>
                        <a:pt x="86" y="142"/>
                      </a:lnTo>
                      <a:lnTo>
                        <a:pt x="88" y="138"/>
                      </a:lnTo>
                      <a:lnTo>
                        <a:pt x="88" y="134"/>
                      </a:lnTo>
                      <a:lnTo>
                        <a:pt x="88" y="134"/>
                      </a:lnTo>
                      <a:lnTo>
                        <a:pt x="84" y="132"/>
                      </a:lnTo>
                      <a:lnTo>
                        <a:pt x="82" y="130"/>
                      </a:lnTo>
                      <a:lnTo>
                        <a:pt x="78" y="126"/>
                      </a:lnTo>
                      <a:lnTo>
                        <a:pt x="74" y="122"/>
                      </a:lnTo>
                      <a:lnTo>
                        <a:pt x="70" y="116"/>
                      </a:lnTo>
                      <a:lnTo>
                        <a:pt x="68" y="110"/>
                      </a:lnTo>
                      <a:lnTo>
                        <a:pt x="66" y="102"/>
                      </a:lnTo>
                      <a:lnTo>
                        <a:pt x="62" y="100"/>
                      </a:lnTo>
                      <a:lnTo>
                        <a:pt x="66" y="100"/>
                      </a:lnTo>
                      <a:lnTo>
                        <a:pt x="66" y="98"/>
                      </a:lnTo>
                      <a:lnTo>
                        <a:pt x="68" y="96"/>
                      </a:lnTo>
                      <a:lnTo>
                        <a:pt x="70" y="94"/>
                      </a:lnTo>
                      <a:lnTo>
                        <a:pt x="70" y="90"/>
                      </a:lnTo>
                      <a:lnTo>
                        <a:pt x="72" y="86"/>
                      </a:lnTo>
                      <a:lnTo>
                        <a:pt x="72" y="82"/>
                      </a:lnTo>
                      <a:lnTo>
                        <a:pt x="70" y="78"/>
                      </a:lnTo>
                      <a:lnTo>
                        <a:pt x="68" y="76"/>
                      </a:lnTo>
                      <a:lnTo>
                        <a:pt x="68" y="76"/>
                      </a:lnTo>
                      <a:lnTo>
                        <a:pt x="66" y="74"/>
                      </a:lnTo>
                      <a:lnTo>
                        <a:pt x="64" y="72"/>
                      </a:lnTo>
                      <a:lnTo>
                        <a:pt x="62" y="68"/>
                      </a:lnTo>
                      <a:lnTo>
                        <a:pt x="62" y="64"/>
                      </a:lnTo>
                      <a:lnTo>
                        <a:pt x="62" y="58"/>
                      </a:lnTo>
                      <a:lnTo>
                        <a:pt x="64" y="58"/>
                      </a:lnTo>
                      <a:lnTo>
                        <a:pt x="66" y="58"/>
                      </a:lnTo>
                      <a:lnTo>
                        <a:pt x="68" y="58"/>
                      </a:lnTo>
                      <a:lnTo>
                        <a:pt x="72" y="58"/>
                      </a:lnTo>
                      <a:lnTo>
                        <a:pt x="74" y="56"/>
                      </a:lnTo>
                      <a:lnTo>
                        <a:pt x="78" y="54"/>
                      </a:lnTo>
                      <a:lnTo>
                        <a:pt x="78" y="50"/>
                      </a:lnTo>
                      <a:lnTo>
                        <a:pt x="78" y="46"/>
                      </a:lnTo>
                      <a:lnTo>
                        <a:pt x="78" y="46"/>
                      </a:lnTo>
                      <a:lnTo>
                        <a:pt x="76" y="42"/>
                      </a:lnTo>
                      <a:lnTo>
                        <a:pt x="74" y="40"/>
                      </a:lnTo>
                      <a:lnTo>
                        <a:pt x="72" y="34"/>
                      </a:lnTo>
                      <a:lnTo>
                        <a:pt x="72" y="30"/>
                      </a:lnTo>
                      <a:lnTo>
                        <a:pt x="72" y="24"/>
                      </a:lnTo>
                      <a:lnTo>
                        <a:pt x="72" y="20"/>
                      </a:lnTo>
                      <a:lnTo>
                        <a:pt x="72" y="20"/>
                      </a:lnTo>
                      <a:lnTo>
                        <a:pt x="72" y="16"/>
                      </a:lnTo>
                      <a:lnTo>
                        <a:pt x="72" y="12"/>
                      </a:lnTo>
                      <a:lnTo>
                        <a:pt x="72" y="8"/>
                      </a:lnTo>
                      <a:lnTo>
                        <a:pt x="70" y="4"/>
                      </a:lnTo>
                      <a:lnTo>
                        <a:pt x="66" y="2"/>
                      </a:lnTo>
                      <a:lnTo>
                        <a:pt x="60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2" name="Freeform 280"/>
                <p:cNvSpPr>
                  <a:spLocks/>
                </p:cNvSpPr>
                <p:nvPr/>
              </p:nvSpPr>
              <p:spPr bwMode="gray">
                <a:xfrm>
                  <a:off x="1021" y="2810"/>
                  <a:ext cx="126" cy="212"/>
                </a:xfrm>
                <a:custGeom>
                  <a:avLst/>
                  <a:gdLst>
                    <a:gd name="T0" fmla="*/ 126 w 126"/>
                    <a:gd name="T1" fmla="*/ 46 h 212"/>
                    <a:gd name="T2" fmla="*/ 124 w 126"/>
                    <a:gd name="T3" fmla="*/ 90 h 212"/>
                    <a:gd name="T4" fmla="*/ 120 w 126"/>
                    <a:gd name="T5" fmla="*/ 88 h 212"/>
                    <a:gd name="T6" fmla="*/ 112 w 126"/>
                    <a:gd name="T7" fmla="*/ 90 h 212"/>
                    <a:gd name="T8" fmla="*/ 108 w 126"/>
                    <a:gd name="T9" fmla="*/ 92 h 212"/>
                    <a:gd name="T10" fmla="*/ 106 w 126"/>
                    <a:gd name="T11" fmla="*/ 98 h 212"/>
                    <a:gd name="T12" fmla="*/ 106 w 126"/>
                    <a:gd name="T13" fmla="*/ 104 h 212"/>
                    <a:gd name="T14" fmla="*/ 102 w 126"/>
                    <a:gd name="T15" fmla="*/ 110 h 212"/>
                    <a:gd name="T16" fmla="*/ 98 w 126"/>
                    <a:gd name="T17" fmla="*/ 114 h 212"/>
                    <a:gd name="T18" fmla="*/ 98 w 126"/>
                    <a:gd name="T19" fmla="*/ 120 h 212"/>
                    <a:gd name="T20" fmla="*/ 98 w 126"/>
                    <a:gd name="T21" fmla="*/ 124 h 212"/>
                    <a:gd name="T22" fmla="*/ 98 w 126"/>
                    <a:gd name="T23" fmla="*/ 124 h 212"/>
                    <a:gd name="T24" fmla="*/ 98 w 126"/>
                    <a:gd name="T25" fmla="*/ 122 h 212"/>
                    <a:gd name="T26" fmla="*/ 100 w 126"/>
                    <a:gd name="T27" fmla="*/ 126 h 212"/>
                    <a:gd name="T28" fmla="*/ 104 w 126"/>
                    <a:gd name="T29" fmla="*/ 132 h 212"/>
                    <a:gd name="T30" fmla="*/ 102 w 126"/>
                    <a:gd name="T31" fmla="*/ 138 h 212"/>
                    <a:gd name="T32" fmla="*/ 102 w 126"/>
                    <a:gd name="T33" fmla="*/ 150 h 212"/>
                    <a:gd name="T34" fmla="*/ 104 w 126"/>
                    <a:gd name="T35" fmla="*/ 158 h 212"/>
                    <a:gd name="T36" fmla="*/ 106 w 126"/>
                    <a:gd name="T37" fmla="*/ 168 h 212"/>
                    <a:gd name="T38" fmla="*/ 108 w 126"/>
                    <a:gd name="T39" fmla="*/ 174 h 212"/>
                    <a:gd name="T40" fmla="*/ 108 w 126"/>
                    <a:gd name="T41" fmla="*/ 176 h 212"/>
                    <a:gd name="T42" fmla="*/ 100 w 126"/>
                    <a:gd name="T43" fmla="*/ 178 h 212"/>
                    <a:gd name="T44" fmla="*/ 92 w 126"/>
                    <a:gd name="T45" fmla="*/ 182 h 212"/>
                    <a:gd name="T46" fmla="*/ 86 w 126"/>
                    <a:gd name="T47" fmla="*/ 190 h 212"/>
                    <a:gd name="T48" fmla="*/ 86 w 126"/>
                    <a:gd name="T49" fmla="*/ 192 h 212"/>
                    <a:gd name="T50" fmla="*/ 84 w 126"/>
                    <a:gd name="T51" fmla="*/ 198 h 212"/>
                    <a:gd name="T52" fmla="*/ 78 w 126"/>
                    <a:gd name="T53" fmla="*/ 202 h 212"/>
                    <a:gd name="T54" fmla="*/ 68 w 126"/>
                    <a:gd name="T55" fmla="*/ 204 h 212"/>
                    <a:gd name="T56" fmla="*/ 66 w 126"/>
                    <a:gd name="T57" fmla="*/ 202 h 212"/>
                    <a:gd name="T58" fmla="*/ 60 w 126"/>
                    <a:gd name="T59" fmla="*/ 200 h 212"/>
                    <a:gd name="T60" fmla="*/ 58 w 126"/>
                    <a:gd name="T61" fmla="*/ 204 h 212"/>
                    <a:gd name="T62" fmla="*/ 46 w 126"/>
                    <a:gd name="T63" fmla="*/ 208 h 212"/>
                    <a:gd name="T64" fmla="*/ 12 w 126"/>
                    <a:gd name="T65" fmla="*/ 212 h 212"/>
                    <a:gd name="T66" fmla="*/ 12 w 126"/>
                    <a:gd name="T67" fmla="*/ 210 h 212"/>
                    <a:gd name="T68" fmla="*/ 10 w 126"/>
                    <a:gd name="T69" fmla="*/ 204 h 212"/>
                    <a:gd name="T70" fmla="*/ 6 w 126"/>
                    <a:gd name="T71" fmla="*/ 200 h 212"/>
                    <a:gd name="T72" fmla="*/ 2 w 126"/>
                    <a:gd name="T73" fmla="*/ 194 h 212"/>
                    <a:gd name="T74" fmla="*/ 2 w 126"/>
                    <a:gd name="T75" fmla="*/ 184 h 212"/>
                    <a:gd name="T76" fmla="*/ 6 w 126"/>
                    <a:gd name="T77" fmla="*/ 186 h 212"/>
                    <a:gd name="T78" fmla="*/ 12 w 126"/>
                    <a:gd name="T79" fmla="*/ 184 h 212"/>
                    <a:gd name="T80" fmla="*/ 18 w 126"/>
                    <a:gd name="T81" fmla="*/ 180 h 212"/>
                    <a:gd name="T82" fmla="*/ 18 w 126"/>
                    <a:gd name="T83" fmla="*/ 174 h 212"/>
                    <a:gd name="T84" fmla="*/ 16 w 126"/>
                    <a:gd name="T85" fmla="*/ 168 h 212"/>
                    <a:gd name="T86" fmla="*/ 12 w 126"/>
                    <a:gd name="T87" fmla="*/ 156 h 212"/>
                    <a:gd name="T88" fmla="*/ 12 w 126"/>
                    <a:gd name="T89" fmla="*/ 150 h 212"/>
                    <a:gd name="T90" fmla="*/ 14 w 126"/>
                    <a:gd name="T91" fmla="*/ 144 h 212"/>
                    <a:gd name="T92" fmla="*/ 12 w 126"/>
                    <a:gd name="T93" fmla="*/ 136 h 212"/>
                    <a:gd name="T94" fmla="*/ 10 w 126"/>
                    <a:gd name="T95" fmla="*/ 132 h 212"/>
                    <a:gd name="T96" fmla="*/ 8 w 126"/>
                    <a:gd name="T97" fmla="*/ 130 h 212"/>
                    <a:gd name="T98" fmla="*/ 4 w 126"/>
                    <a:gd name="T99" fmla="*/ 126 h 212"/>
                    <a:gd name="T100" fmla="*/ 0 w 126"/>
                    <a:gd name="T101" fmla="*/ 126 h 212"/>
                    <a:gd name="T102" fmla="*/ 2 w 126"/>
                    <a:gd name="T103" fmla="*/ 120 h 212"/>
                    <a:gd name="T104" fmla="*/ 6 w 126"/>
                    <a:gd name="T105" fmla="*/ 104 h 212"/>
                    <a:gd name="T106" fmla="*/ 4 w 126"/>
                    <a:gd name="T107" fmla="*/ 102 h 212"/>
                    <a:gd name="T108" fmla="*/ 6 w 126"/>
                    <a:gd name="T109" fmla="*/ 96 h 212"/>
                    <a:gd name="T110" fmla="*/ 12 w 126"/>
                    <a:gd name="T111" fmla="*/ 88 h 212"/>
                    <a:gd name="T112" fmla="*/ 18 w 126"/>
                    <a:gd name="T113" fmla="*/ 78 h 212"/>
                    <a:gd name="T114" fmla="*/ 18 w 126"/>
                    <a:gd name="T115" fmla="*/ 50 h 212"/>
                    <a:gd name="T116" fmla="*/ 26 w 126"/>
                    <a:gd name="T117" fmla="*/ 30 h 212"/>
                    <a:gd name="T118" fmla="*/ 24 w 126"/>
                    <a:gd name="T119" fmla="*/ 26 h 212"/>
                    <a:gd name="T120" fmla="*/ 20 w 126"/>
                    <a:gd name="T121" fmla="*/ 16 h 212"/>
                    <a:gd name="T122" fmla="*/ 18 w 126"/>
                    <a:gd name="T123" fmla="*/ 6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26" h="212">
                      <a:moveTo>
                        <a:pt x="18" y="0"/>
                      </a:moveTo>
                      <a:lnTo>
                        <a:pt x="126" y="46"/>
                      </a:lnTo>
                      <a:lnTo>
                        <a:pt x="124" y="90"/>
                      </a:lnTo>
                      <a:lnTo>
                        <a:pt x="124" y="90"/>
                      </a:lnTo>
                      <a:lnTo>
                        <a:pt x="122" y="90"/>
                      </a:lnTo>
                      <a:lnTo>
                        <a:pt x="120" y="88"/>
                      </a:lnTo>
                      <a:lnTo>
                        <a:pt x="116" y="88"/>
                      </a:lnTo>
                      <a:lnTo>
                        <a:pt x="112" y="90"/>
                      </a:lnTo>
                      <a:lnTo>
                        <a:pt x="110" y="90"/>
                      </a:lnTo>
                      <a:lnTo>
                        <a:pt x="108" y="92"/>
                      </a:lnTo>
                      <a:lnTo>
                        <a:pt x="106" y="96"/>
                      </a:lnTo>
                      <a:lnTo>
                        <a:pt x="106" y="98"/>
                      </a:lnTo>
                      <a:lnTo>
                        <a:pt x="106" y="100"/>
                      </a:lnTo>
                      <a:lnTo>
                        <a:pt x="106" y="104"/>
                      </a:lnTo>
                      <a:lnTo>
                        <a:pt x="104" y="108"/>
                      </a:lnTo>
                      <a:lnTo>
                        <a:pt x="102" y="110"/>
                      </a:lnTo>
                      <a:lnTo>
                        <a:pt x="100" y="110"/>
                      </a:lnTo>
                      <a:lnTo>
                        <a:pt x="98" y="114"/>
                      </a:lnTo>
                      <a:lnTo>
                        <a:pt x="96" y="116"/>
                      </a:lnTo>
                      <a:lnTo>
                        <a:pt x="98" y="120"/>
                      </a:lnTo>
                      <a:lnTo>
                        <a:pt x="98" y="122"/>
                      </a:lnTo>
                      <a:lnTo>
                        <a:pt x="98" y="124"/>
                      </a:lnTo>
                      <a:lnTo>
                        <a:pt x="98" y="124"/>
                      </a:lnTo>
                      <a:lnTo>
                        <a:pt x="98" y="124"/>
                      </a:lnTo>
                      <a:lnTo>
                        <a:pt x="98" y="122"/>
                      </a:lnTo>
                      <a:lnTo>
                        <a:pt x="98" y="122"/>
                      </a:lnTo>
                      <a:lnTo>
                        <a:pt x="98" y="124"/>
                      </a:lnTo>
                      <a:lnTo>
                        <a:pt x="100" y="126"/>
                      </a:lnTo>
                      <a:lnTo>
                        <a:pt x="102" y="128"/>
                      </a:lnTo>
                      <a:lnTo>
                        <a:pt x="104" y="132"/>
                      </a:lnTo>
                      <a:lnTo>
                        <a:pt x="104" y="134"/>
                      </a:lnTo>
                      <a:lnTo>
                        <a:pt x="102" y="138"/>
                      </a:lnTo>
                      <a:lnTo>
                        <a:pt x="102" y="144"/>
                      </a:lnTo>
                      <a:lnTo>
                        <a:pt x="102" y="150"/>
                      </a:lnTo>
                      <a:lnTo>
                        <a:pt x="102" y="154"/>
                      </a:lnTo>
                      <a:lnTo>
                        <a:pt x="104" y="158"/>
                      </a:lnTo>
                      <a:lnTo>
                        <a:pt x="104" y="162"/>
                      </a:lnTo>
                      <a:lnTo>
                        <a:pt x="106" y="168"/>
                      </a:lnTo>
                      <a:lnTo>
                        <a:pt x="108" y="172"/>
                      </a:lnTo>
                      <a:lnTo>
                        <a:pt x="108" y="174"/>
                      </a:lnTo>
                      <a:lnTo>
                        <a:pt x="108" y="176"/>
                      </a:lnTo>
                      <a:lnTo>
                        <a:pt x="108" y="176"/>
                      </a:lnTo>
                      <a:lnTo>
                        <a:pt x="104" y="178"/>
                      </a:lnTo>
                      <a:lnTo>
                        <a:pt x="100" y="178"/>
                      </a:lnTo>
                      <a:lnTo>
                        <a:pt x="96" y="180"/>
                      </a:lnTo>
                      <a:lnTo>
                        <a:pt x="92" y="182"/>
                      </a:lnTo>
                      <a:lnTo>
                        <a:pt x="88" y="186"/>
                      </a:lnTo>
                      <a:lnTo>
                        <a:pt x="86" y="190"/>
                      </a:lnTo>
                      <a:lnTo>
                        <a:pt x="86" y="190"/>
                      </a:lnTo>
                      <a:lnTo>
                        <a:pt x="86" y="192"/>
                      </a:lnTo>
                      <a:lnTo>
                        <a:pt x="86" y="194"/>
                      </a:lnTo>
                      <a:lnTo>
                        <a:pt x="84" y="198"/>
                      </a:lnTo>
                      <a:lnTo>
                        <a:pt x="82" y="200"/>
                      </a:lnTo>
                      <a:lnTo>
                        <a:pt x="78" y="202"/>
                      </a:lnTo>
                      <a:lnTo>
                        <a:pt x="74" y="204"/>
                      </a:lnTo>
                      <a:lnTo>
                        <a:pt x="68" y="204"/>
                      </a:lnTo>
                      <a:lnTo>
                        <a:pt x="68" y="202"/>
                      </a:lnTo>
                      <a:lnTo>
                        <a:pt x="66" y="202"/>
                      </a:lnTo>
                      <a:lnTo>
                        <a:pt x="64" y="202"/>
                      </a:lnTo>
                      <a:lnTo>
                        <a:pt x="60" y="200"/>
                      </a:lnTo>
                      <a:lnTo>
                        <a:pt x="58" y="202"/>
                      </a:lnTo>
                      <a:lnTo>
                        <a:pt x="58" y="204"/>
                      </a:lnTo>
                      <a:lnTo>
                        <a:pt x="56" y="204"/>
                      </a:lnTo>
                      <a:lnTo>
                        <a:pt x="46" y="208"/>
                      </a:lnTo>
                      <a:lnTo>
                        <a:pt x="32" y="210"/>
                      </a:lnTo>
                      <a:lnTo>
                        <a:pt x="12" y="212"/>
                      </a:lnTo>
                      <a:lnTo>
                        <a:pt x="12" y="212"/>
                      </a:lnTo>
                      <a:lnTo>
                        <a:pt x="12" y="210"/>
                      </a:lnTo>
                      <a:lnTo>
                        <a:pt x="10" y="206"/>
                      </a:lnTo>
                      <a:lnTo>
                        <a:pt x="10" y="204"/>
                      </a:lnTo>
                      <a:lnTo>
                        <a:pt x="6" y="202"/>
                      </a:lnTo>
                      <a:lnTo>
                        <a:pt x="6" y="200"/>
                      </a:lnTo>
                      <a:lnTo>
                        <a:pt x="4" y="198"/>
                      </a:lnTo>
                      <a:lnTo>
                        <a:pt x="2" y="194"/>
                      </a:lnTo>
                      <a:lnTo>
                        <a:pt x="2" y="190"/>
                      </a:lnTo>
                      <a:lnTo>
                        <a:pt x="2" y="184"/>
                      </a:lnTo>
                      <a:lnTo>
                        <a:pt x="4" y="184"/>
                      </a:lnTo>
                      <a:lnTo>
                        <a:pt x="6" y="186"/>
                      </a:lnTo>
                      <a:lnTo>
                        <a:pt x="8" y="184"/>
                      </a:lnTo>
                      <a:lnTo>
                        <a:pt x="12" y="184"/>
                      </a:lnTo>
                      <a:lnTo>
                        <a:pt x="14" y="182"/>
                      </a:lnTo>
                      <a:lnTo>
                        <a:pt x="18" y="180"/>
                      </a:lnTo>
                      <a:lnTo>
                        <a:pt x="18" y="176"/>
                      </a:lnTo>
                      <a:lnTo>
                        <a:pt x="18" y="174"/>
                      </a:lnTo>
                      <a:lnTo>
                        <a:pt x="18" y="172"/>
                      </a:lnTo>
                      <a:lnTo>
                        <a:pt x="16" y="168"/>
                      </a:lnTo>
                      <a:lnTo>
                        <a:pt x="14" y="162"/>
                      </a:lnTo>
                      <a:lnTo>
                        <a:pt x="12" y="156"/>
                      </a:lnTo>
                      <a:lnTo>
                        <a:pt x="12" y="152"/>
                      </a:lnTo>
                      <a:lnTo>
                        <a:pt x="12" y="150"/>
                      </a:lnTo>
                      <a:lnTo>
                        <a:pt x="12" y="146"/>
                      </a:lnTo>
                      <a:lnTo>
                        <a:pt x="14" y="144"/>
                      </a:lnTo>
                      <a:lnTo>
                        <a:pt x="12" y="140"/>
                      </a:lnTo>
                      <a:lnTo>
                        <a:pt x="12" y="136"/>
                      </a:lnTo>
                      <a:lnTo>
                        <a:pt x="10" y="132"/>
                      </a:lnTo>
                      <a:lnTo>
                        <a:pt x="10" y="132"/>
                      </a:lnTo>
                      <a:lnTo>
                        <a:pt x="10" y="130"/>
                      </a:lnTo>
                      <a:lnTo>
                        <a:pt x="8" y="130"/>
                      </a:lnTo>
                      <a:lnTo>
                        <a:pt x="6" y="128"/>
                      </a:lnTo>
                      <a:lnTo>
                        <a:pt x="4" y="126"/>
                      </a:lnTo>
                      <a:lnTo>
                        <a:pt x="0" y="128"/>
                      </a:lnTo>
                      <a:lnTo>
                        <a:pt x="0" y="126"/>
                      </a:lnTo>
                      <a:lnTo>
                        <a:pt x="0" y="124"/>
                      </a:lnTo>
                      <a:lnTo>
                        <a:pt x="2" y="120"/>
                      </a:lnTo>
                      <a:lnTo>
                        <a:pt x="4" y="114"/>
                      </a:lnTo>
                      <a:lnTo>
                        <a:pt x="6" y="104"/>
                      </a:lnTo>
                      <a:lnTo>
                        <a:pt x="4" y="104"/>
                      </a:lnTo>
                      <a:lnTo>
                        <a:pt x="4" y="102"/>
                      </a:lnTo>
                      <a:lnTo>
                        <a:pt x="4" y="100"/>
                      </a:lnTo>
                      <a:lnTo>
                        <a:pt x="6" y="96"/>
                      </a:lnTo>
                      <a:lnTo>
                        <a:pt x="8" y="92"/>
                      </a:lnTo>
                      <a:lnTo>
                        <a:pt x="12" y="88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66"/>
                      </a:lnTo>
                      <a:lnTo>
                        <a:pt x="18" y="50"/>
                      </a:lnTo>
                      <a:lnTo>
                        <a:pt x="20" y="38"/>
                      </a:lnTo>
                      <a:lnTo>
                        <a:pt x="26" y="30"/>
                      </a:lnTo>
                      <a:lnTo>
                        <a:pt x="24" y="30"/>
                      </a:lnTo>
                      <a:lnTo>
                        <a:pt x="24" y="26"/>
                      </a:lnTo>
                      <a:lnTo>
                        <a:pt x="22" y="22"/>
                      </a:lnTo>
                      <a:lnTo>
                        <a:pt x="20" y="16"/>
                      </a:lnTo>
                      <a:lnTo>
                        <a:pt x="18" y="12"/>
                      </a:lnTo>
                      <a:lnTo>
                        <a:pt x="18" y="6"/>
                      </a:lnTo>
                      <a:lnTo>
                        <a:pt x="18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3" name="Freeform 281"/>
                <p:cNvSpPr>
                  <a:spLocks/>
                </p:cNvSpPr>
                <p:nvPr/>
              </p:nvSpPr>
              <p:spPr bwMode="gray">
                <a:xfrm>
                  <a:off x="1119" y="2816"/>
                  <a:ext cx="218" cy="250"/>
                </a:xfrm>
                <a:custGeom>
                  <a:avLst/>
                  <a:gdLst>
                    <a:gd name="T0" fmla="*/ 186 w 218"/>
                    <a:gd name="T1" fmla="*/ 4 h 250"/>
                    <a:gd name="T2" fmla="*/ 174 w 218"/>
                    <a:gd name="T3" fmla="*/ 16 h 250"/>
                    <a:gd name="T4" fmla="*/ 28 w 218"/>
                    <a:gd name="T5" fmla="*/ 22 h 250"/>
                    <a:gd name="T6" fmla="*/ 24 w 218"/>
                    <a:gd name="T7" fmla="*/ 82 h 250"/>
                    <a:gd name="T8" fmla="*/ 14 w 218"/>
                    <a:gd name="T9" fmla="*/ 84 h 250"/>
                    <a:gd name="T10" fmla="*/ 10 w 218"/>
                    <a:gd name="T11" fmla="*/ 90 h 250"/>
                    <a:gd name="T12" fmla="*/ 6 w 218"/>
                    <a:gd name="T13" fmla="*/ 100 h 250"/>
                    <a:gd name="T14" fmla="*/ 2 w 218"/>
                    <a:gd name="T15" fmla="*/ 106 h 250"/>
                    <a:gd name="T16" fmla="*/ 0 w 218"/>
                    <a:gd name="T17" fmla="*/ 110 h 250"/>
                    <a:gd name="T18" fmla="*/ 4 w 218"/>
                    <a:gd name="T19" fmla="*/ 122 h 250"/>
                    <a:gd name="T20" fmla="*/ 6 w 218"/>
                    <a:gd name="T21" fmla="*/ 128 h 250"/>
                    <a:gd name="T22" fmla="*/ 6 w 218"/>
                    <a:gd name="T23" fmla="*/ 136 h 250"/>
                    <a:gd name="T24" fmla="*/ 6 w 218"/>
                    <a:gd name="T25" fmla="*/ 152 h 250"/>
                    <a:gd name="T26" fmla="*/ 14 w 218"/>
                    <a:gd name="T27" fmla="*/ 174 h 250"/>
                    <a:gd name="T28" fmla="*/ 24 w 218"/>
                    <a:gd name="T29" fmla="*/ 186 h 250"/>
                    <a:gd name="T30" fmla="*/ 32 w 218"/>
                    <a:gd name="T31" fmla="*/ 196 h 250"/>
                    <a:gd name="T32" fmla="*/ 50 w 218"/>
                    <a:gd name="T33" fmla="*/ 222 h 250"/>
                    <a:gd name="T34" fmla="*/ 56 w 218"/>
                    <a:gd name="T35" fmla="*/ 230 h 250"/>
                    <a:gd name="T36" fmla="*/ 66 w 218"/>
                    <a:gd name="T37" fmla="*/ 238 h 250"/>
                    <a:gd name="T38" fmla="*/ 78 w 218"/>
                    <a:gd name="T39" fmla="*/ 240 h 250"/>
                    <a:gd name="T40" fmla="*/ 88 w 218"/>
                    <a:gd name="T41" fmla="*/ 250 h 250"/>
                    <a:gd name="T42" fmla="*/ 114 w 218"/>
                    <a:gd name="T43" fmla="*/ 250 h 250"/>
                    <a:gd name="T44" fmla="*/ 138 w 218"/>
                    <a:gd name="T45" fmla="*/ 250 h 250"/>
                    <a:gd name="T46" fmla="*/ 180 w 218"/>
                    <a:gd name="T47" fmla="*/ 244 h 250"/>
                    <a:gd name="T48" fmla="*/ 180 w 218"/>
                    <a:gd name="T49" fmla="*/ 222 h 250"/>
                    <a:gd name="T50" fmla="*/ 172 w 218"/>
                    <a:gd name="T51" fmla="*/ 210 h 250"/>
                    <a:gd name="T52" fmla="*/ 160 w 218"/>
                    <a:gd name="T53" fmla="*/ 196 h 250"/>
                    <a:gd name="T54" fmla="*/ 154 w 218"/>
                    <a:gd name="T55" fmla="*/ 192 h 250"/>
                    <a:gd name="T56" fmla="*/ 152 w 218"/>
                    <a:gd name="T57" fmla="*/ 184 h 250"/>
                    <a:gd name="T58" fmla="*/ 156 w 218"/>
                    <a:gd name="T59" fmla="*/ 176 h 250"/>
                    <a:gd name="T60" fmla="*/ 156 w 218"/>
                    <a:gd name="T61" fmla="*/ 158 h 250"/>
                    <a:gd name="T62" fmla="*/ 160 w 218"/>
                    <a:gd name="T63" fmla="*/ 150 h 250"/>
                    <a:gd name="T64" fmla="*/ 176 w 218"/>
                    <a:gd name="T65" fmla="*/ 130 h 250"/>
                    <a:gd name="T66" fmla="*/ 188 w 218"/>
                    <a:gd name="T67" fmla="*/ 108 h 250"/>
                    <a:gd name="T68" fmla="*/ 192 w 218"/>
                    <a:gd name="T69" fmla="*/ 94 h 250"/>
                    <a:gd name="T70" fmla="*/ 200 w 218"/>
                    <a:gd name="T71" fmla="*/ 82 h 250"/>
                    <a:gd name="T72" fmla="*/ 208 w 218"/>
                    <a:gd name="T73" fmla="*/ 78 h 250"/>
                    <a:gd name="T74" fmla="*/ 216 w 218"/>
                    <a:gd name="T75" fmla="*/ 70 h 250"/>
                    <a:gd name="T76" fmla="*/ 218 w 218"/>
                    <a:gd name="T77" fmla="*/ 66 h 250"/>
                    <a:gd name="T78" fmla="*/ 212 w 218"/>
                    <a:gd name="T79" fmla="*/ 54 h 250"/>
                    <a:gd name="T80" fmla="*/ 204 w 218"/>
                    <a:gd name="T81" fmla="*/ 40 h 250"/>
                    <a:gd name="T82" fmla="*/ 200 w 218"/>
                    <a:gd name="T83" fmla="*/ 32 h 250"/>
                    <a:gd name="T84" fmla="*/ 200 w 218"/>
                    <a:gd name="T85" fmla="*/ 22 h 250"/>
                    <a:gd name="T86" fmla="*/ 192 w 218"/>
                    <a:gd name="T87" fmla="*/ 8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18" h="250">
                      <a:moveTo>
                        <a:pt x="188" y="0"/>
                      </a:moveTo>
                      <a:lnTo>
                        <a:pt x="188" y="2"/>
                      </a:lnTo>
                      <a:lnTo>
                        <a:pt x="186" y="4"/>
                      </a:lnTo>
                      <a:lnTo>
                        <a:pt x="184" y="8"/>
                      </a:lnTo>
                      <a:lnTo>
                        <a:pt x="180" y="12"/>
                      </a:lnTo>
                      <a:lnTo>
                        <a:pt x="174" y="16"/>
                      </a:lnTo>
                      <a:lnTo>
                        <a:pt x="168" y="20"/>
                      </a:lnTo>
                      <a:lnTo>
                        <a:pt x="160" y="22"/>
                      </a:lnTo>
                      <a:lnTo>
                        <a:pt x="28" y="22"/>
                      </a:lnTo>
                      <a:lnTo>
                        <a:pt x="28" y="84"/>
                      </a:lnTo>
                      <a:lnTo>
                        <a:pt x="28" y="82"/>
                      </a:lnTo>
                      <a:lnTo>
                        <a:pt x="24" y="82"/>
                      </a:lnTo>
                      <a:lnTo>
                        <a:pt x="20" y="82"/>
                      </a:lnTo>
                      <a:lnTo>
                        <a:pt x="18" y="82"/>
                      </a:lnTo>
                      <a:lnTo>
                        <a:pt x="14" y="84"/>
                      </a:lnTo>
                      <a:lnTo>
                        <a:pt x="10" y="86"/>
                      </a:lnTo>
                      <a:lnTo>
                        <a:pt x="10" y="90"/>
                      </a:lnTo>
                      <a:lnTo>
                        <a:pt x="10" y="90"/>
                      </a:lnTo>
                      <a:lnTo>
                        <a:pt x="8" y="94"/>
                      </a:lnTo>
                      <a:lnTo>
                        <a:pt x="8" y="98"/>
                      </a:lnTo>
                      <a:lnTo>
                        <a:pt x="6" y="100"/>
                      </a:lnTo>
                      <a:lnTo>
                        <a:pt x="6" y="102"/>
                      </a:lnTo>
                      <a:lnTo>
                        <a:pt x="4" y="104"/>
                      </a:lnTo>
                      <a:lnTo>
                        <a:pt x="2" y="106"/>
                      </a:lnTo>
                      <a:lnTo>
                        <a:pt x="0" y="108"/>
                      </a:lnTo>
                      <a:lnTo>
                        <a:pt x="0" y="110"/>
                      </a:lnTo>
                      <a:lnTo>
                        <a:pt x="0" y="110"/>
                      </a:lnTo>
                      <a:lnTo>
                        <a:pt x="0" y="114"/>
                      </a:lnTo>
                      <a:lnTo>
                        <a:pt x="2" y="118"/>
                      </a:lnTo>
                      <a:lnTo>
                        <a:pt x="4" y="122"/>
                      </a:lnTo>
                      <a:lnTo>
                        <a:pt x="4" y="122"/>
                      </a:lnTo>
                      <a:lnTo>
                        <a:pt x="6" y="124"/>
                      </a:lnTo>
                      <a:lnTo>
                        <a:pt x="6" y="128"/>
                      </a:lnTo>
                      <a:lnTo>
                        <a:pt x="6" y="132"/>
                      </a:lnTo>
                      <a:lnTo>
                        <a:pt x="6" y="132"/>
                      </a:lnTo>
                      <a:lnTo>
                        <a:pt x="6" y="136"/>
                      </a:lnTo>
                      <a:lnTo>
                        <a:pt x="4" y="140"/>
                      </a:lnTo>
                      <a:lnTo>
                        <a:pt x="4" y="146"/>
                      </a:lnTo>
                      <a:lnTo>
                        <a:pt x="6" y="152"/>
                      </a:lnTo>
                      <a:lnTo>
                        <a:pt x="12" y="170"/>
                      </a:lnTo>
                      <a:lnTo>
                        <a:pt x="12" y="170"/>
                      </a:lnTo>
                      <a:lnTo>
                        <a:pt x="14" y="174"/>
                      </a:lnTo>
                      <a:lnTo>
                        <a:pt x="16" y="178"/>
                      </a:lnTo>
                      <a:lnTo>
                        <a:pt x="20" y="182"/>
                      </a:lnTo>
                      <a:lnTo>
                        <a:pt x="24" y="186"/>
                      </a:lnTo>
                      <a:lnTo>
                        <a:pt x="26" y="190"/>
                      </a:lnTo>
                      <a:lnTo>
                        <a:pt x="30" y="194"/>
                      </a:lnTo>
                      <a:lnTo>
                        <a:pt x="32" y="196"/>
                      </a:lnTo>
                      <a:lnTo>
                        <a:pt x="38" y="204"/>
                      </a:lnTo>
                      <a:lnTo>
                        <a:pt x="44" y="214"/>
                      </a:lnTo>
                      <a:lnTo>
                        <a:pt x="50" y="222"/>
                      </a:lnTo>
                      <a:lnTo>
                        <a:pt x="54" y="228"/>
                      </a:lnTo>
                      <a:lnTo>
                        <a:pt x="54" y="230"/>
                      </a:lnTo>
                      <a:lnTo>
                        <a:pt x="56" y="230"/>
                      </a:lnTo>
                      <a:lnTo>
                        <a:pt x="60" y="234"/>
                      </a:lnTo>
                      <a:lnTo>
                        <a:pt x="62" y="236"/>
                      </a:lnTo>
                      <a:lnTo>
                        <a:pt x="66" y="238"/>
                      </a:lnTo>
                      <a:lnTo>
                        <a:pt x="72" y="240"/>
                      </a:lnTo>
                      <a:lnTo>
                        <a:pt x="76" y="240"/>
                      </a:lnTo>
                      <a:lnTo>
                        <a:pt x="78" y="240"/>
                      </a:lnTo>
                      <a:lnTo>
                        <a:pt x="80" y="242"/>
                      </a:lnTo>
                      <a:lnTo>
                        <a:pt x="84" y="244"/>
                      </a:lnTo>
                      <a:lnTo>
                        <a:pt x="88" y="250"/>
                      </a:lnTo>
                      <a:lnTo>
                        <a:pt x="92" y="250"/>
                      </a:lnTo>
                      <a:lnTo>
                        <a:pt x="102" y="250"/>
                      </a:lnTo>
                      <a:lnTo>
                        <a:pt x="114" y="250"/>
                      </a:lnTo>
                      <a:lnTo>
                        <a:pt x="122" y="250"/>
                      </a:lnTo>
                      <a:lnTo>
                        <a:pt x="126" y="250"/>
                      </a:lnTo>
                      <a:lnTo>
                        <a:pt x="138" y="250"/>
                      </a:lnTo>
                      <a:lnTo>
                        <a:pt x="152" y="248"/>
                      </a:lnTo>
                      <a:lnTo>
                        <a:pt x="168" y="246"/>
                      </a:lnTo>
                      <a:lnTo>
                        <a:pt x="180" y="244"/>
                      </a:lnTo>
                      <a:lnTo>
                        <a:pt x="184" y="240"/>
                      </a:lnTo>
                      <a:lnTo>
                        <a:pt x="182" y="222"/>
                      </a:lnTo>
                      <a:lnTo>
                        <a:pt x="180" y="222"/>
                      </a:lnTo>
                      <a:lnTo>
                        <a:pt x="178" y="218"/>
                      </a:lnTo>
                      <a:lnTo>
                        <a:pt x="176" y="214"/>
                      </a:lnTo>
                      <a:lnTo>
                        <a:pt x="172" y="210"/>
                      </a:lnTo>
                      <a:lnTo>
                        <a:pt x="168" y="204"/>
                      </a:lnTo>
                      <a:lnTo>
                        <a:pt x="164" y="200"/>
                      </a:lnTo>
                      <a:lnTo>
                        <a:pt x="160" y="196"/>
                      </a:lnTo>
                      <a:lnTo>
                        <a:pt x="158" y="194"/>
                      </a:lnTo>
                      <a:lnTo>
                        <a:pt x="156" y="194"/>
                      </a:lnTo>
                      <a:lnTo>
                        <a:pt x="154" y="192"/>
                      </a:lnTo>
                      <a:lnTo>
                        <a:pt x="152" y="190"/>
                      </a:lnTo>
                      <a:lnTo>
                        <a:pt x="152" y="188"/>
                      </a:lnTo>
                      <a:lnTo>
                        <a:pt x="152" y="184"/>
                      </a:lnTo>
                      <a:lnTo>
                        <a:pt x="156" y="182"/>
                      </a:lnTo>
                      <a:lnTo>
                        <a:pt x="156" y="180"/>
                      </a:lnTo>
                      <a:lnTo>
                        <a:pt x="156" y="176"/>
                      </a:lnTo>
                      <a:lnTo>
                        <a:pt x="156" y="172"/>
                      </a:lnTo>
                      <a:lnTo>
                        <a:pt x="156" y="166"/>
                      </a:lnTo>
                      <a:lnTo>
                        <a:pt x="156" y="158"/>
                      </a:lnTo>
                      <a:lnTo>
                        <a:pt x="156" y="158"/>
                      </a:lnTo>
                      <a:lnTo>
                        <a:pt x="158" y="154"/>
                      </a:lnTo>
                      <a:lnTo>
                        <a:pt x="160" y="150"/>
                      </a:lnTo>
                      <a:lnTo>
                        <a:pt x="164" y="144"/>
                      </a:lnTo>
                      <a:lnTo>
                        <a:pt x="168" y="136"/>
                      </a:lnTo>
                      <a:lnTo>
                        <a:pt x="176" y="130"/>
                      </a:lnTo>
                      <a:lnTo>
                        <a:pt x="178" y="128"/>
                      </a:lnTo>
                      <a:lnTo>
                        <a:pt x="182" y="118"/>
                      </a:lnTo>
                      <a:lnTo>
                        <a:pt x="188" y="108"/>
                      </a:lnTo>
                      <a:lnTo>
                        <a:pt x="188" y="98"/>
                      </a:lnTo>
                      <a:lnTo>
                        <a:pt x="190" y="96"/>
                      </a:lnTo>
                      <a:lnTo>
                        <a:pt x="192" y="94"/>
                      </a:lnTo>
                      <a:lnTo>
                        <a:pt x="194" y="90"/>
                      </a:lnTo>
                      <a:lnTo>
                        <a:pt x="198" y="86"/>
                      </a:lnTo>
                      <a:lnTo>
                        <a:pt x="200" y="82"/>
                      </a:lnTo>
                      <a:lnTo>
                        <a:pt x="204" y="80"/>
                      </a:lnTo>
                      <a:lnTo>
                        <a:pt x="206" y="78"/>
                      </a:lnTo>
                      <a:lnTo>
                        <a:pt x="208" y="78"/>
                      </a:lnTo>
                      <a:lnTo>
                        <a:pt x="212" y="76"/>
                      </a:lnTo>
                      <a:lnTo>
                        <a:pt x="214" y="72"/>
                      </a:lnTo>
                      <a:lnTo>
                        <a:pt x="216" y="70"/>
                      </a:lnTo>
                      <a:lnTo>
                        <a:pt x="218" y="68"/>
                      </a:lnTo>
                      <a:lnTo>
                        <a:pt x="218" y="68"/>
                      </a:lnTo>
                      <a:lnTo>
                        <a:pt x="218" y="66"/>
                      </a:lnTo>
                      <a:lnTo>
                        <a:pt x="216" y="64"/>
                      </a:lnTo>
                      <a:lnTo>
                        <a:pt x="214" y="60"/>
                      </a:lnTo>
                      <a:lnTo>
                        <a:pt x="212" y="54"/>
                      </a:lnTo>
                      <a:lnTo>
                        <a:pt x="210" y="50"/>
                      </a:lnTo>
                      <a:lnTo>
                        <a:pt x="206" y="44"/>
                      </a:lnTo>
                      <a:lnTo>
                        <a:pt x="204" y="40"/>
                      </a:lnTo>
                      <a:lnTo>
                        <a:pt x="204" y="38"/>
                      </a:lnTo>
                      <a:lnTo>
                        <a:pt x="202" y="34"/>
                      </a:lnTo>
                      <a:lnTo>
                        <a:pt x="200" y="32"/>
                      </a:lnTo>
                      <a:lnTo>
                        <a:pt x="200" y="28"/>
                      </a:lnTo>
                      <a:lnTo>
                        <a:pt x="200" y="22"/>
                      </a:lnTo>
                      <a:lnTo>
                        <a:pt x="200" y="22"/>
                      </a:lnTo>
                      <a:lnTo>
                        <a:pt x="198" y="18"/>
                      </a:lnTo>
                      <a:lnTo>
                        <a:pt x="196" y="12"/>
                      </a:lnTo>
                      <a:lnTo>
                        <a:pt x="192" y="8"/>
                      </a:lnTo>
                      <a:lnTo>
                        <a:pt x="188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4" name="Freeform 282"/>
                <p:cNvSpPr>
                  <a:spLocks/>
                </p:cNvSpPr>
                <p:nvPr/>
              </p:nvSpPr>
              <p:spPr bwMode="gray">
                <a:xfrm>
                  <a:off x="1023" y="2986"/>
                  <a:ext cx="148" cy="84"/>
                </a:xfrm>
                <a:custGeom>
                  <a:avLst/>
                  <a:gdLst>
                    <a:gd name="T0" fmla="*/ 106 w 148"/>
                    <a:gd name="T1" fmla="*/ 0 h 84"/>
                    <a:gd name="T2" fmla="*/ 98 w 148"/>
                    <a:gd name="T3" fmla="*/ 2 h 84"/>
                    <a:gd name="T4" fmla="*/ 90 w 148"/>
                    <a:gd name="T5" fmla="*/ 6 h 84"/>
                    <a:gd name="T6" fmla="*/ 84 w 148"/>
                    <a:gd name="T7" fmla="*/ 12 h 84"/>
                    <a:gd name="T8" fmla="*/ 82 w 148"/>
                    <a:gd name="T9" fmla="*/ 22 h 84"/>
                    <a:gd name="T10" fmla="*/ 76 w 148"/>
                    <a:gd name="T11" fmla="*/ 28 h 84"/>
                    <a:gd name="T12" fmla="*/ 70 w 148"/>
                    <a:gd name="T13" fmla="*/ 28 h 84"/>
                    <a:gd name="T14" fmla="*/ 64 w 148"/>
                    <a:gd name="T15" fmla="*/ 26 h 84"/>
                    <a:gd name="T16" fmla="*/ 60 w 148"/>
                    <a:gd name="T17" fmla="*/ 26 h 84"/>
                    <a:gd name="T18" fmla="*/ 58 w 148"/>
                    <a:gd name="T19" fmla="*/ 26 h 84"/>
                    <a:gd name="T20" fmla="*/ 54 w 148"/>
                    <a:gd name="T21" fmla="*/ 28 h 84"/>
                    <a:gd name="T22" fmla="*/ 48 w 148"/>
                    <a:gd name="T23" fmla="*/ 30 h 84"/>
                    <a:gd name="T24" fmla="*/ 36 w 148"/>
                    <a:gd name="T25" fmla="*/ 34 h 84"/>
                    <a:gd name="T26" fmla="*/ 26 w 148"/>
                    <a:gd name="T27" fmla="*/ 36 h 84"/>
                    <a:gd name="T28" fmla="*/ 10 w 148"/>
                    <a:gd name="T29" fmla="*/ 38 h 84"/>
                    <a:gd name="T30" fmla="*/ 6 w 148"/>
                    <a:gd name="T31" fmla="*/ 46 h 84"/>
                    <a:gd name="T32" fmla="*/ 4 w 148"/>
                    <a:gd name="T33" fmla="*/ 50 h 84"/>
                    <a:gd name="T34" fmla="*/ 0 w 148"/>
                    <a:gd name="T35" fmla="*/ 50 h 84"/>
                    <a:gd name="T36" fmla="*/ 2 w 148"/>
                    <a:gd name="T37" fmla="*/ 52 h 84"/>
                    <a:gd name="T38" fmla="*/ 4 w 148"/>
                    <a:gd name="T39" fmla="*/ 54 h 84"/>
                    <a:gd name="T40" fmla="*/ 6 w 148"/>
                    <a:gd name="T41" fmla="*/ 60 h 84"/>
                    <a:gd name="T42" fmla="*/ 10 w 148"/>
                    <a:gd name="T43" fmla="*/ 70 h 84"/>
                    <a:gd name="T44" fmla="*/ 26 w 148"/>
                    <a:gd name="T45" fmla="*/ 84 h 84"/>
                    <a:gd name="T46" fmla="*/ 38 w 148"/>
                    <a:gd name="T47" fmla="*/ 74 h 84"/>
                    <a:gd name="T48" fmla="*/ 42 w 148"/>
                    <a:gd name="T49" fmla="*/ 68 h 84"/>
                    <a:gd name="T50" fmla="*/ 48 w 148"/>
                    <a:gd name="T51" fmla="*/ 62 h 84"/>
                    <a:gd name="T52" fmla="*/ 58 w 148"/>
                    <a:gd name="T53" fmla="*/ 60 h 84"/>
                    <a:gd name="T54" fmla="*/ 60 w 148"/>
                    <a:gd name="T55" fmla="*/ 62 h 84"/>
                    <a:gd name="T56" fmla="*/ 62 w 148"/>
                    <a:gd name="T57" fmla="*/ 68 h 84"/>
                    <a:gd name="T58" fmla="*/ 64 w 148"/>
                    <a:gd name="T59" fmla="*/ 70 h 84"/>
                    <a:gd name="T60" fmla="*/ 74 w 148"/>
                    <a:gd name="T61" fmla="*/ 68 h 84"/>
                    <a:gd name="T62" fmla="*/ 86 w 148"/>
                    <a:gd name="T63" fmla="*/ 68 h 84"/>
                    <a:gd name="T64" fmla="*/ 118 w 148"/>
                    <a:gd name="T65" fmla="*/ 62 h 84"/>
                    <a:gd name="T66" fmla="*/ 146 w 148"/>
                    <a:gd name="T67" fmla="*/ 52 h 84"/>
                    <a:gd name="T68" fmla="*/ 132 w 148"/>
                    <a:gd name="T69" fmla="*/ 34 h 84"/>
                    <a:gd name="T70" fmla="*/ 122 w 148"/>
                    <a:gd name="T71" fmla="*/ 22 h 84"/>
                    <a:gd name="T72" fmla="*/ 118 w 148"/>
                    <a:gd name="T73" fmla="*/ 16 h 84"/>
                    <a:gd name="T74" fmla="*/ 112 w 148"/>
                    <a:gd name="T75" fmla="*/ 8 h 84"/>
                    <a:gd name="T76" fmla="*/ 106 w 148"/>
                    <a:gd name="T77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48" h="84">
                      <a:moveTo>
                        <a:pt x="106" y="0"/>
                      </a:moveTo>
                      <a:lnTo>
                        <a:pt x="106" y="0"/>
                      </a:lnTo>
                      <a:lnTo>
                        <a:pt x="102" y="0"/>
                      </a:lnTo>
                      <a:lnTo>
                        <a:pt x="98" y="2"/>
                      </a:lnTo>
                      <a:lnTo>
                        <a:pt x="94" y="4"/>
                      </a:lnTo>
                      <a:lnTo>
                        <a:pt x="90" y="6"/>
                      </a:lnTo>
                      <a:lnTo>
                        <a:pt x="86" y="10"/>
                      </a:lnTo>
                      <a:lnTo>
                        <a:pt x="84" y="12"/>
                      </a:lnTo>
                      <a:lnTo>
                        <a:pt x="84" y="18"/>
                      </a:lnTo>
                      <a:lnTo>
                        <a:pt x="82" y="22"/>
                      </a:lnTo>
                      <a:lnTo>
                        <a:pt x="78" y="26"/>
                      </a:lnTo>
                      <a:lnTo>
                        <a:pt x="76" y="28"/>
                      </a:lnTo>
                      <a:lnTo>
                        <a:pt x="74" y="28"/>
                      </a:lnTo>
                      <a:lnTo>
                        <a:pt x="70" y="28"/>
                      </a:lnTo>
                      <a:lnTo>
                        <a:pt x="68" y="28"/>
                      </a:lnTo>
                      <a:lnTo>
                        <a:pt x="64" y="26"/>
                      </a:lnTo>
                      <a:lnTo>
                        <a:pt x="62" y="26"/>
                      </a:lnTo>
                      <a:lnTo>
                        <a:pt x="60" y="26"/>
                      </a:lnTo>
                      <a:lnTo>
                        <a:pt x="60" y="24"/>
                      </a:lnTo>
                      <a:lnTo>
                        <a:pt x="58" y="26"/>
                      </a:lnTo>
                      <a:lnTo>
                        <a:pt x="56" y="28"/>
                      </a:lnTo>
                      <a:lnTo>
                        <a:pt x="54" y="28"/>
                      </a:lnTo>
                      <a:lnTo>
                        <a:pt x="52" y="28"/>
                      </a:lnTo>
                      <a:lnTo>
                        <a:pt x="48" y="30"/>
                      </a:lnTo>
                      <a:lnTo>
                        <a:pt x="42" y="32"/>
                      </a:lnTo>
                      <a:lnTo>
                        <a:pt x="36" y="34"/>
                      </a:lnTo>
                      <a:lnTo>
                        <a:pt x="30" y="36"/>
                      </a:lnTo>
                      <a:lnTo>
                        <a:pt x="26" y="36"/>
                      </a:lnTo>
                      <a:lnTo>
                        <a:pt x="10" y="36"/>
                      </a:lnTo>
                      <a:lnTo>
                        <a:pt x="10" y="38"/>
                      </a:lnTo>
                      <a:lnTo>
                        <a:pt x="8" y="42"/>
                      </a:lnTo>
                      <a:lnTo>
                        <a:pt x="6" y="46"/>
                      </a:lnTo>
                      <a:lnTo>
                        <a:pt x="4" y="50"/>
                      </a:lnTo>
                      <a:lnTo>
                        <a:pt x="4" y="50"/>
                      </a:lnTo>
                      <a:lnTo>
                        <a:pt x="2" y="50"/>
                      </a:lnTo>
                      <a:lnTo>
                        <a:pt x="0" y="50"/>
                      </a:lnTo>
                      <a:lnTo>
                        <a:pt x="2" y="52"/>
                      </a:lnTo>
                      <a:lnTo>
                        <a:pt x="2" y="52"/>
                      </a:lnTo>
                      <a:lnTo>
                        <a:pt x="4" y="52"/>
                      </a:lnTo>
                      <a:lnTo>
                        <a:pt x="4" y="54"/>
                      </a:lnTo>
                      <a:lnTo>
                        <a:pt x="4" y="56"/>
                      </a:lnTo>
                      <a:lnTo>
                        <a:pt x="6" y="60"/>
                      </a:lnTo>
                      <a:lnTo>
                        <a:pt x="6" y="66"/>
                      </a:lnTo>
                      <a:lnTo>
                        <a:pt x="10" y="70"/>
                      </a:lnTo>
                      <a:lnTo>
                        <a:pt x="14" y="74"/>
                      </a:lnTo>
                      <a:lnTo>
                        <a:pt x="26" y="84"/>
                      </a:lnTo>
                      <a:lnTo>
                        <a:pt x="38" y="74"/>
                      </a:lnTo>
                      <a:lnTo>
                        <a:pt x="38" y="74"/>
                      </a:lnTo>
                      <a:lnTo>
                        <a:pt x="40" y="72"/>
                      </a:lnTo>
                      <a:lnTo>
                        <a:pt x="42" y="68"/>
                      </a:lnTo>
                      <a:lnTo>
                        <a:pt x="44" y="66"/>
                      </a:lnTo>
                      <a:lnTo>
                        <a:pt x="48" y="62"/>
                      </a:lnTo>
                      <a:lnTo>
                        <a:pt x="52" y="60"/>
                      </a:lnTo>
                      <a:lnTo>
                        <a:pt x="58" y="60"/>
                      </a:lnTo>
                      <a:lnTo>
                        <a:pt x="58" y="60"/>
                      </a:lnTo>
                      <a:lnTo>
                        <a:pt x="60" y="62"/>
                      </a:lnTo>
                      <a:lnTo>
                        <a:pt x="60" y="66"/>
                      </a:lnTo>
                      <a:lnTo>
                        <a:pt x="62" y="68"/>
                      </a:lnTo>
                      <a:lnTo>
                        <a:pt x="64" y="70"/>
                      </a:lnTo>
                      <a:lnTo>
                        <a:pt x="64" y="70"/>
                      </a:lnTo>
                      <a:lnTo>
                        <a:pt x="68" y="70"/>
                      </a:lnTo>
                      <a:lnTo>
                        <a:pt x="74" y="68"/>
                      </a:lnTo>
                      <a:lnTo>
                        <a:pt x="80" y="68"/>
                      </a:lnTo>
                      <a:lnTo>
                        <a:pt x="86" y="68"/>
                      </a:lnTo>
                      <a:lnTo>
                        <a:pt x="90" y="68"/>
                      </a:lnTo>
                      <a:lnTo>
                        <a:pt x="118" y="62"/>
                      </a:lnTo>
                      <a:lnTo>
                        <a:pt x="148" y="56"/>
                      </a:lnTo>
                      <a:lnTo>
                        <a:pt x="146" y="52"/>
                      </a:lnTo>
                      <a:lnTo>
                        <a:pt x="140" y="44"/>
                      </a:lnTo>
                      <a:lnTo>
                        <a:pt x="132" y="34"/>
                      </a:lnTo>
                      <a:lnTo>
                        <a:pt x="124" y="22"/>
                      </a:lnTo>
                      <a:lnTo>
                        <a:pt x="122" y="22"/>
                      </a:lnTo>
                      <a:lnTo>
                        <a:pt x="120" y="20"/>
                      </a:lnTo>
                      <a:lnTo>
                        <a:pt x="118" y="16"/>
                      </a:lnTo>
                      <a:lnTo>
                        <a:pt x="114" y="12"/>
                      </a:lnTo>
                      <a:lnTo>
                        <a:pt x="112" y="8"/>
                      </a:lnTo>
                      <a:lnTo>
                        <a:pt x="108" y="2"/>
                      </a:lnTo>
                      <a:lnTo>
                        <a:pt x="106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5" name="Freeform 283"/>
                <p:cNvSpPr>
                  <a:spLocks/>
                </p:cNvSpPr>
                <p:nvPr/>
              </p:nvSpPr>
              <p:spPr bwMode="gray">
                <a:xfrm>
                  <a:off x="953" y="3082"/>
                  <a:ext cx="74" cy="82"/>
                </a:xfrm>
                <a:custGeom>
                  <a:avLst/>
                  <a:gdLst>
                    <a:gd name="T0" fmla="*/ 52 w 74"/>
                    <a:gd name="T1" fmla="*/ 0 h 82"/>
                    <a:gd name="T2" fmla="*/ 52 w 74"/>
                    <a:gd name="T3" fmla="*/ 6 h 82"/>
                    <a:gd name="T4" fmla="*/ 54 w 74"/>
                    <a:gd name="T5" fmla="*/ 12 h 82"/>
                    <a:gd name="T6" fmla="*/ 60 w 74"/>
                    <a:gd name="T7" fmla="*/ 12 h 82"/>
                    <a:gd name="T8" fmla="*/ 68 w 74"/>
                    <a:gd name="T9" fmla="*/ 12 h 82"/>
                    <a:gd name="T10" fmla="*/ 72 w 74"/>
                    <a:gd name="T11" fmla="*/ 12 h 82"/>
                    <a:gd name="T12" fmla="*/ 72 w 74"/>
                    <a:gd name="T13" fmla="*/ 14 h 82"/>
                    <a:gd name="T14" fmla="*/ 74 w 74"/>
                    <a:gd name="T15" fmla="*/ 22 h 82"/>
                    <a:gd name="T16" fmla="*/ 72 w 74"/>
                    <a:gd name="T17" fmla="*/ 26 h 82"/>
                    <a:gd name="T18" fmla="*/ 68 w 74"/>
                    <a:gd name="T19" fmla="*/ 26 h 82"/>
                    <a:gd name="T20" fmla="*/ 68 w 74"/>
                    <a:gd name="T21" fmla="*/ 30 h 82"/>
                    <a:gd name="T22" fmla="*/ 68 w 74"/>
                    <a:gd name="T23" fmla="*/ 36 h 82"/>
                    <a:gd name="T24" fmla="*/ 74 w 74"/>
                    <a:gd name="T25" fmla="*/ 38 h 82"/>
                    <a:gd name="T26" fmla="*/ 74 w 74"/>
                    <a:gd name="T27" fmla="*/ 42 h 82"/>
                    <a:gd name="T28" fmla="*/ 74 w 74"/>
                    <a:gd name="T29" fmla="*/ 52 h 82"/>
                    <a:gd name="T30" fmla="*/ 70 w 74"/>
                    <a:gd name="T31" fmla="*/ 60 h 82"/>
                    <a:gd name="T32" fmla="*/ 62 w 74"/>
                    <a:gd name="T33" fmla="*/ 64 h 82"/>
                    <a:gd name="T34" fmla="*/ 52 w 74"/>
                    <a:gd name="T35" fmla="*/ 66 h 82"/>
                    <a:gd name="T36" fmla="*/ 46 w 74"/>
                    <a:gd name="T37" fmla="*/ 68 h 82"/>
                    <a:gd name="T38" fmla="*/ 42 w 74"/>
                    <a:gd name="T39" fmla="*/ 68 h 82"/>
                    <a:gd name="T40" fmla="*/ 32 w 74"/>
                    <a:gd name="T41" fmla="*/ 72 h 82"/>
                    <a:gd name="T42" fmla="*/ 28 w 74"/>
                    <a:gd name="T43" fmla="*/ 78 h 82"/>
                    <a:gd name="T44" fmla="*/ 24 w 74"/>
                    <a:gd name="T45" fmla="*/ 82 h 82"/>
                    <a:gd name="T46" fmla="*/ 22 w 74"/>
                    <a:gd name="T47" fmla="*/ 74 h 82"/>
                    <a:gd name="T48" fmla="*/ 20 w 74"/>
                    <a:gd name="T49" fmla="*/ 72 h 82"/>
                    <a:gd name="T50" fmla="*/ 16 w 74"/>
                    <a:gd name="T51" fmla="*/ 68 h 82"/>
                    <a:gd name="T52" fmla="*/ 14 w 74"/>
                    <a:gd name="T53" fmla="*/ 66 h 82"/>
                    <a:gd name="T54" fmla="*/ 6 w 74"/>
                    <a:gd name="T55" fmla="*/ 58 h 82"/>
                    <a:gd name="T56" fmla="*/ 0 w 74"/>
                    <a:gd name="T57" fmla="*/ 46 h 82"/>
                    <a:gd name="T58" fmla="*/ 0 w 74"/>
                    <a:gd name="T59" fmla="*/ 46 h 82"/>
                    <a:gd name="T60" fmla="*/ 6 w 74"/>
                    <a:gd name="T61" fmla="*/ 18 h 82"/>
                    <a:gd name="T62" fmla="*/ 26 w 74"/>
                    <a:gd name="T63" fmla="*/ 18 h 82"/>
                    <a:gd name="T64" fmla="*/ 30 w 74"/>
                    <a:gd name="T65" fmla="*/ 18 h 82"/>
                    <a:gd name="T66" fmla="*/ 32 w 74"/>
                    <a:gd name="T67" fmla="*/ 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74" h="82">
                      <a:moveTo>
                        <a:pt x="32" y="2"/>
                      </a:moveTo>
                      <a:lnTo>
                        <a:pt x="52" y="0"/>
                      </a:lnTo>
                      <a:lnTo>
                        <a:pt x="52" y="2"/>
                      </a:lnTo>
                      <a:lnTo>
                        <a:pt x="52" y="6"/>
                      </a:lnTo>
                      <a:lnTo>
                        <a:pt x="52" y="10"/>
                      </a:lnTo>
                      <a:lnTo>
                        <a:pt x="54" y="12"/>
                      </a:lnTo>
                      <a:lnTo>
                        <a:pt x="56" y="12"/>
                      </a:lnTo>
                      <a:lnTo>
                        <a:pt x="60" y="12"/>
                      </a:lnTo>
                      <a:lnTo>
                        <a:pt x="64" y="12"/>
                      </a:lnTo>
                      <a:lnTo>
                        <a:pt x="68" y="12"/>
                      </a:lnTo>
                      <a:lnTo>
                        <a:pt x="72" y="12"/>
                      </a:lnTo>
                      <a:lnTo>
                        <a:pt x="72" y="12"/>
                      </a:lnTo>
                      <a:lnTo>
                        <a:pt x="72" y="12"/>
                      </a:lnTo>
                      <a:lnTo>
                        <a:pt x="72" y="14"/>
                      </a:lnTo>
                      <a:lnTo>
                        <a:pt x="74" y="18"/>
                      </a:lnTo>
                      <a:lnTo>
                        <a:pt x="74" y="22"/>
                      </a:lnTo>
                      <a:lnTo>
                        <a:pt x="72" y="26"/>
                      </a:lnTo>
                      <a:lnTo>
                        <a:pt x="72" y="26"/>
                      </a:lnTo>
                      <a:lnTo>
                        <a:pt x="70" y="26"/>
                      </a:lnTo>
                      <a:lnTo>
                        <a:pt x="68" y="26"/>
                      </a:lnTo>
                      <a:lnTo>
                        <a:pt x="68" y="28"/>
                      </a:lnTo>
                      <a:lnTo>
                        <a:pt x="68" y="30"/>
                      </a:lnTo>
                      <a:lnTo>
                        <a:pt x="68" y="34"/>
                      </a:lnTo>
                      <a:lnTo>
                        <a:pt x="68" y="36"/>
                      </a:lnTo>
                      <a:lnTo>
                        <a:pt x="68" y="36"/>
                      </a:lnTo>
                      <a:lnTo>
                        <a:pt x="74" y="38"/>
                      </a:lnTo>
                      <a:lnTo>
                        <a:pt x="74" y="38"/>
                      </a:lnTo>
                      <a:lnTo>
                        <a:pt x="74" y="42"/>
                      </a:lnTo>
                      <a:lnTo>
                        <a:pt x="74" y="46"/>
                      </a:lnTo>
                      <a:lnTo>
                        <a:pt x="74" y="52"/>
                      </a:lnTo>
                      <a:lnTo>
                        <a:pt x="72" y="56"/>
                      </a:lnTo>
                      <a:lnTo>
                        <a:pt x="70" y="60"/>
                      </a:lnTo>
                      <a:lnTo>
                        <a:pt x="68" y="62"/>
                      </a:lnTo>
                      <a:lnTo>
                        <a:pt x="62" y="64"/>
                      </a:lnTo>
                      <a:lnTo>
                        <a:pt x="56" y="66"/>
                      </a:lnTo>
                      <a:lnTo>
                        <a:pt x="52" y="66"/>
                      </a:lnTo>
                      <a:lnTo>
                        <a:pt x="48" y="68"/>
                      </a:lnTo>
                      <a:lnTo>
                        <a:pt x="46" y="68"/>
                      </a:lnTo>
                      <a:lnTo>
                        <a:pt x="44" y="62"/>
                      </a:lnTo>
                      <a:lnTo>
                        <a:pt x="42" y="68"/>
                      </a:lnTo>
                      <a:lnTo>
                        <a:pt x="32" y="72"/>
                      </a:lnTo>
                      <a:lnTo>
                        <a:pt x="32" y="72"/>
                      </a:lnTo>
                      <a:lnTo>
                        <a:pt x="30" y="74"/>
                      </a:lnTo>
                      <a:lnTo>
                        <a:pt x="28" y="78"/>
                      </a:lnTo>
                      <a:lnTo>
                        <a:pt x="26" y="80"/>
                      </a:lnTo>
                      <a:lnTo>
                        <a:pt x="24" y="82"/>
                      </a:lnTo>
                      <a:lnTo>
                        <a:pt x="24" y="82"/>
                      </a:lnTo>
                      <a:lnTo>
                        <a:pt x="22" y="74"/>
                      </a:lnTo>
                      <a:lnTo>
                        <a:pt x="22" y="74"/>
                      </a:lnTo>
                      <a:lnTo>
                        <a:pt x="20" y="72"/>
                      </a:lnTo>
                      <a:lnTo>
                        <a:pt x="20" y="68"/>
                      </a:lnTo>
                      <a:lnTo>
                        <a:pt x="16" y="68"/>
                      </a:lnTo>
                      <a:lnTo>
                        <a:pt x="16" y="66"/>
                      </a:lnTo>
                      <a:lnTo>
                        <a:pt x="14" y="66"/>
                      </a:lnTo>
                      <a:lnTo>
                        <a:pt x="10" y="62"/>
                      </a:lnTo>
                      <a:lnTo>
                        <a:pt x="6" y="58"/>
                      </a:lnTo>
                      <a:lnTo>
                        <a:pt x="2" y="54"/>
                      </a:lnTo>
                      <a:lnTo>
                        <a:pt x="0" y="46"/>
                      </a:lnTo>
                      <a:lnTo>
                        <a:pt x="0" y="46"/>
                      </a:lnTo>
                      <a:lnTo>
                        <a:pt x="0" y="46"/>
                      </a:lnTo>
                      <a:lnTo>
                        <a:pt x="0" y="44"/>
                      </a:lnTo>
                      <a:lnTo>
                        <a:pt x="6" y="18"/>
                      </a:lnTo>
                      <a:lnTo>
                        <a:pt x="26" y="18"/>
                      </a:lnTo>
                      <a:lnTo>
                        <a:pt x="26" y="18"/>
                      </a:lnTo>
                      <a:lnTo>
                        <a:pt x="28" y="18"/>
                      </a:lnTo>
                      <a:lnTo>
                        <a:pt x="30" y="18"/>
                      </a:lnTo>
                      <a:lnTo>
                        <a:pt x="30" y="14"/>
                      </a:lnTo>
                      <a:lnTo>
                        <a:pt x="32" y="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6" name="Freeform 284"/>
                <p:cNvSpPr>
                  <a:spLocks/>
                </p:cNvSpPr>
                <p:nvPr/>
              </p:nvSpPr>
              <p:spPr bwMode="gray">
                <a:xfrm>
                  <a:off x="959" y="3084"/>
                  <a:ext cx="26" cy="16"/>
                </a:xfrm>
                <a:custGeom>
                  <a:avLst/>
                  <a:gdLst>
                    <a:gd name="T0" fmla="*/ 20 w 26"/>
                    <a:gd name="T1" fmla="*/ 0 h 16"/>
                    <a:gd name="T2" fmla="*/ 20 w 26"/>
                    <a:gd name="T3" fmla="*/ 0 h 16"/>
                    <a:gd name="T4" fmla="*/ 18 w 26"/>
                    <a:gd name="T5" fmla="*/ 0 h 16"/>
                    <a:gd name="T6" fmla="*/ 14 w 26"/>
                    <a:gd name="T7" fmla="*/ 0 h 16"/>
                    <a:gd name="T8" fmla="*/ 10 w 26"/>
                    <a:gd name="T9" fmla="*/ 2 h 16"/>
                    <a:gd name="T10" fmla="*/ 6 w 26"/>
                    <a:gd name="T11" fmla="*/ 4 h 16"/>
                    <a:gd name="T12" fmla="*/ 4 w 26"/>
                    <a:gd name="T13" fmla="*/ 8 h 16"/>
                    <a:gd name="T14" fmla="*/ 0 w 26"/>
                    <a:gd name="T15" fmla="*/ 16 h 16"/>
                    <a:gd name="T16" fmla="*/ 22 w 26"/>
                    <a:gd name="T17" fmla="*/ 16 h 16"/>
                    <a:gd name="T18" fmla="*/ 22 w 26"/>
                    <a:gd name="T19" fmla="*/ 16 h 16"/>
                    <a:gd name="T20" fmla="*/ 24 w 26"/>
                    <a:gd name="T21" fmla="*/ 14 h 16"/>
                    <a:gd name="T22" fmla="*/ 24 w 26"/>
                    <a:gd name="T23" fmla="*/ 12 h 16"/>
                    <a:gd name="T24" fmla="*/ 24 w 26"/>
                    <a:gd name="T25" fmla="*/ 10 h 16"/>
                    <a:gd name="T26" fmla="*/ 26 w 26"/>
                    <a:gd name="T27" fmla="*/ 6 h 16"/>
                    <a:gd name="T28" fmla="*/ 26 w 26"/>
                    <a:gd name="T29" fmla="*/ 2 h 16"/>
                    <a:gd name="T30" fmla="*/ 26 w 26"/>
                    <a:gd name="T31" fmla="*/ 0 h 16"/>
                    <a:gd name="T32" fmla="*/ 20 w 26"/>
                    <a:gd name="T3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6" h="16">
                      <a:moveTo>
                        <a:pt x="20" y="0"/>
                      </a:moveTo>
                      <a:lnTo>
                        <a:pt x="20" y="0"/>
                      </a:lnTo>
                      <a:lnTo>
                        <a:pt x="18" y="0"/>
                      </a:lnTo>
                      <a:lnTo>
                        <a:pt x="14" y="0"/>
                      </a:lnTo>
                      <a:lnTo>
                        <a:pt x="10" y="2"/>
                      </a:lnTo>
                      <a:lnTo>
                        <a:pt x="6" y="4"/>
                      </a:lnTo>
                      <a:lnTo>
                        <a:pt x="4" y="8"/>
                      </a:lnTo>
                      <a:lnTo>
                        <a:pt x="0" y="16"/>
                      </a:lnTo>
                      <a:lnTo>
                        <a:pt x="22" y="16"/>
                      </a:lnTo>
                      <a:lnTo>
                        <a:pt x="22" y="16"/>
                      </a:lnTo>
                      <a:lnTo>
                        <a:pt x="24" y="14"/>
                      </a:lnTo>
                      <a:lnTo>
                        <a:pt x="24" y="12"/>
                      </a:lnTo>
                      <a:lnTo>
                        <a:pt x="24" y="10"/>
                      </a:lnTo>
                      <a:lnTo>
                        <a:pt x="26" y="6"/>
                      </a:lnTo>
                      <a:lnTo>
                        <a:pt x="26" y="2"/>
                      </a:lnTo>
                      <a:lnTo>
                        <a:pt x="26" y="0"/>
                      </a:lnTo>
                      <a:lnTo>
                        <a:pt x="20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7" name="Freeform 285"/>
                <p:cNvSpPr>
                  <a:spLocks/>
                </p:cNvSpPr>
                <p:nvPr/>
              </p:nvSpPr>
              <p:spPr bwMode="gray">
                <a:xfrm>
                  <a:off x="977" y="3060"/>
                  <a:ext cx="88" cy="122"/>
                </a:xfrm>
                <a:custGeom>
                  <a:avLst/>
                  <a:gdLst>
                    <a:gd name="T0" fmla="*/ 10 w 88"/>
                    <a:gd name="T1" fmla="*/ 120 h 122"/>
                    <a:gd name="T2" fmla="*/ 12 w 88"/>
                    <a:gd name="T3" fmla="*/ 122 h 122"/>
                    <a:gd name="T4" fmla="*/ 10 w 88"/>
                    <a:gd name="T5" fmla="*/ 120 h 122"/>
                    <a:gd name="T6" fmla="*/ 0 w 88"/>
                    <a:gd name="T7" fmla="*/ 104 h 122"/>
                    <a:gd name="T8" fmla="*/ 2 w 88"/>
                    <a:gd name="T9" fmla="*/ 102 h 122"/>
                    <a:gd name="T10" fmla="*/ 6 w 88"/>
                    <a:gd name="T11" fmla="*/ 98 h 122"/>
                    <a:gd name="T12" fmla="*/ 8 w 88"/>
                    <a:gd name="T13" fmla="*/ 96 h 122"/>
                    <a:gd name="T14" fmla="*/ 14 w 88"/>
                    <a:gd name="T15" fmla="*/ 92 h 122"/>
                    <a:gd name="T16" fmla="*/ 20 w 88"/>
                    <a:gd name="T17" fmla="*/ 84 h 122"/>
                    <a:gd name="T18" fmla="*/ 24 w 88"/>
                    <a:gd name="T19" fmla="*/ 90 h 122"/>
                    <a:gd name="T20" fmla="*/ 32 w 88"/>
                    <a:gd name="T21" fmla="*/ 88 h 122"/>
                    <a:gd name="T22" fmla="*/ 44 w 88"/>
                    <a:gd name="T23" fmla="*/ 84 h 122"/>
                    <a:gd name="T24" fmla="*/ 48 w 88"/>
                    <a:gd name="T25" fmla="*/ 82 h 122"/>
                    <a:gd name="T26" fmla="*/ 48 w 88"/>
                    <a:gd name="T27" fmla="*/ 78 h 122"/>
                    <a:gd name="T28" fmla="*/ 50 w 88"/>
                    <a:gd name="T29" fmla="*/ 66 h 122"/>
                    <a:gd name="T30" fmla="*/ 44 w 88"/>
                    <a:gd name="T31" fmla="*/ 58 h 122"/>
                    <a:gd name="T32" fmla="*/ 44 w 88"/>
                    <a:gd name="T33" fmla="*/ 56 h 122"/>
                    <a:gd name="T34" fmla="*/ 44 w 88"/>
                    <a:gd name="T35" fmla="*/ 50 h 122"/>
                    <a:gd name="T36" fmla="*/ 46 w 88"/>
                    <a:gd name="T37" fmla="*/ 48 h 122"/>
                    <a:gd name="T38" fmla="*/ 48 w 88"/>
                    <a:gd name="T39" fmla="*/ 46 h 122"/>
                    <a:gd name="T40" fmla="*/ 50 w 88"/>
                    <a:gd name="T41" fmla="*/ 40 h 122"/>
                    <a:gd name="T42" fmla="*/ 48 w 88"/>
                    <a:gd name="T43" fmla="*/ 34 h 122"/>
                    <a:gd name="T44" fmla="*/ 30 w 88"/>
                    <a:gd name="T45" fmla="*/ 32 h 122"/>
                    <a:gd name="T46" fmla="*/ 28 w 88"/>
                    <a:gd name="T47" fmla="*/ 24 h 122"/>
                    <a:gd name="T48" fmla="*/ 32 w 88"/>
                    <a:gd name="T49" fmla="*/ 22 h 122"/>
                    <a:gd name="T50" fmla="*/ 56 w 88"/>
                    <a:gd name="T51" fmla="*/ 20 h 122"/>
                    <a:gd name="T52" fmla="*/ 72 w 88"/>
                    <a:gd name="T53" fmla="*/ 22 h 122"/>
                    <a:gd name="T54" fmla="*/ 72 w 88"/>
                    <a:gd name="T55" fmla="*/ 18 h 122"/>
                    <a:gd name="T56" fmla="*/ 72 w 88"/>
                    <a:gd name="T57" fmla="*/ 12 h 122"/>
                    <a:gd name="T58" fmla="*/ 78 w 88"/>
                    <a:gd name="T59" fmla="*/ 6 h 122"/>
                    <a:gd name="T60" fmla="*/ 82 w 88"/>
                    <a:gd name="T61" fmla="*/ 4 h 122"/>
                    <a:gd name="T62" fmla="*/ 86 w 88"/>
                    <a:gd name="T63" fmla="*/ 0 h 122"/>
                    <a:gd name="T64" fmla="*/ 88 w 88"/>
                    <a:gd name="T65" fmla="*/ 0 h 122"/>
                    <a:gd name="T66" fmla="*/ 88 w 88"/>
                    <a:gd name="T67" fmla="*/ 10 h 122"/>
                    <a:gd name="T68" fmla="*/ 88 w 88"/>
                    <a:gd name="T69" fmla="*/ 14 h 122"/>
                    <a:gd name="T70" fmla="*/ 86 w 88"/>
                    <a:gd name="T71" fmla="*/ 24 h 122"/>
                    <a:gd name="T72" fmla="*/ 86 w 88"/>
                    <a:gd name="T73" fmla="*/ 34 h 122"/>
                    <a:gd name="T74" fmla="*/ 86 w 88"/>
                    <a:gd name="T75" fmla="*/ 40 h 122"/>
                    <a:gd name="T76" fmla="*/ 86 w 88"/>
                    <a:gd name="T77" fmla="*/ 48 h 122"/>
                    <a:gd name="T78" fmla="*/ 84 w 88"/>
                    <a:gd name="T79" fmla="*/ 60 h 122"/>
                    <a:gd name="T80" fmla="*/ 80 w 88"/>
                    <a:gd name="T81" fmla="*/ 68 h 122"/>
                    <a:gd name="T82" fmla="*/ 78 w 88"/>
                    <a:gd name="T83" fmla="*/ 72 h 122"/>
                    <a:gd name="T84" fmla="*/ 74 w 88"/>
                    <a:gd name="T85" fmla="*/ 82 h 122"/>
                    <a:gd name="T86" fmla="*/ 70 w 88"/>
                    <a:gd name="T87" fmla="*/ 92 h 122"/>
                    <a:gd name="T88" fmla="*/ 66 w 88"/>
                    <a:gd name="T89" fmla="*/ 98 h 122"/>
                    <a:gd name="T90" fmla="*/ 64 w 88"/>
                    <a:gd name="T91" fmla="*/ 102 h 122"/>
                    <a:gd name="T92" fmla="*/ 60 w 88"/>
                    <a:gd name="T93" fmla="*/ 110 h 122"/>
                    <a:gd name="T94" fmla="*/ 56 w 88"/>
                    <a:gd name="T95" fmla="*/ 112 h 122"/>
                    <a:gd name="T96" fmla="*/ 50 w 88"/>
                    <a:gd name="T97" fmla="*/ 112 h 122"/>
                    <a:gd name="T98" fmla="*/ 44 w 88"/>
                    <a:gd name="T99" fmla="*/ 112 h 122"/>
                    <a:gd name="T100" fmla="*/ 38 w 88"/>
                    <a:gd name="T101" fmla="*/ 116 h 122"/>
                    <a:gd name="T102" fmla="*/ 34 w 88"/>
                    <a:gd name="T103" fmla="*/ 114 h 122"/>
                    <a:gd name="T104" fmla="*/ 32 w 88"/>
                    <a:gd name="T105" fmla="*/ 112 h 122"/>
                    <a:gd name="T106" fmla="*/ 28 w 88"/>
                    <a:gd name="T107" fmla="*/ 112 h 122"/>
                    <a:gd name="T108" fmla="*/ 18 w 88"/>
                    <a:gd name="T109" fmla="*/ 116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88" h="122">
                      <a:moveTo>
                        <a:pt x="10" y="120"/>
                      </a:moveTo>
                      <a:lnTo>
                        <a:pt x="10" y="120"/>
                      </a:lnTo>
                      <a:lnTo>
                        <a:pt x="12" y="122"/>
                      </a:lnTo>
                      <a:lnTo>
                        <a:pt x="12" y="122"/>
                      </a:lnTo>
                      <a:lnTo>
                        <a:pt x="12" y="122"/>
                      </a:lnTo>
                      <a:lnTo>
                        <a:pt x="10" y="120"/>
                      </a:lnTo>
                      <a:lnTo>
                        <a:pt x="0" y="108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2" y="102"/>
                      </a:lnTo>
                      <a:lnTo>
                        <a:pt x="4" y="100"/>
                      </a:lnTo>
                      <a:lnTo>
                        <a:pt x="6" y="98"/>
                      </a:lnTo>
                      <a:lnTo>
                        <a:pt x="6" y="96"/>
                      </a:lnTo>
                      <a:lnTo>
                        <a:pt x="8" y="96"/>
                      </a:lnTo>
                      <a:lnTo>
                        <a:pt x="10" y="92"/>
                      </a:lnTo>
                      <a:lnTo>
                        <a:pt x="14" y="92"/>
                      </a:lnTo>
                      <a:lnTo>
                        <a:pt x="18" y="90"/>
                      </a:lnTo>
                      <a:lnTo>
                        <a:pt x="20" y="84"/>
                      </a:lnTo>
                      <a:lnTo>
                        <a:pt x="22" y="90"/>
                      </a:lnTo>
                      <a:lnTo>
                        <a:pt x="24" y="90"/>
                      </a:lnTo>
                      <a:lnTo>
                        <a:pt x="28" y="90"/>
                      </a:lnTo>
                      <a:lnTo>
                        <a:pt x="32" y="88"/>
                      </a:lnTo>
                      <a:lnTo>
                        <a:pt x="38" y="86"/>
                      </a:lnTo>
                      <a:lnTo>
                        <a:pt x="44" y="84"/>
                      </a:lnTo>
                      <a:lnTo>
                        <a:pt x="46" y="82"/>
                      </a:lnTo>
                      <a:lnTo>
                        <a:pt x="48" y="82"/>
                      </a:lnTo>
                      <a:lnTo>
                        <a:pt x="48" y="80"/>
                      </a:lnTo>
                      <a:lnTo>
                        <a:pt x="48" y="78"/>
                      </a:lnTo>
                      <a:lnTo>
                        <a:pt x="50" y="74"/>
                      </a:lnTo>
                      <a:lnTo>
                        <a:pt x="50" y="66"/>
                      </a:lnTo>
                      <a:lnTo>
                        <a:pt x="50" y="58"/>
                      </a:lnTo>
                      <a:lnTo>
                        <a:pt x="44" y="58"/>
                      </a:lnTo>
                      <a:lnTo>
                        <a:pt x="44" y="58"/>
                      </a:lnTo>
                      <a:lnTo>
                        <a:pt x="44" y="56"/>
                      </a:lnTo>
                      <a:lnTo>
                        <a:pt x="44" y="52"/>
                      </a:lnTo>
                      <a:lnTo>
                        <a:pt x="44" y="50"/>
                      </a:lnTo>
                      <a:lnTo>
                        <a:pt x="44" y="48"/>
                      </a:lnTo>
                      <a:lnTo>
                        <a:pt x="46" y="48"/>
                      </a:lnTo>
                      <a:lnTo>
                        <a:pt x="48" y="48"/>
                      </a:lnTo>
                      <a:lnTo>
                        <a:pt x="48" y="46"/>
                      </a:lnTo>
                      <a:lnTo>
                        <a:pt x="48" y="42"/>
                      </a:lnTo>
                      <a:lnTo>
                        <a:pt x="50" y="40"/>
                      </a:lnTo>
                      <a:lnTo>
                        <a:pt x="50" y="36"/>
                      </a:lnTo>
                      <a:lnTo>
                        <a:pt x="48" y="34"/>
                      </a:lnTo>
                      <a:lnTo>
                        <a:pt x="30" y="32"/>
                      </a:lnTo>
                      <a:lnTo>
                        <a:pt x="30" y="32"/>
                      </a:lnTo>
                      <a:lnTo>
                        <a:pt x="28" y="28"/>
                      </a:lnTo>
                      <a:lnTo>
                        <a:pt x="28" y="24"/>
                      </a:lnTo>
                      <a:lnTo>
                        <a:pt x="28" y="22"/>
                      </a:lnTo>
                      <a:lnTo>
                        <a:pt x="32" y="22"/>
                      </a:lnTo>
                      <a:lnTo>
                        <a:pt x="42" y="22"/>
                      </a:lnTo>
                      <a:lnTo>
                        <a:pt x="56" y="20"/>
                      </a:lnTo>
                      <a:lnTo>
                        <a:pt x="66" y="20"/>
                      </a:lnTo>
                      <a:lnTo>
                        <a:pt x="72" y="22"/>
                      </a:lnTo>
                      <a:lnTo>
                        <a:pt x="72" y="20"/>
                      </a:lnTo>
                      <a:lnTo>
                        <a:pt x="72" y="18"/>
                      </a:lnTo>
                      <a:lnTo>
                        <a:pt x="70" y="16"/>
                      </a:lnTo>
                      <a:lnTo>
                        <a:pt x="72" y="12"/>
                      </a:lnTo>
                      <a:lnTo>
                        <a:pt x="74" y="8"/>
                      </a:lnTo>
                      <a:lnTo>
                        <a:pt x="78" y="6"/>
                      </a:lnTo>
                      <a:lnTo>
                        <a:pt x="80" y="6"/>
                      </a:lnTo>
                      <a:lnTo>
                        <a:pt x="82" y="4"/>
                      </a:lnTo>
                      <a:lnTo>
                        <a:pt x="84" y="2"/>
                      </a:lnTo>
                      <a:lnTo>
                        <a:pt x="86" y="0"/>
                      </a:lnTo>
                      <a:lnTo>
                        <a:pt x="86" y="0"/>
                      </a:lnTo>
                      <a:lnTo>
                        <a:pt x="88" y="0"/>
                      </a:lnTo>
                      <a:lnTo>
                        <a:pt x="88" y="4"/>
                      </a:lnTo>
                      <a:lnTo>
                        <a:pt x="88" y="10"/>
                      </a:lnTo>
                      <a:lnTo>
                        <a:pt x="88" y="10"/>
                      </a:lnTo>
                      <a:lnTo>
                        <a:pt x="88" y="14"/>
                      </a:lnTo>
                      <a:lnTo>
                        <a:pt x="88" y="18"/>
                      </a:lnTo>
                      <a:lnTo>
                        <a:pt x="86" y="24"/>
                      </a:lnTo>
                      <a:lnTo>
                        <a:pt x="86" y="28"/>
                      </a:lnTo>
                      <a:lnTo>
                        <a:pt x="86" y="34"/>
                      </a:lnTo>
                      <a:lnTo>
                        <a:pt x="86" y="38"/>
                      </a:lnTo>
                      <a:lnTo>
                        <a:pt x="86" y="40"/>
                      </a:lnTo>
                      <a:lnTo>
                        <a:pt x="86" y="44"/>
                      </a:lnTo>
                      <a:lnTo>
                        <a:pt x="86" y="48"/>
                      </a:lnTo>
                      <a:lnTo>
                        <a:pt x="84" y="54"/>
                      </a:lnTo>
                      <a:lnTo>
                        <a:pt x="84" y="60"/>
                      </a:lnTo>
                      <a:lnTo>
                        <a:pt x="82" y="66"/>
                      </a:lnTo>
                      <a:lnTo>
                        <a:pt x="80" y="68"/>
                      </a:lnTo>
                      <a:lnTo>
                        <a:pt x="80" y="70"/>
                      </a:lnTo>
                      <a:lnTo>
                        <a:pt x="78" y="72"/>
                      </a:lnTo>
                      <a:lnTo>
                        <a:pt x="76" y="78"/>
                      </a:lnTo>
                      <a:lnTo>
                        <a:pt x="74" y="82"/>
                      </a:lnTo>
                      <a:lnTo>
                        <a:pt x="72" y="88"/>
                      </a:lnTo>
                      <a:lnTo>
                        <a:pt x="70" y="92"/>
                      </a:lnTo>
                      <a:lnTo>
                        <a:pt x="68" y="96"/>
                      </a:lnTo>
                      <a:lnTo>
                        <a:pt x="66" y="98"/>
                      </a:lnTo>
                      <a:lnTo>
                        <a:pt x="66" y="100"/>
                      </a:lnTo>
                      <a:lnTo>
                        <a:pt x="64" y="102"/>
                      </a:lnTo>
                      <a:lnTo>
                        <a:pt x="62" y="106"/>
                      </a:lnTo>
                      <a:lnTo>
                        <a:pt x="60" y="110"/>
                      </a:lnTo>
                      <a:lnTo>
                        <a:pt x="56" y="112"/>
                      </a:lnTo>
                      <a:lnTo>
                        <a:pt x="56" y="112"/>
                      </a:lnTo>
                      <a:lnTo>
                        <a:pt x="54" y="112"/>
                      </a:lnTo>
                      <a:lnTo>
                        <a:pt x="50" y="112"/>
                      </a:lnTo>
                      <a:lnTo>
                        <a:pt x="46" y="110"/>
                      </a:lnTo>
                      <a:lnTo>
                        <a:pt x="44" y="112"/>
                      </a:lnTo>
                      <a:lnTo>
                        <a:pt x="42" y="112"/>
                      </a:lnTo>
                      <a:lnTo>
                        <a:pt x="38" y="116"/>
                      </a:lnTo>
                      <a:lnTo>
                        <a:pt x="34" y="114"/>
                      </a:lnTo>
                      <a:lnTo>
                        <a:pt x="34" y="114"/>
                      </a:lnTo>
                      <a:lnTo>
                        <a:pt x="34" y="112"/>
                      </a:lnTo>
                      <a:lnTo>
                        <a:pt x="32" y="112"/>
                      </a:lnTo>
                      <a:lnTo>
                        <a:pt x="30" y="112"/>
                      </a:lnTo>
                      <a:lnTo>
                        <a:pt x="28" y="112"/>
                      </a:lnTo>
                      <a:lnTo>
                        <a:pt x="24" y="114"/>
                      </a:lnTo>
                      <a:lnTo>
                        <a:pt x="18" y="116"/>
                      </a:lnTo>
                      <a:lnTo>
                        <a:pt x="10" y="12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8" name="Freeform 286"/>
                <p:cNvSpPr>
                  <a:spLocks/>
                </p:cNvSpPr>
                <p:nvPr/>
              </p:nvSpPr>
              <p:spPr bwMode="gray">
                <a:xfrm>
                  <a:off x="987" y="3200"/>
                  <a:ext cx="130" cy="156"/>
                </a:xfrm>
                <a:custGeom>
                  <a:avLst/>
                  <a:gdLst>
                    <a:gd name="T0" fmla="*/ 24 w 130"/>
                    <a:gd name="T1" fmla="*/ 2 h 156"/>
                    <a:gd name="T2" fmla="*/ 42 w 130"/>
                    <a:gd name="T3" fmla="*/ 0 h 156"/>
                    <a:gd name="T4" fmla="*/ 56 w 130"/>
                    <a:gd name="T5" fmla="*/ 0 h 156"/>
                    <a:gd name="T6" fmla="*/ 86 w 130"/>
                    <a:gd name="T7" fmla="*/ 26 h 156"/>
                    <a:gd name="T8" fmla="*/ 86 w 130"/>
                    <a:gd name="T9" fmla="*/ 18 h 156"/>
                    <a:gd name="T10" fmla="*/ 88 w 130"/>
                    <a:gd name="T11" fmla="*/ 14 h 156"/>
                    <a:gd name="T12" fmla="*/ 102 w 130"/>
                    <a:gd name="T13" fmla="*/ 18 h 156"/>
                    <a:gd name="T14" fmla="*/ 112 w 130"/>
                    <a:gd name="T15" fmla="*/ 24 h 156"/>
                    <a:gd name="T16" fmla="*/ 112 w 130"/>
                    <a:gd name="T17" fmla="*/ 34 h 156"/>
                    <a:gd name="T18" fmla="*/ 114 w 130"/>
                    <a:gd name="T19" fmla="*/ 38 h 156"/>
                    <a:gd name="T20" fmla="*/ 116 w 130"/>
                    <a:gd name="T21" fmla="*/ 48 h 156"/>
                    <a:gd name="T22" fmla="*/ 114 w 130"/>
                    <a:gd name="T23" fmla="*/ 56 h 156"/>
                    <a:gd name="T24" fmla="*/ 114 w 130"/>
                    <a:gd name="T25" fmla="*/ 60 h 156"/>
                    <a:gd name="T26" fmla="*/ 128 w 130"/>
                    <a:gd name="T27" fmla="*/ 62 h 156"/>
                    <a:gd name="T28" fmla="*/ 128 w 130"/>
                    <a:gd name="T29" fmla="*/ 70 h 156"/>
                    <a:gd name="T30" fmla="*/ 128 w 130"/>
                    <a:gd name="T31" fmla="*/ 82 h 156"/>
                    <a:gd name="T32" fmla="*/ 128 w 130"/>
                    <a:gd name="T33" fmla="*/ 88 h 156"/>
                    <a:gd name="T34" fmla="*/ 112 w 130"/>
                    <a:gd name="T35" fmla="*/ 136 h 156"/>
                    <a:gd name="T36" fmla="*/ 114 w 130"/>
                    <a:gd name="T37" fmla="*/ 138 h 156"/>
                    <a:gd name="T38" fmla="*/ 118 w 130"/>
                    <a:gd name="T39" fmla="*/ 144 h 156"/>
                    <a:gd name="T40" fmla="*/ 130 w 130"/>
                    <a:gd name="T41" fmla="*/ 152 h 156"/>
                    <a:gd name="T42" fmla="*/ 126 w 130"/>
                    <a:gd name="T43" fmla="*/ 152 h 156"/>
                    <a:gd name="T44" fmla="*/ 116 w 130"/>
                    <a:gd name="T45" fmla="*/ 154 h 156"/>
                    <a:gd name="T46" fmla="*/ 106 w 130"/>
                    <a:gd name="T47" fmla="*/ 156 h 156"/>
                    <a:gd name="T48" fmla="*/ 100 w 130"/>
                    <a:gd name="T49" fmla="*/ 156 h 156"/>
                    <a:gd name="T50" fmla="*/ 92 w 130"/>
                    <a:gd name="T51" fmla="*/ 156 h 156"/>
                    <a:gd name="T52" fmla="*/ 82 w 130"/>
                    <a:gd name="T53" fmla="*/ 154 h 156"/>
                    <a:gd name="T54" fmla="*/ 76 w 130"/>
                    <a:gd name="T55" fmla="*/ 150 h 156"/>
                    <a:gd name="T56" fmla="*/ 30 w 130"/>
                    <a:gd name="T57" fmla="*/ 150 h 156"/>
                    <a:gd name="T58" fmla="*/ 24 w 130"/>
                    <a:gd name="T59" fmla="*/ 150 h 156"/>
                    <a:gd name="T60" fmla="*/ 20 w 130"/>
                    <a:gd name="T61" fmla="*/ 144 h 156"/>
                    <a:gd name="T62" fmla="*/ 16 w 130"/>
                    <a:gd name="T63" fmla="*/ 142 h 156"/>
                    <a:gd name="T64" fmla="*/ 6 w 130"/>
                    <a:gd name="T65" fmla="*/ 142 h 156"/>
                    <a:gd name="T66" fmla="*/ 2 w 130"/>
                    <a:gd name="T67" fmla="*/ 140 h 156"/>
                    <a:gd name="T68" fmla="*/ 6 w 130"/>
                    <a:gd name="T69" fmla="*/ 118 h 156"/>
                    <a:gd name="T70" fmla="*/ 10 w 130"/>
                    <a:gd name="T71" fmla="*/ 100 h 156"/>
                    <a:gd name="T72" fmla="*/ 12 w 130"/>
                    <a:gd name="T73" fmla="*/ 94 h 156"/>
                    <a:gd name="T74" fmla="*/ 16 w 130"/>
                    <a:gd name="T75" fmla="*/ 82 h 156"/>
                    <a:gd name="T76" fmla="*/ 24 w 130"/>
                    <a:gd name="T77" fmla="*/ 68 h 156"/>
                    <a:gd name="T78" fmla="*/ 26 w 130"/>
                    <a:gd name="T79" fmla="*/ 68 h 156"/>
                    <a:gd name="T80" fmla="*/ 28 w 130"/>
                    <a:gd name="T81" fmla="*/ 66 h 156"/>
                    <a:gd name="T82" fmla="*/ 28 w 130"/>
                    <a:gd name="T83" fmla="*/ 58 h 156"/>
                    <a:gd name="T84" fmla="*/ 26 w 130"/>
                    <a:gd name="T85" fmla="*/ 46 h 156"/>
                    <a:gd name="T86" fmla="*/ 14 w 130"/>
                    <a:gd name="T87" fmla="*/ 16 h 156"/>
                    <a:gd name="T88" fmla="*/ 6 w 130"/>
                    <a:gd name="T89" fmla="*/ 4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30" h="156">
                      <a:moveTo>
                        <a:pt x="6" y="4"/>
                      </a:moveTo>
                      <a:lnTo>
                        <a:pt x="24" y="2"/>
                      </a:lnTo>
                      <a:lnTo>
                        <a:pt x="32" y="0"/>
                      </a:lnTo>
                      <a:lnTo>
                        <a:pt x="42" y="0"/>
                      </a:lnTo>
                      <a:lnTo>
                        <a:pt x="52" y="0"/>
                      </a:lnTo>
                      <a:lnTo>
                        <a:pt x="56" y="0"/>
                      </a:lnTo>
                      <a:lnTo>
                        <a:pt x="64" y="24"/>
                      </a:lnTo>
                      <a:lnTo>
                        <a:pt x="86" y="26"/>
                      </a:lnTo>
                      <a:lnTo>
                        <a:pt x="86" y="22"/>
                      </a:lnTo>
                      <a:lnTo>
                        <a:pt x="86" y="18"/>
                      </a:lnTo>
                      <a:lnTo>
                        <a:pt x="88" y="14"/>
                      </a:lnTo>
                      <a:lnTo>
                        <a:pt x="88" y="14"/>
                      </a:lnTo>
                      <a:lnTo>
                        <a:pt x="102" y="12"/>
                      </a:lnTo>
                      <a:lnTo>
                        <a:pt x="102" y="18"/>
                      </a:lnTo>
                      <a:lnTo>
                        <a:pt x="112" y="18"/>
                      </a:lnTo>
                      <a:lnTo>
                        <a:pt x="112" y="24"/>
                      </a:lnTo>
                      <a:lnTo>
                        <a:pt x="112" y="28"/>
                      </a:lnTo>
                      <a:lnTo>
                        <a:pt x="112" y="34"/>
                      </a:lnTo>
                      <a:lnTo>
                        <a:pt x="114" y="38"/>
                      </a:lnTo>
                      <a:lnTo>
                        <a:pt x="114" y="38"/>
                      </a:lnTo>
                      <a:lnTo>
                        <a:pt x="116" y="42"/>
                      </a:lnTo>
                      <a:lnTo>
                        <a:pt x="116" y="48"/>
                      </a:lnTo>
                      <a:lnTo>
                        <a:pt x="116" y="52"/>
                      </a:lnTo>
                      <a:lnTo>
                        <a:pt x="114" y="56"/>
                      </a:lnTo>
                      <a:lnTo>
                        <a:pt x="114" y="60"/>
                      </a:lnTo>
                      <a:lnTo>
                        <a:pt x="114" y="60"/>
                      </a:lnTo>
                      <a:lnTo>
                        <a:pt x="128" y="62"/>
                      </a:lnTo>
                      <a:lnTo>
                        <a:pt x="128" y="62"/>
                      </a:lnTo>
                      <a:lnTo>
                        <a:pt x="128" y="66"/>
                      </a:lnTo>
                      <a:lnTo>
                        <a:pt x="128" y="70"/>
                      </a:lnTo>
                      <a:lnTo>
                        <a:pt x="128" y="76"/>
                      </a:lnTo>
                      <a:lnTo>
                        <a:pt x="128" y="82"/>
                      </a:lnTo>
                      <a:lnTo>
                        <a:pt x="128" y="86"/>
                      </a:lnTo>
                      <a:lnTo>
                        <a:pt x="128" y="88"/>
                      </a:lnTo>
                      <a:lnTo>
                        <a:pt x="112" y="90"/>
                      </a:lnTo>
                      <a:lnTo>
                        <a:pt x="112" y="136"/>
                      </a:lnTo>
                      <a:lnTo>
                        <a:pt x="112" y="136"/>
                      </a:lnTo>
                      <a:lnTo>
                        <a:pt x="114" y="138"/>
                      </a:lnTo>
                      <a:lnTo>
                        <a:pt x="116" y="140"/>
                      </a:lnTo>
                      <a:lnTo>
                        <a:pt x="118" y="144"/>
                      </a:lnTo>
                      <a:lnTo>
                        <a:pt x="124" y="148"/>
                      </a:lnTo>
                      <a:lnTo>
                        <a:pt x="130" y="152"/>
                      </a:lnTo>
                      <a:lnTo>
                        <a:pt x="130" y="152"/>
                      </a:lnTo>
                      <a:lnTo>
                        <a:pt x="126" y="152"/>
                      </a:lnTo>
                      <a:lnTo>
                        <a:pt x="122" y="152"/>
                      </a:lnTo>
                      <a:lnTo>
                        <a:pt x="116" y="154"/>
                      </a:lnTo>
                      <a:lnTo>
                        <a:pt x="110" y="154"/>
                      </a:lnTo>
                      <a:lnTo>
                        <a:pt x="106" y="156"/>
                      </a:lnTo>
                      <a:lnTo>
                        <a:pt x="102" y="156"/>
                      </a:lnTo>
                      <a:lnTo>
                        <a:pt x="100" y="156"/>
                      </a:lnTo>
                      <a:lnTo>
                        <a:pt x="98" y="156"/>
                      </a:lnTo>
                      <a:lnTo>
                        <a:pt x="92" y="156"/>
                      </a:lnTo>
                      <a:lnTo>
                        <a:pt x="88" y="154"/>
                      </a:lnTo>
                      <a:lnTo>
                        <a:pt x="82" y="154"/>
                      </a:lnTo>
                      <a:lnTo>
                        <a:pt x="78" y="152"/>
                      </a:lnTo>
                      <a:lnTo>
                        <a:pt x="76" y="150"/>
                      </a:lnTo>
                      <a:lnTo>
                        <a:pt x="32" y="150"/>
                      </a:lnTo>
                      <a:lnTo>
                        <a:pt x="30" y="150"/>
                      </a:lnTo>
                      <a:lnTo>
                        <a:pt x="28" y="150"/>
                      </a:lnTo>
                      <a:lnTo>
                        <a:pt x="24" y="150"/>
                      </a:lnTo>
                      <a:lnTo>
                        <a:pt x="22" y="148"/>
                      </a:lnTo>
                      <a:lnTo>
                        <a:pt x="20" y="144"/>
                      </a:lnTo>
                      <a:lnTo>
                        <a:pt x="18" y="144"/>
                      </a:lnTo>
                      <a:lnTo>
                        <a:pt x="16" y="142"/>
                      </a:lnTo>
                      <a:lnTo>
                        <a:pt x="12" y="142"/>
                      </a:lnTo>
                      <a:lnTo>
                        <a:pt x="6" y="142"/>
                      </a:lnTo>
                      <a:lnTo>
                        <a:pt x="0" y="144"/>
                      </a:lnTo>
                      <a:lnTo>
                        <a:pt x="2" y="140"/>
                      </a:lnTo>
                      <a:lnTo>
                        <a:pt x="4" y="130"/>
                      </a:lnTo>
                      <a:lnTo>
                        <a:pt x="6" y="118"/>
                      </a:lnTo>
                      <a:lnTo>
                        <a:pt x="10" y="108"/>
                      </a:lnTo>
                      <a:lnTo>
                        <a:pt x="10" y="100"/>
                      </a:lnTo>
                      <a:lnTo>
                        <a:pt x="10" y="98"/>
                      </a:lnTo>
                      <a:lnTo>
                        <a:pt x="12" y="94"/>
                      </a:lnTo>
                      <a:lnTo>
                        <a:pt x="14" y="90"/>
                      </a:lnTo>
                      <a:lnTo>
                        <a:pt x="16" y="82"/>
                      </a:lnTo>
                      <a:lnTo>
                        <a:pt x="20" y="76"/>
                      </a:lnTo>
                      <a:lnTo>
                        <a:pt x="24" y="68"/>
                      </a:lnTo>
                      <a:lnTo>
                        <a:pt x="26" y="68"/>
                      </a:lnTo>
                      <a:lnTo>
                        <a:pt x="26" y="68"/>
                      </a:lnTo>
                      <a:lnTo>
                        <a:pt x="26" y="68"/>
                      </a:lnTo>
                      <a:lnTo>
                        <a:pt x="28" y="66"/>
                      </a:lnTo>
                      <a:lnTo>
                        <a:pt x="28" y="62"/>
                      </a:lnTo>
                      <a:lnTo>
                        <a:pt x="28" y="58"/>
                      </a:lnTo>
                      <a:lnTo>
                        <a:pt x="28" y="54"/>
                      </a:lnTo>
                      <a:lnTo>
                        <a:pt x="26" y="46"/>
                      </a:lnTo>
                      <a:lnTo>
                        <a:pt x="24" y="38"/>
                      </a:lnTo>
                      <a:lnTo>
                        <a:pt x="14" y="16"/>
                      </a:lnTo>
                      <a:lnTo>
                        <a:pt x="6" y="10"/>
                      </a:lnTo>
                      <a:lnTo>
                        <a:pt x="6" y="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9" name="Freeform 287"/>
                <p:cNvSpPr>
                  <a:spLocks/>
                </p:cNvSpPr>
                <p:nvPr/>
              </p:nvSpPr>
              <p:spPr bwMode="gray">
                <a:xfrm>
                  <a:off x="991" y="3042"/>
                  <a:ext cx="254" cy="258"/>
                </a:xfrm>
                <a:custGeom>
                  <a:avLst/>
                  <a:gdLst>
                    <a:gd name="T0" fmla="*/ 24 w 254"/>
                    <a:gd name="T1" fmla="*/ 132 h 258"/>
                    <a:gd name="T2" fmla="*/ 32 w 254"/>
                    <a:gd name="T3" fmla="*/ 128 h 258"/>
                    <a:gd name="T4" fmla="*/ 40 w 254"/>
                    <a:gd name="T5" fmla="*/ 130 h 258"/>
                    <a:gd name="T6" fmla="*/ 46 w 254"/>
                    <a:gd name="T7" fmla="*/ 128 h 258"/>
                    <a:gd name="T8" fmla="*/ 50 w 254"/>
                    <a:gd name="T9" fmla="*/ 120 h 258"/>
                    <a:gd name="T10" fmla="*/ 66 w 254"/>
                    <a:gd name="T11" fmla="*/ 86 h 258"/>
                    <a:gd name="T12" fmla="*/ 68 w 254"/>
                    <a:gd name="T13" fmla="*/ 80 h 258"/>
                    <a:gd name="T14" fmla="*/ 72 w 254"/>
                    <a:gd name="T15" fmla="*/ 70 h 258"/>
                    <a:gd name="T16" fmla="*/ 72 w 254"/>
                    <a:gd name="T17" fmla="*/ 52 h 258"/>
                    <a:gd name="T18" fmla="*/ 72 w 254"/>
                    <a:gd name="T19" fmla="*/ 40 h 258"/>
                    <a:gd name="T20" fmla="*/ 76 w 254"/>
                    <a:gd name="T21" fmla="*/ 30 h 258"/>
                    <a:gd name="T22" fmla="*/ 72 w 254"/>
                    <a:gd name="T23" fmla="*/ 18 h 258"/>
                    <a:gd name="T24" fmla="*/ 74 w 254"/>
                    <a:gd name="T25" fmla="*/ 12 h 258"/>
                    <a:gd name="T26" fmla="*/ 84 w 254"/>
                    <a:gd name="T27" fmla="*/ 6 h 258"/>
                    <a:gd name="T28" fmla="*/ 92 w 254"/>
                    <a:gd name="T29" fmla="*/ 8 h 258"/>
                    <a:gd name="T30" fmla="*/ 96 w 254"/>
                    <a:gd name="T31" fmla="*/ 16 h 258"/>
                    <a:gd name="T32" fmla="*/ 104 w 254"/>
                    <a:gd name="T33" fmla="*/ 14 h 258"/>
                    <a:gd name="T34" fmla="*/ 122 w 254"/>
                    <a:gd name="T35" fmla="*/ 12 h 258"/>
                    <a:gd name="T36" fmla="*/ 130 w 254"/>
                    <a:gd name="T37" fmla="*/ 12 h 258"/>
                    <a:gd name="T38" fmla="*/ 180 w 254"/>
                    <a:gd name="T39" fmla="*/ 2 h 258"/>
                    <a:gd name="T40" fmla="*/ 188 w 254"/>
                    <a:gd name="T41" fmla="*/ 10 h 258"/>
                    <a:gd name="T42" fmla="*/ 202 w 254"/>
                    <a:gd name="T43" fmla="*/ 14 h 258"/>
                    <a:gd name="T44" fmla="*/ 212 w 254"/>
                    <a:gd name="T45" fmla="*/ 18 h 258"/>
                    <a:gd name="T46" fmla="*/ 222 w 254"/>
                    <a:gd name="T47" fmla="*/ 24 h 258"/>
                    <a:gd name="T48" fmla="*/ 244 w 254"/>
                    <a:gd name="T49" fmla="*/ 26 h 258"/>
                    <a:gd name="T50" fmla="*/ 242 w 254"/>
                    <a:gd name="T51" fmla="*/ 32 h 258"/>
                    <a:gd name="T52" fmla="*/ 240 w 254"/>
                    <a:gd name="T53" fmla="*/ 40 h 258"/>
                    <a:gd name="T54" fmla="*/ 238 w 254"/>
                    <a:gd name="T55" fmla="*/ 50 h 258"/>
                    <a:gd name="T56" fmla="*/ 236 w 254"/>
                    <a:gd name="T57" fmla="*/ 60 h 258"/>
                    <a:gd name="T58" fmla="*/ 230 w 254"/>
                    <a:gd name="T59" fmla="*/ 74 h 258"/>
                    <a:gd name="T60" fmla="*/ 234 w 254"/>
                    <a:gd name="T61" fmla="*/ 118 h 258"/>
                    <a:gd name="T62" fmla="*/ 244 w 254"/>
                    <a:gd name="T63" fmla="*/ 170 h 258"/>
                    <a:gd name="T64" fmla="*/ 250 w 254"/>
                    <a:gd name="T65" fmla="*/ 194 h 258"/>
                    <a:gd name="T66" fmla="*/ 242 w 254"/>
                    <a:gd name="T67" fmla="*/ 194 h 258"/>
                    <a:gd name="T68" fmla="*/ 232 w 254"/>
                    <a:gd name="T69" fmla="*/ 196 h 258"/>
                    <a:gd name="T70" fmla="*/ 226 w 254"/>
                    <a:gd name="T71" fmla="*/ 204 h 258"/>
                    <a:gd name="T72" fmla="*/ 228 w 254"/>
                    <a:gd name="T73" fmla="*/ 214 h 258"/>
                    <a:gd name="T74" fmla="*/ 234 w 254"/>
                    <a:gd name="T75" fmla="*/ 228 h 258"/>
                    <a:gd name="T76" fmla="*/ 240 w 254"/>
                    <a:gd name="T77" fmla="*/ 240 h 258"/>
                    <a:gd name="T78" fmla="*/ 250 w 254"/>
                    <a:gd name="T79" fmla="*/ 258 h 258"/>
                    <a:gd name="T80" fmla="*/ 214 w 254"/>
                    <a:gd name="T81" fmla="*/ 230 h 258"/>
                    <a:gd name="T82" fmla="*/ 210 w 254"/>
                    <a:gd name="T83" fmla="*/ 230 h 258"/>
                    <a:gd name="T84" fmla="*/ 206 w 254"/>
                    <a:gd name="T85" fmla="*/ 224 h 258"/>
                    <a:gd name="T86" fmla="*/ 204 w 254"/>
                    <a:gd name="T87" fmla="*/ 230 h 258"/>
                    <a:gd name="T88" fmla="*/ 192 w 254"/>
                    <a:gd name="T89" fmla="*/ 230 h 258"/>
                    <a:gd name="T90" fmla="*/ 164 w 254"/>
                    <a:gd name="T91" fmla="*/ 224 h 258"/>
                    <a:gd name="T92" fmla="*/ 158 w 254"/>
                    <a:gd name="T93" fmla="*/ 222 h 258"/>
                    <a:gd name="T94" fmla="*/ 156 w 254"/>
                    <a:gd name="T95" fmla="*/ 220 h 258"/>
                    <a:gd name="T96" fmla="*/ 146 w 254"/>
                    <a:gd name="T97" fmla="*/ 218 h 258"/>
                    <a:gd name="T98" fmla="*/ 136 w 254"/>
                    <a:gd name="T99" fmla="*/ 218 h 258"/>
                    <a:gd name="T100" fmla="*/ 110 w 254"/>
                    <a:gd name="T101" fmla="*/ 218 h 258"/>
                    <a:gd name="T102" fmla="*/ 112 w 254"/>
                    <a:gd name="T103" fmla="*/ 210 h 258"/>
                    <a:gd name="T104" fmla="*/ 110 w 254"/>
                    <a:gd name="T105" fmla="*/ 196 h 258"/>
                    <a:gd name="T106" fmla="*/ 108 w 254"/>
                    <a:gd name="T107" fmla="*/ 186 h 258"/>
                    <a:gd name="T108" fmla="*/ 98 w 254"/>
                    <a:gd name="T109" fmla="*/ 176 h 258"/>
                    <a:gd name="T110" fmla="*/ 84 w 254"/>
                    <a:gd name="T111" fmla="*/ 172 h 258"/>
                    <a:gd name="T112" fmla="*/ 82 w 254"/>
                    <a:gd name="T113" fmla="*/ 184 h 258"/>
                    <a:gd name="T114" fmla="*/ 48 w 254"/>
                    <a:gd name="T115" fmla="*/ 158 h 258"/>
                    <a:gd name="T116" fmla="*/ 20 w 254"/>
                    <a:gd name="T117" fmla="*/ 160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54" h="258">
                      <a:moveTo>
                        <a:pt x="0" y="152"/>
                      </a:moveTo>
                      <a:lnTo>
                        <a:pt x="24" y="134"/>
                      </a:lnTo>
                      <a:lnTo>
                        <a:pt x="24" y="132"/>
                      </a:lnTo>
                      <a:lnTo>
                        <a:pt x="26" y="132"/>
                      </a:lnTo>
                      <a:lnTo>
                        <a:pt x="28" y="130"/>
                      </a:lnTo>
                      <a:lnTo>
                        <a:pt x="32" y="128"/>
                      </a:lnTo>
                      <a:lnTo>
                        <a:pt x="38" y="130"/>
                      </a:lnTo>
                      <a:lnTo>
                        <a:pt x="38" y="130"/>
                      </a:lnTo>
                      <a:lnTo>
                        <a:pt x="40" y="130"/>
                      </a:lnTo>
                      <a:lnTo>
                        <a:pt x="42" y="130"/>
                      </a:lnTo>
                      <a:lnTo>
                        <a:pt x="44" y="130"/>
                      </a:lnTo>
                      <a:lnTo>
                        <a:pt x="46" y="128"/>
                      </a:lnTo>
                      <a:lnTo>
                        <a:pt x="48" y="124"/>
                      </a:lnTo>
                      <a:lnTo>
                        <a:pt x="50" y="124"/>
                      </a:lnTo>
                      <a:lnTo>
                        <a:pt x="50" y="120"/>
                      </a:lnTo>
                      <a:lnTo>
                        <a:pt x="54" y="114"/>
                      </a:lnTo>
                      <a:lnTo>
                        <a:pt x="58" y="106"/>
                      </a:lnTo>
                      <a:lnTo>
                        <a:pt x="66" y="86"/>
                      </a:lnTo>
                      <a:lnTo>
                        <a:pt x="66" y="86"/>
                      </a:lnTo>
                      <a:lnTo>
                        <a:pt x="68" y="84"/>
                      </a:lnTo>
                      <a:lnTo>
                        <a:pt x="68" y="80"/>
                      </a:lnTo>
                      <a:lnTo>
                        <a:pt x="70" y="74"/>
                      </a:lnTo>
                      <a:lnTo>
                        <a:pt x="70" y="72"/>
                      </a:lnTo>
                      <a:lnTo>
                        <a:pt x="72" y="70"/>
                      </a:lnTo>
                      <a:lnTo>
                        <a:pt x="72" y="64"/>
                      </a:lnTo>
                      <a:lnTo>
                        <a:pt x="72" y="58"/>
                      </a:lnTo>
                      <a:lnTo>
                        <a:pt x="72" y="52"/>
                      </a:lnTo>
                      <a:lnTo>
                        <a:pt x="72" y="52"/>
                      </a:lnTo>
                      <a:lnTo>
                        <a:pt x="72" y="46"/>
                      </a:lnTo>
                      <a:lnTo>
                        <a:pt x="72" y="40"/>
                      </a:lnTo>
                      <a:lnTo>
                        <a:pt x="74" y="34"/>
                      </a:lnTo>
                      <a:lnTo>
                        <a:pt x="74" y="32"/>
                      </a:lnTo>
                      <a:lnTo>
                        <a:pt x="76" y="30"/>
                      </a:lnTo>
                      <a:lnTo>
                        <a:pt x="76" y="24"/>
                      </a:lnTo>
                      <a:lnTo>
                        <a:pt x="74" y="20"/>
                      </a:lnTo>
                      <a:lnTo>
                        <a:pt x="72" y="18"/>
                      </a:lnTo>
                      <a:lnTo>
                        <a:pt x="72" y="16"/>
                      </a:lnTo>
                      <a:lnTo>
                        <a:pt x="72" y="14"/>
                      </a:lnTo>
                      <a:lnTo>
                        <a:pt x="74" y="12"/>
                      </a:lnTo>
                      <a:lnTo>
                        <a:pt x="76" y="10"/>
                      </a:lnTo>
                      <a:lnTo>
                        <a:pt x="80" y="6"/>
                      </a:lnTo>
                      <a:lnTo>
                        <a:pt x="84" y="6"/>
                      </a:lnTo>
                      <a:lnTo>
                        <a:pt x="90" y="4"/>
                      </a:lnTo>
                      <a:lnTo>
                        <a:pt x="90" y="6"/>
                      </a:lnTo>
                      <a:lnTo>
                        <a:pt x="92" y="8"/>
                      </a:lnTo>
                      <a:lnTo>
                        <a:pt x="94" y="10"/>
                      </a:lnTo>
                      <a:lnTo>
                        <a:pt x="96" y="14"/>
                      </a:lnTo>
                      <a:lnTo>
                        <a:pt x="96" y="16"/>
                      </a:lnTo>
                      <a:lnTo>
                        <a:pt x="98" y="16"/>
                      </a:lnTo>
                      <a:lnTo>
                        <a:pt x="100" y="14"/>
                      </a:lnTo>
                      <a:lnTo>
                        <a:pt x="104" y="14"/>
                      </a:lnTo>
                      <a:lnTo>
                        <a:pt x="110" y="12"/>
                      </a:lnTo>
                      <a:lnTo>
                        <a:pt x="116" y="12"/>
                      </a:lnTo>
                      <a:lnTo>
                        <a:pt x="122" y="12"/>
                      </a:lnTo>
                      <a:lnTo>
                        <a:pt x="122" y="12"/>
                      </a:lnTo>
                      <a:lnTo>
                        <a:pt x="126" y="12"/>
                      </a:lnTo>
                      <a:lnTo>
                        <a:pt x="130" y="12"/>
                      </a:lnTo>
                      <a:lnTo>
                        <a:pt x="134" y="10"/>
                      </a:lnTo>
                      <a:lnTo>
                        <a:pt x="180" y="0"/>
                      </a:lnTo>
                      <a:lnTo>
                        <a:pt x="180" y="2"/>
                      </a:lnTo>
                      <a:lnTo>
                        <a:pt x="182" y="4"/>
                      </a:lnTo>
                      <a:lnTo>
                        <a:pt x="184" y="6"/>
                      </a:lnTo>
                      <a:lnTo>
                        <a:pt x="188" y="10"/>
                      </a:lnTo>
                      <a:lnTo>
                        <a:pt x="194" y="12"/>
                      </a:lnTo>
                      <a:lnTo>
                        <a:pt x="200" y="14"/>
                      </a:lnTo>
                      <a:lnTo>
                        <a:pt x="202" y="14"/>
                      </a:lnTo>
                      <a:lnTo>
                        <a:pt x="204" y="16"/>
                      </a:lnTo>
                      <a:lnTo>
                        <a:pt x="208" y="16"/>
                      </a:lnTo>
                      <a:lnTo>
                        <a:pt x="212" y="18"/>
                      </a:lnTo>
                      <a:lnTo>
                        <a:pt x="216" y="24"/>
                      </a:lnTo>
                      <a:lnTo>
                        <a:pt x="218" y="24"/>
                      </a:lnTo>
                      <a:lnTo>
                        <a:pt x="222" y="24"/>
                      </a:lnTo>
                      <a:lnTo>
                        <a:pt x="228" y="24"/>
                      </a:lnTo>
                      <a:lnTo>
                        <a:pt x="236" y="26"/>
                      </a:lnTo>
                      <a:lnTo>
                        <a:pt x="244" y="26"/>
                      </a:lnTo>
                      <a:lnTo>
                        <a:pt x="244" y="26"/>
                      </a:lnTo>
                      <a:lnTo>
                        <a:pt x="244" y="28"/>
                      </a:lnTo>
                      <a:lnTo>
                        <a:pt x="242" y="32"/>
                      </a:lnTo>
                      <a:lnTo>
                        <a:pt x="242" y="36"/>
                      </a:lnTo>
                      <a:lnTo>
                        <a:pt x="242" y="38"/>
                      </a:lnTo>
                      <a:lnTo>
                        <a:pt x="240" y="40"/>
                      </a:lnTo>
                      <a:lnTo>
                        <a:pt x="238" y="42"/>
                      </a:lnTo>
                      <a:lnTo>
                        <a:pt x="238" y="46"/>
                      </a:lnTo>
                      <a:lnTo>
                        <a:pt x="238" y="50"/>
                      </a:lnTo>
                      <a:lnTo>
                        <a:pt x="238" y="52"/>
                      </a:lnTo>
                      <a:lnTo>
                        <a:pt x="238" y="56"/>
                      </a:lnTo>
                      <a:lnTo>
                        <a:pt x="236" y="60"/>
                      </a:lnTo>
                      <a:lnTo>
                        <a:pt x="234" y="64"/>
                      </a:lnTo>
                      <a:lnTo>
                        <a:pt x="232" y="70"/>
                      </a:lnTo>
                      <a:lnTo>
                        <a:pt x="230" y="74"/>
                      </a:lnTo>
                      <a:lnTo>
                        <a:pt x="230" y="102"/>
                      </a:lnTo>
                      <a:lnTo>
                        <a:pt x="230" y="106"/>
                      </a:lnTo>
                      <a:lnTo>
                        <a:pt x="234" y="118"/>
                      </a:lnTo>
                      <a:lnTo>
                        <a:pt x="238" y="134"/>
                      </a:lnTo>
                      <a:lnTo>
                        <a:pt x="240" y="152"/>
                      </a:lnTo>
                      <a:lnTo>
                        <a:pt x="244" y="170"/>
                      </a:lnTo>
                      <a:lnTo>
                        <a:pt x="248" y="184"/>
                      </a:lnTo>
                      <a:lnTo>
                        <a:pt x="250" y="192"/>
                      </a:lnTo>
                      <a:lnTo>
                        <a:pt x="250" y="194"/>
                      </a:lnTo>
                      <a:lnTo>
                        <a:pt x="248" y="194"/>
                      </a:lnTo>
                      <a:lnTo>
                        <a:pt x="246" y="194"/>
                      </a:lnTo>
                      <a:lnTo>
                        <a:pt x="242" y="194"/>
                      </a:lnTo>
                      <a:lnTo>
                        <a:pt x="240" y="194"/>
                      </a:lnTo>
                      <a:lnTo>
                        <a:pt x="236" y="194"/>
                      </a:lnTo>
                      <a:lnTo>
                        <a:pt x="232" y="196"/>
                      </a:lnTo>
                      <a:lnTo>
                        <a:pt x="230" y="198"/>
                      </a:lnTo>
                      <a:lnTo>
                        <a:pt x="228" y="200"/>
                      </a:lnTo>
                      <a:lnTo>
                        <a:pt x="226" y="204"/>
                      </a:lnTo>
                      <a:lnTo>
                        <a:pt x="226" y="210"/>
                      </a:lnTo>
                      <a:lnTo>
                        <a:pt x="226" y="210"/>
                      </a:lnTo>
                      <a:lnTo>
                        <a:pt x="228" y="214"/>
                      </a:lnTo>
                      <a:lnTo>
                        <a:pt x="230" y="218"/>
                      </a:lnTo>
                      <a:lnTo>
                        <a:pt x="232" y="224"/>
                      </a:lnTo>
                      <a:lnTo>
                        <a:pt x="234" y="228"/>
                      </a:lnTo>
                      <a:lnTo>
                        <a:pt x="236" y="234"/>
                      </a:lnTo>
                      <a:lnTo>
                        <a:pt x="238" y="238"/>
                      </a:lnTo>
                      <a:lnTo>
                        <a:pt x="240" y="240"/>
                      </a:lnTo>
                      <a:lnTo>
                        <a:pt x="254" y="242"/>
                      </a:lnTo>
                      <a:lnTo>
                        <a:pt x="254" y="256"/>
                      </a:lnTo>
                      <a:lnTo>
                        <a:pt x="250" y="258"/>
                      </a:lnTo>
                      <a:lnTo>
                        <a:pt x="238" y="254"/>
                      </a:lnTo>
                      <a:lnTo>
                        <a:pt x="222" y="244"/>
                      </a:lnTo>
                      <a:lnTo>
                        <a:pt x="214" y="230"/>
                      </a:lnTo>
                      <a:lnTo>
                        <a:pt x="214" y="232"/>
                      </a:lnTo>
                      <a:lnTo>
                        <a:pt x="212" y="232"/>
                      </a:lnTo>
                      <a:lnTo>
                        <a:pt x="210" y="230"/>
                      </a:lnTo>
                      <a:lnTo>
                        <a:pt x="208" y="230"/>
                      </a:lnTo>
                      <a:lnTo>
                        <a:pt x="206" y="228"/>
                      </a:lnTo>
                      <a:lnTo>
                        <a:pt x="206" y="224"/>
                      </a:lnTo>
                      <a:lnTo>
                        <a:pt x="206" y="226"/>
                      </a:lnTo>
                      <a:lnTo>
                        <a:pt x="204" y="228"/>
                      </a:lnTo>
                      <a:lnTo>
                        <a:pt x="204" y="230"/>
                      </a:lnTo>
                      <a:lnTo>
                        <a:pt x="200" y="230"/>
                      </a:lnTo>
                      <a:lnTo>
                        <a:pt x="198" y="230"/>
                      </a:lnTo>
                      <a:lnTo>
                        <a:pt x="192" y="230"/>
                      </a:lnTo>
                      <a:lnTo>
                        <a:pt x="182" y="228"/>
                      </a:lnTo>
                      <a:lnTo>
                        <a:pt x="170" y="226"/>
                      </a:lnTo>
                      <a:lnTo>
                        <a:pt x="164" y="224"/>
                      </a:lnTo>
                      <a:lnTo>
                        <a:pt x="162" y="224"/>
                      </a:lnTo>
                      <a:lnTo>
                        <a:pt x="160" y="222"/>
                      </a:lnTo>
                      <a:lnTo>
                        <a:pt x="158" y="222"/>
                      </a:lnTo>
                      <a:lnTo>
                        <a:pt x="158" y="220"/>
                      </a:lnTo>
                      <a:lnTo>
                        <a:pt x="156" y="220"/>
                      </a:lnTo>
                      <a:lnTo>
                        <a:pt x="156" y="220"/>
                      </a:lnTo>
                      <a:lnTo>
                        <a:pt x="154" y="218"/>
                      </a:lnTo>
                      <a:lnTo>
                        <a:pt x="150" y="218"/>
                      </a:lnTo>
                      <a:lnTo>
                        <a:pt x="146" y="218"/>
                      </a:lnTo>
                      <a:lnTo>
                        <a:pt x="144" y="218"/>
                      </a:lnTo>
                      <a:lnTo>
                        <a:pt x="140" y="218"/>
                      </a:lnTo>
                      <a:lnTo>
                        <a:pt x="136" y="218"/>
                      </a:lnTo>
                      <a:lnTo>
                        <a:pt x="130" y="218"/>
                      </a:lnTo>
                      <a:lnTo>
                        <a:pt x="124" y="220"/>
                      </a:lnTo>
                      <a:lnTo>
                        <a:pt x="110" y="218"/>
                      </a:lnTo>
                      <a:lnTo>
                        <a:pt x="110" y="218"/>
                      </a:lnTo>
                      <a:lnTo>
                        <a:pt x="110" y="214"/>
                      </a:lnTo>
                      <a:lnTo>
                        <a:pt x="112" y="210"/>
                      </a:lnTo>
                      <a:lnTo>
                        <a:pt x="112" y="206"/>
                      </a:lnTo>
                      <a:lnTo>
                        <a:pt x="112" y="200"/>
                      </a:lnTo>
                      <a:lnTo>
                        <a:pt x="110" y="196"/>
                      </a:lnTo>
                      <a:lnTo>
                        <a:pt x="110" y="196"/>
                      </a:lnTo>
                      <a:lnTo>
                        <a:pt x="108" y="192"/>
                      </a:lnTo>
                      <a:lnTo>
                        <a:pt x="108" y="186"/>
                      </a:lnTo>
                      <a:lnTo>
                        <a:pt x="108" y="182"/>
                      </a:lnTo>
                      <a:lnTo>
                        <a:pt x="108" y="176"/>
                      </a:lnTo>
                      <a:lnTo>
                        <a:pt x="98" y="176"/>
                      </a:lnTo>
                      <a:lnTo>
                        <a:pt x="98" y="170"/>
                      </a:lnTo>
                      <a:lnTo>
                        <a:pt x="84" y="172"/>
                      </a:lnTo>
                      <a:lnTo>
                        <a:pt x="84" y="172"/>
                      </a:lnTo>
                      <a:lnTo>
                        <a:pt x="82" y="176"/>
                      </a:lnTo>
                      <a:lnTo>
                        <a:pt x="82" y="180"/>
                      </a:lnTo>
                      <a:lnTo>
                        <a:pt x="82" y="184"/>
                      </a:lnTo>
                      <a:lnTo>
                        <a:pt x="60" y="182"/>
                      </a:lnTo>
                      <a:lnTo>
                        <a:pt x="52" y="158"/>
                      </a:lnTo>
                      <a:lnTo>
                        <a:pt x="48" y="158"/>
                      </a:lnTo>
                      <a:lnTo>
                        <a:pt x="38" y="158"/>
                      </a:lnTo>
                      <a:lnTo>
                        <a:pt x="28" y="158"/>
                      </a:lnTo>
                      <a:lnTo>
                        <a:pt x="20" y="160"/>
                      </a:lnTo>
                      <a:lnTo>
                        <a:pt x="2" y="162"/>
                      </a:lnTo>
                      <a:lnTo>
                        <a:pt x="0" y="15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0" name="Freeform 288"/>
                <p:cNvSpPr>
                  <a:spLocks/>
                </p:cNvSpPr>
                <p:nvPr/>
              </p:nvSpPr>
              <p:spPr bwMode="gray">
                <a:xfrm>
                  <a:off x="1099" y="3234"/>
                  <a:ext cx="194" cy="120"/>
                </a:xfrm>
                <a:custGeom>
                  <a:avLst/>
                  <a:gdLst>
                    <a:gd name="T0" fmla="*/ 142 w 194"/>
                    <a:gd name="T1" fmla="*/ 2 h 120"/>
                    <a:gd name="T2" fmla="*/ 138 w 194"/>
                    <a:gd name="T3" fmla="*/ 2 h 120"/>
                    <a:gd name="T4" fmla="*/ 132 w 194"/>
                    <a:gd name="T5" fmla="*/ 2 h 120"/>
                    <a:gd name="T6" fmla="*/ 124 w 194"/>
                    <a:gd name="T7" fmla="*/ 4 h 120"/>
                    <a:gd name="T8" fmla="*/ 120 w 194"/>
                    <a:gd name="T9" fmla="*/ 8 h 120"/>
                    <a:gd name="T10" fmla="*/ 118 w 194"/>
                    <a:gd name="T11" fmla="*/ 18 h 120"/>
                    <a:gd name="T12" fmla="*/ 120 w 194"/>
                    <a:gd name="T13" fmla="*/ 22 h 120"/>
                    <a:gd name="T14" fmla="*/ 124 w 194"/>
                    <a:gd name="T15" fmla="*/ 32 h 120"/>
                    <a:gd name="T16" fmla="*/ 128 w 194"/>
                    <a:gd name="T17" fmla="*/ 42 h 120"/>
                    <a:gd name="T18" fmla="*/ 132 w 194"/>
                    <a:gd name="T19" fmla="*/ 48 h 120"/>
                    <a:gd name="T20" fmla="*/ 146 w 194"/>
                    <a:gd name="T21" fmla="*/ 64 h 120"/>
                    <a:gd name="T22" fmla="*/ 130 w 194"/>
                    <a:gd name="T23" fmla="*/ 62 h 120"/>
                    <a:gd name="T24" fmla="*/ 106 w 194"/>
                    <a:gd name="T25" fmla="*/ 38 h 120"/>
                    <a:gd name="T26" fmla="*/ 104 w 194"/>
                    <a:gd name="T27" fmla="*/ 40 h 120"/>
                    <a:gd name="T28" fmla="*/ 100 w 194"/>
                    <a:gd name="T29" fmla="*/ 38 h 120"/>
                    <a:gd name="T30" fmla="*/ 98 w 194"/>
                    <a:gd name="T31" fmla="*/ 32 h 120"/>
                    <a:gd name="T32" fmla="*/ 96 w 194"/>
                    <a:gd name="T33" fmla="*/ 36 h 120"/>
                    <a:gd name="T34" fmla="*/ 92 w 194"/>
                    <a:gd name="T35" fmla="*/ 38 h 120"/>
                    <a:gd name="T36" fmla="*/ 84 w 194"/>
                    <a:gd name="T37" fmla="*/ 38 h 120"/>
                    <a:gd name="T38" fmla="*/ 62 w 194"/>
                    <a:gd name="T39" fmla="*/ 34 h 120"/>
                    <a:gd name="T40" fmla="*/ 54 w 194"/>
                    <a:gd name="T41" fmla="*/ 32 h 120"/>
                    <a:gd name="T42" fmla="*/ 50 w 194"/>
                    <a:gd name="T43" fmla="*/ 30 h 120"/>
                    <a:gd name="T44" fmla="*/ 48 w 194"/>
                    <a:gd name="T45" fmla="*/ 28 h 120"/>
                    <a:gd name="T46" fmla="*/ 46 w 194"/>
                    <a:gd name="T47" fmla="*/ 26 h 120"/>
                    <a:gd name="T48" fmla="*/ 38 w 194"/>
                    <a:gd name="T49" fmla="*/ 26 h 120"/>
                    <a:gd name="T50" fmla="*/ 32 w 194"/>
                    <a:gd name="T51" fmla="*/ 26 h 120"/>
                    <a:gd name="T52" fmla="*/ 22 w 194"/>
                    <a:gd name="T53" fmla="*/ 26 h 120"/>
                    <a:gd name="T54" fmla="*/ 16 w 194"/>
                    <a:gd name="T55" fmla="*/ 28 h 120"/>
                    <a:gd name="T56" fmla="*/ 16 w 194"/>
                    <a:gd name="T57" fmla="*/ 38 h 120"/>
                    <a:gd name="T58" fmla="*/ 14 w 194"/>
                    <a:gd name="T59" fmla="*/ 48 h 120"/>
                    <a:gd name="T60" fmla="*/ 16 w 194"/>
                    <a:gd name="T61" fmla="*/ 54 h 120"/>
                    <a:gd name="T62" fmla="*/ 0 w 194"/>
                    <a:gd name="T63" fmla="*/ 102 h 120"/>
                    <a:gd name="T64" fmla="*/ 2 w 194"/>
                    <a:gd name="T65" fmla="*/ 104 h 120"/>
                    <a:gd name="T66" fmla="*/ 8 w 194"/>
                    <a:gd name="T67" fmla="*/ 112 h 120"/>
                    <a:gd name="T68" fmla="*/ 18 w 194"/>
                    <a:gd name="T69" fmla="*/ 118 h 120"/>
                    <a:gd name="T70" fmla="*/ 24 w 194"/>
                    <a:gd name="T71" fmla="*/ 116 h 120"/>
                    <a:gd name="T72" fmla="*/ 36 w 194"/>
                    <a:gd name="T73" fmla="*/ 116 h 120"/>
                    <a:gd name="T74" fmla="*/ 48 w 194"/>
                    <a:gd name="T75" fmla="*/ 116 h 120"/>
                    <a:gd name="T76" fmla="*/ 60 w 194"/>
                    <a:gd name="T77" fmla="*/ 118 h 120"/>
                    <a:gd name="T78" fmla="*/ 72 w 194"/>
                    <a:gd name="T79" fmla="*/ 120 h 120"/>
                    <a:gd name="T80" fmla="*/ 82 w 194"/>
                    <a:gd name="T81" fmla="*/ 120 h 120"/>
                    <a:gd name="T82" fmla="*/ 102 w 194"/>
                    <a:gd name="T83" fmla="*/ 118 h 120"/>
                    <a:gd name="T84" fmla="*/ 114 w 194"/>
                    <a:gd name="T85" fmla="*/ 104 h 120"/>
                    <a:gd name="T86" fmla="*/ 192 w 194"/>
                    <a:gd name="T87" fmla="*/ 64 h 120"/>
                    <a:gd name="T88" fmla="*/ 194 w 194"/>
                    <a:gd name="T89" fmla="*/ 50 h 120"/>
                    <a:gd name="T90" fmla="*/ 190 w 194"/>
                    <a:gd name="T91" fmla="*/ 34 h 120"/>
                    <a:gd name="T92" fmla="*/ 174 w 194"/>
                    <a:gd name="T93" fmla="*/ 10 h 120"/>
                    <a:gd name="T94" fmla="*/ 142 w 194"/>
                    <a:gd name="T95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94" h="120">
                      <a:moveTo>
                        <a:pt x="142" y="0"/>
                      </a:moveTo>
                      <a:lnTo>
                        <a:pt x="142" y="2"/>
                      </a:lnTo>
                      <a:lnTo>
                        <a:pt x="140" y="2"/>
                      </a:lnTo>
                      <a:lnTo>
                        <a:pt x="138" y="2"/>
                      </a:lnTo>
                      <a:lnTo>
                        <a:pt x="134" y="2"/>
                      </a:lnTo>
                      <a:lnTo>
                        <a:pt x="132" y="2"/>
                      </a:lnTo>
                      <a:lnTo>
                        <a:pt x="128" y="2"/>
                      </a:lnTo>
                      <a:lnTo>
                        <a:pt x="124" y="4"/>
                      </a:lnTo>
                      <a:lnTo>
                        <a:pt x="122" y="6"/>
                      </a:lnTo>
                      <a:lnTo>
                        <a:pt x="120" y="8"/>
                      </a:lnTo>
                      <a:lnTo>
                        <a:pt x="118" y="12"/>
                      </a:lnTo>
                      <a:lnTo>
                        <a:pt x="118" y="18"/>
                      </a:lnTo>
                      <a:lnTo>
                        <a:pt x="118" y="18"/>
                      </a:lnTo>
                      <a:lnTo>
                        <a:pt x="120" y="22"/>
                      </a:lnTo>
                      <a:lnTo>
                        <a:pt x="122" y="26"/>
                      </a:lnTo>
                      <a:lnTo>
                        <a:pt x="124" y="32"/>
                      </a:lnTo>
                      <a:lnTo>
                        <a:pt x="126" y="36"/>
                      </a:lnTo>
                      <a:lnTo>
                        <a:pt x="128" y="42"/>
                      </a:lnTo>
                      <a:lnTo>
                        <a:pt x="130" y="46"/>
                      </a:lnTo>
                      <a:lnTo>
                        <a:pt x="132" y="48"/>
                      </a:lnTo>
                      <a:lnTo>
                        <a:pt x="146" y="50"/>
                      </a:lnTo>
                      <a:lnTo>
                        <a:pt x="146" y="64"/>
                      </a:lnTo>
                      <a:lnTo>
                        <a:pt x="142" y="66"/>
                      </a:lnTo>
                      <a:lnTo>
                        <a:pt x="130" y="62"/>
                      </a:lnTo>
                      <a:lnTo>
                        <a:pt x="114" y="52"/>
                      </a:lnTo>
                      <a:lnTo>
                        <a:pt x="106" y="38"/>
                      </a:lnTo>
                      <a:lnTo>
                        <a:pt x="106" y="40"/>
                      </a:lnTo>
                      <a:lnTo>
                        <a:pt x="104" y="40"/>
                      </a:lnTo>
                      <a:lnTo>
                        <a:pt x="102" y="38"/>
                      </a:lnTo>
                      <a:lnTo>
                        <a:pt x="100" y="38"/>
                      </a:lnTo>
                      <a:lnTo>
                        <a:pt x="98" y="36"/>
                      </a:lnTo>
                      <a:lnTo>
                        <a:pt x="98" y="32"/>
                      </a:lnTo>
                      <a:lnTo>
                        <a:pt x="98" y="34"/>
                      </a:lnTo>
                      <a:lnTo>
                        <a:pt x="96" y="36"/>
                      </a:lnTo>
                      <a:lnTo>
                        <a:pt x="96" y="38"/>
                      </a:lnTo>
                      <a:lnTo>
                        <a:pt x="92" y="38"/>
                      </a:lnTo>
                      <a:lnTo>
                        <a:pt x="90" y="38"/>
                      </a:lnTo>
                      <a:lnTo>
                        <a:pt x="84" y="38"/>
                      </a:lnTo>
                      <a:lnTo>
                        <a:pt x="74" y="36"/>
                      </a:lnTo>
                      <a:lnTo>
                        <a:pt x="62" y="34"/>
                      </a:lnTo>
                      <a:lnTo>
                        <a:pt x="56" y="32"/>
                      </a:lnTo>
                      <a:lnTo>
                        <a:pt x="54" y="32"/>
                      </a:lnTo>
                      <a:lnTo>
                        <a:pt x="52" y="30"/>
                      </a:lnTo>
                      <a:lnTo>
                        <a:pt x="50" y="30"/>
                      </a:lnTo>
                      <a:lnTo>
                        <a:pt x="50" y="28"/>
                      </a:lnTo>
                      <a:lnTo>
                        <a:pt x="48" y="28"/>
                      </a:lnTo>
                      <a:lnTo>
                        <a:pt x="48" y="28"/>
                      </a:lnTo>
                      <a:lnTo>
                        <a:pt x="46" y="26"/>
                      </a:lnTo>
                      <a:lnTo>
                        <a:pt x="42" y="26"/>
                      </a:lnTo>
                      <a:lnTo>
                        <a:pt x="38" y="26"/>
                      </a:lnTo>
                      <a:lnTo>
                        <a:pt x="36" y="26"/>
                      </a:lnTo>
                      <a:lnTo>
                        <a:pt x="32" y="26"/>
                      </a:lnTo>
                      <a:lnTo>
                        <a:pt x="28" y="26"/>
                      </a:lnTo>
                      <a:lnTo>
                        <a:pt x="22" y="26"/>
                      </a:lnTo>
                      <a:lnTo>
                        <a:pt x="16" y="28"/>
                      </a:lnTo>
                      <a:lnTo>
                        <a:pt x="16" y="28"/>
                      </a:lnTo>
                      <a:lnTo>
                        <a:pt x="16" y="32"/>
                      </a:lnTo>
                      <a:lnTo>
                        <a:pt x="16" y="38"/>
                      </a:lnTo>
                      <a:lnTo>
                        <a:pt x="14" y="42"/>
                      </a:lnTo>
                      <a:lnTo>
                        <a:pt x="14" y="48"/>
                      </a:lnTo>
                      <a:lnTo>
                        <a:pt x="16" y="52"/>
                      </a:lnTo>
                      <a:lnTo>
                        <a:pt x="16" y="54"/>
                      </a:lnTo>
                      <a:lnTo>
                        <a:pt x="0" y="56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2" y="104"/>
                      </a:lnTo>
                      <a:lnTo>
                        <a:pt x="4" y="108"/>
                      </a:lnTo>
                      <a:lnTo>
                        <a:pt x="8" y="112"/>
                      </a:lnTo>
                      <a:lnTo>
                        <a:pt x="12" y="114"/>
                      </a:lnTo>
                      <a:lnTo>
                        <a:pt x="18" y="118"/>
                      </a:lnTo>
                      <a:lnTo>
                        <a:pt x="20" y="118"/>
                      </a:lnTo>
                      <a:lnTo>
                        <a:pt x="24" y="116"/>
                      </a:lnTo>
                      <a:lnTo>
                        <a:pt x="30" y="116"/>
                      </a:lnTo>
                      <a:lnTo>
                        <a:pt x="36" y="116"/>
                      </a:lnTo>
                      <a:lnTo>
                        <a:pt x="46" y="116"/>
                      </a:lnTo>
                      <a:lnTo>
                        <a:pt x="48" y="116"/>
                      </a:lnTo>
                      <a:lnTo>
                        <a:pt x="54" y="116"/>
                      </a:lnTo>
                      <a:lnTo>
                        <a:pt x="60" y="118"/>
                      </a:lnTo>
                      <a:lnTo>
                        <a:pt x="66" y="118"/>
                      </a:lnTo>
                      <a:lnTo>
                        <a:pt x="72" y="120"/>
                      </a:lnTo>
                      <a:lnTo>
                        <a:pt x="78" y="120"/>
                      </a:lnTo>
                      <a:lnTo>
                        <a:pt x="82" y="120"/>
                      </a:lnTo>
                      <a:lnTo>
                        <a:pt x="90" y="120"/>
                      </a:lnTo>
                      <a:lnTo>
                        <a:pt x="102" y="118"/>
                      </a:lnTo>
                      <a:lnTo>
                        <a:pt x="110" y="114"/>
                      </a:lnTo>
                      <a:lnTo>
                        <a:pt x="114" y="104"/>
                      </a:lnTo>
                      <a:lnTo>
                        <a:pt x="192" y="88"/>
                      </a:lnTo>
                      <a:lnTo>
                        <a:pt x="192" y="64"/>
                      </a:lnTo>
                      <a:lnTo>
                        <a:pt x="190" y="56"/>
                      </a:lnTo>
                      <a:lnTo>
                        <a:pt x="194" y="50"/>
                      </a:lnTo>
                      <a:lnTo>
                        <a:pt x="194" y="46"/>
                      </a:lnTo>
                      <a:lnTo>
                        <a:pt x="190" y="34"/>
                      </a:lnTo>
                      <a:lnTo>
                        <a:pt x="184" y="20"/>
                      </a:lnTo>
                      <a:lnTo>
                        <a:pt x="174" y="10"/>
                      </a:lnTo>
                      <a:lnTo>
                        <a:pt x="160" y="4"/>
                      </a:lnTo>
                      <a:lnTo>
                        <a:pt x="142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1" name="Freeform 289"/>
                <p:cNvSpPr>
                  <a:spLocks/>
                </p:cNvSpPr>
                <p:nvPr/>
              </p:nvSpPr>
              <p:spPr bwMode="gray">
                <a:xfrm>
                  <a:off x="985" y="3342"/>
                  <a:ext cx="192" cy="166"/>
                </a:xfrm>
                <a:custGeom>
                  <a:avLst/>
                  <a:gdLst>
                    <a:gd name="T0" fmla="*/ 130 w 192"/>
                    <a:gd name="T1" fmla="*/ 10 h 166"/>
                    <a:gd name="T2" fmla="*/ 122 w 192"/>
                    <a:gd name="T3" fmla="*/ 10 h 166"/>
                    <a:gd name="T4" fmla="*/ 112 w 192"/>
                    <a:gd name="T5" fmla="*/ 12 h 166"/>
                    <a:gd name="T6" fmla="*/ 104 w 192"/>
                    <a:gd name="T7" fmla="*/ 14 h 166"/>
                    <a:gd name="T8" fmla="*/ 98 w 192"/>
                    <a:gd name="T9" fmla="*/ 14 h 166"/>
                    <a:gd name="T10" fmla="*/ 88 w 192"/>
                    <a:gd name="T11" fmla="*/ 12 h 166"/>
                    <a:gd name="T12" fmla="*/ 80 w 192"/>
                    <a:gd name="T13" fmla="*/ 10 h 166"/>
                    <a:gd name="T14" fmla="*/ 34 w 192"/>
                    <a:gd name="T15" fmla="*/ 8 h 166"/>
                    <a:gd name="T16" fmla="*/ 30 w 192"/>
                    <a:gd name="T17" fmla="*/ 8 h 166"/>
                    <a:gd name="T18" fmla="*/ 24 w 192"/>
                    <a:gd name="T19" fmla="*/ 6 h 166"/>
                    <a:gd name="T20" fmla="*/ 20 w 192"/>
                    <a:gd name="T21" fmla="*/ 2 h 166"/>
                    <a:gd name="T22" fmla="*/ 14 w 192"/>
                    <a:gd name="T23" fmla="*/ 0 h 166"/>
                    <a:gd name="T24" fmla="*/ 2 w 192"/>
                    <a:gd name="T25" fmla="*/ 2 h 166"/>
                    <a:gd name="T26" fmla="*/ 2 w 192"/>
                    <a:gd name="T27" fmla="*/ 12 h 166"/>
                    <a:gd name="T28" fmla="*/ 12 w 192"/>
                    <a:gd name="T29" fmla="*/ 32 h 166"/>
                    <a:gd name="T30" fmla="*/ 18 w 192"/>
                    <a:gd name="T31" fmla="*/ 54 h 166"/>
                    <a:gd name="T32" fmla="*/ 24 w 192"/>
                    <a:gd name="T33" fmla="*/ 72 h 166"/>
                    <a:gd name="T34" fmla="*/ 34 w 192"/>
                    <a:gd name="T35" fmla="*/ 110 h 166"/>
                    <a:gd name="T36" fmla="*/ 46 w 192"/>
                    <a:gd name="T37" fmla="*/ 136 h 166"/>
                    <a:gd name="T38" fmla="*/ 48 w 192"/>
                    <a:gd name="T39" fmla="*/ 140 h 166"/>
                    <a:gd name="T40" fmla="*/ 52 w 192"/>
                    <a:gd name="T41" fmla="*/ 148 h 166"/>
                    <a:gd name="T42" fmla="*/ 58 w 192"/>
                    <a:gd name="T43" fmla="*/ 158 h 166"/>
                    <a:gd name="T44" fmla="*/ 60 w 192"/>
                    <a:gd name="T45" fmla="*/ 164 h 166"/>
                    <a:gd name="T46" fmla="*/ 72 w 192"/>
                    <a:gd name="T47" fmla="*/ 160 h 166"/>
                    <a:gd name="T48" fmla="*/ 74 w 192"/>
                    <a:gd name="T49" fmla="*/ 156 h 166"/>
                    <a:gd name="T50" fmla="*/ 76 w 192"/>
                    <a:gd name="T51" fmla="*/ 152 h 166"/>
                    <a:gd name="T52" fmla="*/ 78 w 192"/>
                    <a:gd name="T53" fmla="*/ 150 h 166"/>
                    <a:gd name="T54" fmla="*/ 82 w 192"/>
                    <a:gd name="T55" fmla="*/ 152 h 166"/>
                    <a:gd name="T56" fmla="*/ 82 w 192"/>
                    <a:gd name="T57" fmla="*/ 156 h 166"/>
                    <a:gd name="T58" fmla="*/ 82 w 192"/>
                    <a:gd name="T59" fmla="*/ 162 h 166"/>
                    <a:gd name="T60" fmla="*/ 86 w 192"/>
                    <a:gd name="T61" fmla="*/ 164 h 166"/>
                    <a:gd name="T62" fmla="*/ 94 w 192"/>
                    <a:gd name="T63" fmla="*/ 164 h 166"/>
                    <a:gd name="T64" fmla="*/ 104 w 192"/>
                    <a:gd name="T65" fmla="*/ 166 h 166"/>
                    <a:gd name="T66" fmla="*/ 112 w 192"/>
                    <a:gd name="T67" fmla="*/ 162 h 166"/>
                    <a:gd name="T68" fmla="*/ 114 w 192"/>
                    <a:gd name="T69" fmla="*/ 60 h 166"/>
                    <a:gd name="T70" fmla="*/ 128 w 192"/>
                    <a:gd name="T71" fmla="*/ 16 h 166"/>
                    <a:gd name="T72" fmla="*/ 144 w 192"/>
                    <a:gd name="T73" fmla="*/ 16 h 166"/>
                    <a:gd name="T74" fmla="*/ 164 w 192"/>
                    <a:gd name="T75" fmla="*/ 16 h 166"/>
                    <a:gd name="T76" fmla="*/ 168 w 192"/>
                    <a:gd name="T77" fmla="*/ 18 h 166"/>
                    <a:gd name="T78" fmla="*/ 170 w 192"/>
                    <a:gd name="T79" fmla="*/ 22 h 166"/>
                    <a:gd name="T80" fmla="*/ 172 w 192"/>
                    <a:gd name="T81" fmla="*/ 20 h 166"/>
                    <a:gd name="T82" fmla="*/ 182 w 192"/>
                    <a:gd name="T83" fmla="*/ 16 h 166"/>
                    <a:gd name="T84" fmla="*/ 190 w 192"/>
                    <a:gd name="T85" fmla="*/ 12 h 166"/>
                    <a:gd name="T86" fmla="*/ 188 w 192"/>
                    <a:gd name="T87" fmla="*/ 12 h 166"/>
                    <a:gd name="T88" fmla="*/ 166 w 192"/>
                    <a:gd name="T89" fmla="*/ 8 h 166"/>
                    <a:gd name="T90" fmla="*/ 132 w 192"/>
                    <a:gd name="T91" fmla="*/ 10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92" h="166">
                      <a:moveTo>
                        <a:pt x="132" y="10"/>
                      </a:moveTo>
                      <a:lnTo>
                        <a:pt x="130" y="10"/>
                      </a:lnTo>
                      <a:lnTo>
                        <a:pt x="128" y="10"/>
                      </a:lnTo>
                      <a:lnTo>
                        <a:pt x="122" y="10"/>
                      </a:lnTo>
                      <a:lnTo>
                        <a:pt x="118" y="12"/>
                      </a:lnTo>
                      <a:lnTo>
                        <a:pt x="112" y="12"/>
                      </a:lnTo>
                      <a:lnTo>
                        <a:pt x="106" y="14"/>
                      </a:lnTo>
                      <a:lnTo>
                        <a:pt x="104" y="14"/>
                      </a:lnTo>
                      <a:lnTo>
                        <a:pt x="102" y="14"/>
                      </a:lnTo>
                      <a:lnTo>
                        <a:pt x="98" y="14"/>
                      </a:lnTo>
                      <a:lnTo>
                        <a:pt x="94" y="14"/>
                      </a:lnTo>
                      <a:lnTo>
                        <a:pt x="88" y="12"/>
                      </a:lnTo>
                      <a:lnTo>
                        <a:pt x="84" y="12"/>
                      </a:lnTo>
                      <a:lnTo>
                        <a:pt x="80" y="10"/>
                      </a:lnTo>
                      <a:lnTo>
                        <a:pt x="76" y="8"/>
                      </a:lnTo>
                      <a:lnTo>
                        <a:pt x="34" y="8"/>
                      </a:lnTo>
                      <a:lnTo>
                        <a:pt x="32" y="8"/>
                      </a:lnTo>
                      <a:lnTo>
                        <a:pt x="30" y="8"/>
                      </a:lnTo>
                      <a:lnTo>
                        <a:pt x="26" y="8"/>
                      </a:lnTo>
                      <a:lnTo>
                        <a:pt x="24" y="6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18" y="0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2"/>
                      </a:lnTo>
                      <a:lnTo>
                        <a:pt x="6" y="20"/>
                      </a:lnTo>
                      <a:lnTo>
                        <a:pt x="12" y="32"/>
                      </a:lnTo>
                      <a:lnTo>
                        <a:pt x="16" y="42"/>
                      </a:lnTo>
                      <a:lnTo>
                        <a:pt x="18" y="54"/>
                      </a:lnTo>
                      <a:lnTo>
                        <a:pt x="20" y="58"/>
                      </a:lnTo>
                      <a:lnTo>
                        <a:pt x="24" y="72"/>
                      </a:lnTo>
                      <a:lnTo>
                        <a:pt x="28" y="90"/>
                      </a:lnTo>
                      <a:lnTo>
                        <a:pt x="34" y="110"/>
                      </a:lnTo>
                      <a:lnTo>
                        <a:pt x="42" y="126"/>
                      </a:lnTo>
                      <a:lnTo>
                        <a:pt x="46" y="136"/>
                      </a:lnTo>
                      <a:lnTo>
                        <a:pt x="48" y="136"/>
                      </a:lnTo>
                      <a:lnTo>
                        <a:pt x="48" y="140"/>
                      </a:lnTo>
                      <a:lnTo>
                        <a:pt x="50" y="144"/>
                      </a:lnTo>
                      <a:lnTo>
                        <a:pt x="52" y="148"/>
                      </a:lnTo>
                      <a:lnTo>
                        <a:pt x="56" y="152"/>
                      </a:lnTo>
                      <a:lnTo>
                        <a:pt x="58" y="158"/>
                      </a:lnTo>
                      <a:lnTo>
                        <a:pt x="60" y="162"/>
                      </a:lnTo>
                      <a:lnTo>
                        <a:pt x="60" y="164"/>
                      </a:lnTo>
                      <a:lnTo>
                        <a:pt x="72" y="160"/>
                      </a:lnTo>
                      <a:lnTo>
                        <a:pt x="72" y="160"/>
                      </a:lnTo>
                      <a:lnTo>
                        <a:pt x="74" y="158"/>
                      </a:lnTo>
                      <a:lnTo>
                        <a:pt x="74" y="156"/>
                      </a:lnTo>
                      <a:lnTo>
                        <a:pt x="76" y="154"/>
                      </a:lnTo>
                      <a:lnTo>
                        <a:pt x="76" y="152"/>
                      </a:lnTo>
                      <a:lnTo>
                        <a:pt x="76" y="152"/>
                      </a:lnTo>
                      <a:lnTo>
                        <a:pt x="78" y="150"/>
                      </a:lnTo>
                      <a:lnTo>
                        <a:pt x="80" y="152"/>
                      </a:lnTo>
                      <a:lnTo>
                        <a:pt x="82" y="152"/>
                      </a:lnTo>
                      <a:lnTo>
                        <a:pt x="82" y="154"/>
                      </a:lnTo>
                      <a:lnTo>
                        <a:pt x="82" y="156"/>
                      </a:lnTo>
                      <a:lnTo>
                        <a:pt x="82" y="160"/>
                      </a:lnTo>
                      <a:lnTo>
                        <a:pt x="82" y="162"/>
                      </a:lnTo>
                      <a:lnTo>
                        <a:pt x="84" y="164"/>
                      </a:lnTo>
                      <a:lnTo>
                        <a:pt x="86" y="164"/>
                      </a:lnTo>
                      <a:lnTo>
                        <a:pt x="88" y="164"/>
                      </a:lnTo>
                      <a:lnTo>
                        <a:pt x="94" y="164"/>
                      </a:lnTo>
                      <a:lnTo>
                        <a:pt x="98" y="166"/>
                      </a:lnTo>
                      <a:lnTo>
                        <a:pt x="104" y="166"/>
                      </a:lnTo>
                      <a:lnTo>
                        <a:pt x="108" y="164"/>
                      </a:lnTo>
                      <a:lnTo>
                        <a:pt x="112" y="162"/>
                      </a:lnTo>
                      <a:lnTo>
                        <a:pt x="114" y="160"/>
                      </a:lnTo>
                      <a:lnTo>
                        <a:pt x="114" y="60"/>
                      </a:lnTo>
                      <a:lnTo>
                        <a:pt x="128" y="60"/>
                      </a:lnTo>
                      <a:lnTo>
                        <a:pt x="128" y="16"/>
                      </a:lnTo>
                      <a:lnTo>
                        <a:pt x="132" y="16"/>
                      </a:lnTo>
                      <a:lnTo>
                        <a:pt x="144" y="16"/>
                      </a:lnTo>
                      <a:lnTo>
                        <a:pt x="156" y="14"/>
                      </a:lnTo>
                      <a:lnTo>
                        <a:pt x="164" y="16"/>
                      </a:lnTo>
                      <a:lnTo>
                        <a:pt x="164" y="16"/>
                      </a:lnTo>
                      <a:lnTo>
                        <a:pt x="168" y="18"/>
                      </a:lnTo>
                      <a:lnTo>
                        <a:pt x="168" y="20"/>
                      </a:lnTo>
                      <a:lnTo>
                        <a:pt x="170" y="22"/>
                      </a:lnTo>
                      <a:lnTo>
                        <a:pt x="170" y="22"/>
                      </a:lnTo>
                      <a:lnTo>
                        <a:pt x="172" y="20"/>
                      </a:lnTo>
                      <a:lnTo>
                        <a:pt x="176" y="18"/>
                      </a:lnTo>
                      <a:lnTo>
                        <a:pt x="182" y="16"/>
                      </a:lnTo>
                      <a:lnTo>
                        <a:pt x="186" y="14"/>
                      </a:lnTo>
                      <a:lnTo>
                        <a:pt x="190" y="12"/>
                      </a:lnTo>
                      <a:lnTo>
                        <a:pt x="192" y="12"/>
                      </a:lnTo>
                      <a:lnTo>
                        <a:pt x="188" y="12"/>
                      </a:lnTo>
                      <a:lnTo>
                        <a:pt x="178" y="10"/>
                      </a:lnTo>
                      <a:lnTo>
                        <a:pt x="166" y="8"/>
                      </a:lnTo>
                      <a:lnTo>
                        <a:pt x="156" y="8"/>
                      </a:lnTo>
                      <a:lnTo>
                        <a:pt x="132" y="1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2" name="Freeform 290"/>
                <p:cNvSpPr>
                  <a:spLocks/>
                </p:cNvSpPr>
                <p:nvPr/>
              </p:nvSpPr>
              <p:spPr bwMode="gray">
                <a:xfrm>
                  <a:off x="1099" y="3356"/>
                  <a:ext cx="120" cy="138"/>
                </a:xfrm>
                <a:custGeom>
                  <a:avLst/>
                  <a:gdLst>
                    <a:gd name="T0" fmla="*/ 98 w 120"/>
                    <a:gd name="T1" fmla="*/ 48 h 138"/>
                    <a:gd name="T2" fmla="*/ 98 w 120"/>
                    <a:gd name="T3" fmla="*/ 44 h 138"/>
                    <a:gd name="T4" fmla="*/ 96 w 120"/>
                    <a:gd name="T5" fmla="*/ 38 h 138"/>
                    <a:gd name="T6" fmla="*/ 90 w 120"/>
                    <a:gd name="T7" fmla="*/ 32 h 138"/>
                    <a:gd name="T8" fmla="*/ 88 w 120"/>
                    <a:gd name="T9" fmla="*/ 28 h 138"/>
                    <a:gd name="T10" fmla="*/ 84 w 120"/>
                    <a:gd name="T11" fmla="*/ 22 h 138"/>
                    <a:gd name="T12" fmla="*/ 80 w 120"/>
                    <a:gd name="T13" fmla="*/ 10 h 138"/>
                    <a:gd name="T14" fmla="*/ 78 w 120"/>
                    <a:gd name="T15" fmla="*/ 0 h 138"/>
                    <a:gd name="T16" fmla="*/ 76 w 120"/>
                    <a:gd name="T17" fmla="*/ 0 h 138"/>
                    <a:gd name="T18" fmla="*/ 68 w 120"/>
                    <a:gd name="T19" fmla="*/ 2 h 138"/>
                    <a:gd name="T20" fmla="*/ 60 w 120"/>
                    <a:gd name="T21" fmla="*/ 6 h 138"/>
                    <a:gd name="T22" fmla="*/ 56 w 120"/>
                    <a:gd name="T23" fmla="*/ 10 h 138"/>
                    <a:gd name="T24" fmla="*/ 46 w 120"/>
                    <a:gd name="T25" fmla="*/ 2 h 138"/>
                    <a:gd name="T26" fmla="*/ 26 w 120"/>
                    <a:gd name="T27" fmla="*/ 2 h 138"/>
                    <a:gd name="T28" fmla="*/ 14 w 120"/>
                    <a:gd name="T29" fmla="*/ 4 h 138"/>
                    <a:gd name="T30" fmla="*/ 0 w 120"/>
                    <a:gd name="T31" fmla="*/ 48 h 138"/>
                    <a:gd name="T32" fmla="*/ 2 w 120"/>
                    <a:gd name="T33" fmla="*/ 102 h 138"/>
                    <a:gd name="T34" fmla="*/ 6 w 120"/>
                    <a:gd name="T35" fmla="*/ 104 h 138"/>
                    <a:gd name="T36" fmla="*/ 12 w 120"/>
                    <a:gd name="T37" fmla="*/ 112 h 138"/>
                    <a:gd name="T38" fmla="*/ 12 w 120"/>
                    <a:gd name="T39" fmla="*/ 126 h 138"/>
                    <a:gd name="T40" fmla="*/ 10 w 120"/>
                    <a:gd name="T41" fmla="*/ 128 h 138"/>
                    <a:gd name="T42" fmla="*/ 8 w 120"/>
                    <a:gd name="T43" fmla="*/ 134 h 138"/>
                    <a:gd name="T44" fmla="*/ 12 w 120"/>
                    <a:gd name="T45" fmla="*/ 138 h 138"/>
                    <a:gd name="T46" fmla="*/ 20 w 120"/>
                    <a:gd name="T47" fmla="*/ 136 h 138"/>
                    <a:gd name="T48" fmla="*/ 32 w 120"/>
                    <a:gd name="T49" fmla="*/ 130 h 138"/>
                    <a:gd name="T50" fmla="*/ 40 w 120"/>
                    <a:gd name="T51" fmla="*/ 124 h 138"/>
                    <a:gd name="T52" fmla="*/ 42 w 120"/>
                    <a:gd name="T53" fmla="*/ 118 h 138"/>
                    <a:gd name="T54" fmla="*/ 44 w 120"/>
                    <a:gd name="T55" fmla="*/ 112 h 138"/>
                    <a:gd name="T56" fmla="*/ 46 w 120"/>
                    <a:gd name="T57" fmla="*/ 110 h 138"/>
                    <a:gd name="T58" fmla="*/ 52 w 120"/>
                    <a:gd name="T59" fmla="*/ 108 h 138"/>
                    <a:gd name="T60" fmla="*/ 60 w 120"/>
                    <a:gd name="T61" fmla="*/ 110 h 138"/>
                    <a:gd name="T62" fmla="*/ 64 w 120"/>
                    <a:gd name="T63" fmla="*/ 114 h 138"/>
                    <a:gd name="T64" fmla="*/ 70 w 120"/>
                    <a:gd name="T65" fmla="*/ 116 h 138"/>
                    <a:gd name="T66" fmla="*/ 74 w 120"/>
                    <a:gd name="T67" fmla="*/ 114 h 138"/>
                    <a:gd name="T68" fmla="*/ 76 w 120"/>
                    <a:gd name="T69" fmla="*/ 106 h 138"/>
                    <a:gd name="T70" fmla="*/ 82 w 120"/>
                    <a:gd name="T71" fmla="*/ 98 h 138"/>
                    <a:gd name="T72" fmla="*/ 90 w 120"/>
                    <a:gd name="T73" fmla="*/ 90 h 138"/>
                    <a:gd name="T74" fmla="*/ 94 w 120"/>
                    <a:gd name="T75" fmla="*/ 88 h 138"/>
                    <a:gd name="T76" fmla="*/ 104 w 120"/>
                    <a:gd name="T77" fmla="*/ 84 h 138"/>
                    <a:gd name="T78" fmla="*/ 108 w 120"/>
                    <a:gd name="T79" fmla="*/ 80 h 138"/>
                    <a:gd name="T80" fmla="*/ 112 w 120"/>
                    <a:gd name="T81" fmla="*/ 78 h 138"/>
                    <a:gd name="T82" fmla="*/ 118 w 120"/>
                    <a:gd name="T83" fmla="*/ 72 h 138"/>
                    <a:gd name="T84" fmla="*/ 120 w 120"/>
                    <a:gd name="T85" fmla="*/ 68 h 138"/>
                    <a:gd name="T86" fmla="*/ 116 w 120"/>
                    <a:gd name="T87" fmla="*/ 62 h 138"/>
                    <a:gd name="T88" fmla="*/ 112 w 120"/>
                    <a:gd name="T89" fmla="*/ 60 h 138"/>
                    <a:gd name="T90" fmla="*/ 110 w 120"/>
                    <a:gd name="T91" fmla="*/ 60 h 138"/>
                    <a:gd name="T92" fmla="*/ 106 w 120"/>
                    <a:gd name="T93" fmla="*/ 56 h 138"/>
                    <a:gd name="T94" fmla="*/ 102 w 120"/>
                    <a:gd name="T95" fmla="*/ 48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0" h="138">
                      <a:moveTo>
                        <a:pt x="102" y="48"/>
                      </a:moveTo>
                      <a:lnTo>
                        <a:pt x="98" y="48"/>
                      </a:lnTo>
                      <a:lnTo>
                        <a:pt x="100" y="46"/>
                      </a:lnTo>
                      <a:lnTo>
                        <a:pt x="98" y="44"/>
                      </a:lnTo>
                      <a:lnTo>
                        <a:pt x="98" y="40"/>
                      </a:lnTo>
                      <a:lnTo>
                        <a:pt x="96" y="38"/>
                      </a:lnTo>
                      <a:lnTo>
                        <a:pt x="92" y="34"/>
                      </a:lnTo>
                      <a:lnTo>
                        <a:pt x="90" y="32"/>
                      </a:lnTo>
                      <a:lnTo>
                        <a:pt x="90" y="30"/>
                      </a:lnTo>
                      <a:lnTo>
                        <a:pt x="88" y="28"/>
                      </a:lnTo>
                      <a:lnTo>
                        <a:pt x="86" y="26"/>
                      </a:lnTo>
                      <a:lnTo>
                        <a:pt x="84" y="22"/>
                      </a:lnTo>
                      <a:lnTo>
                        <a:pt x="82" y="16"/>
                      </a:lnTo>
                      <a:lnTo>
                        <a:pt x="80" y="10"/>
                      </a:lnTo>
                      <a:lnTo>
                        <a:pt x="80" y="4"/>
                      </a:lnTo>
                      <a:lnTo>
                        <a:pt x="78" y="0"/>
                      </a:lnTo>
                      <a:lnTo>
                        <a:pt x="78" y="0"/>
                      </a:lnTo>
                      <a:lnTo>
                        <a:pt x="76" y="0"/>
                      </a:lnTo>
                      <a:lnTo>
                        <a:pt x="72" y="0"/>
                      </a:lnTo>
                      <a:lnTo>
                        <a:pt x="68" y="2"/>
                      </a:lnTo>
                      <a:lnTo>
                        <a:pt x="64" y="4"/>
                      </a:lnTo>
                      <a:lnTo>
                        <a:pt x="60" y="6"/>
                      </a:lnTo>
                      <a:lnTo>
                        <a:pt x="56" y="8"/>
                      </a:lnTo>
                      <a:lnTo>
                        <a:pt x="56" y="10"/>
                      </a:lnTo>
                      <a:lnTo>
                        <a:pt x="52" y="4"/>
                      </a:lnTo>
                      <a:lnTo>
                        <a:pt x="46" y="2"/>
                      </a:lnTo>
                      <a:lnTo>
                        <a:pt x="36" y="0"/>
                      </a:lnTo>
                      <a:lnTo>
                        <a:pt x="26" y="2"/>
                      </a:lnTo>
                      <a:lnTo>
                        <a:pt x="18" y="2"/>
                      </a:lnTo>
                      <a:lnTo>
                        <a:pt x="14" y="4"/>
                      </a:lnTo>
                      <a:lnTo>
                        <a:pt x="14" y="46"/>
                      </a:lnTo>
                      <a:lnTo>
                        <a:pt x="0" y="48"/>
                      </a:lnTo>
                      <a:lnTo>
                        <a:pt x="0" y="100"/>
                      </a:lnTo>
                      <a:lnTo>
                        <a:pt x="2" y="102"/>
                      </a:lnTo>
                      <a:lnTo>
                        <a:pt x="4" y="102"/>
                      </a:lnTo>
                      <a:lnTo>
                        <a:pt x="6" y="104"/>
                      </a:lnTo>
                      <a:lnTo>
                        <a:pt x="10" y="108"/>
                      </a:lnTo>
                      <a:lnTo>
                        <a:pt x="12" y="112"/>
                      </a:lnTo>
                      <a:lnTo>
                        <a:pt x="14" y="118"/>
                      </a:lnTo>
                      <a:lnTo>
                        <a:pt x="12" y="126"/>
                      </a:lnTo>
                      <a:lnTo>
                        <a:pt x="12" y="126"/>
                      </a:lnTo>
                      <a:lnTo>
                        <a:pt x="10" y="128"/>
                      </a:lnTo>
                      <a:lnTo>
                        <a:pt x="8" y="130"/>
                      </a:lnTo>
                      <a:lnTo>
                        <a:pt x="8" y="134"/>
                      </a:lnTo>
                      <a:lnTo>
                        <a:pt x="10" y="136"/>
                      </a:lnTo>
                      <a:lnTo>
                        <a:pt x="12" y="138"/>
                      </a:lnTo>
                      <a:lnTo>
                        <a:pt x="16" y="138"/>
                      </a:lnTo>
                      <a:lnTo>
                        <a:pt x="20" y="136"/>
                      </a:lnTo>
                      <a:lnTo>
                        <a:pt x="26" y="134"/>
                      </a:lnTo>
                      <a:lnTo>
                        <a:pt x="32" y="130"/>
                      </a:lnTo>
                      <a:lnTo>
                        <a:pt x="38" y="124"/>
                      </a:lnTo>
                      <a:lnTo>
                        <a:pt x="40" y="124"/>
                      </a:lnTo>
                      <a:lnTo>
                        <a:pt x="40" y="122"/>
                      </a:lnTo>
                      <a:lnTo>
                        <a:pt x="42" y="118"/>
                      </a:lnTo>
                      <a:lnTo>
                        <a:pt x="44" y="116"/>
                      </a:lnTo>
                      <a:lnTo>
                        <a:pt x="44" y="112"/>
                      </a:lnTo>
                      <a:lnTo>
                        <a:pt x="44" y="112"/>
                      </a:lnTo>
                      <a:lnTo>
                        <a:pt x="46" y="110"/>
                      </a:lnTo>
                      <a:lnTo>
                        <a:pt x="50" y="110"/>
                      </a:lnTo>
                      <a:lnTo>
                        <a:pt x="52" y="108"/>
                      </a:lnTo>
                      <a:lnTo>
                        <a:pt x="56" y="108"/>
                      </a:lnTo>
                      <a:lnTo>
                        <a:pt x="60" y="110"/>
                      </a:lnTo>
                      <a:lnTo>
                        <a:pt x="64" y="114"/>
                      </a:lnTo>
                      <a:lnTo>
                        <a:pt x="64" y="114"/>
                      </a:lnTo>
                      <a:lnTo>
                        <a:pt x="68" y="116"/>
                      </a:lnTo>
                      <a:lnTo>
                        <a:pt x="70" y="116"/>
                      </a:lnTo>
                      <a:lnTo>
                        <a:pt x="74" y="116"/>
                      </a:lnTo>
                      <a:lnTo>
                        <a:pt x="74" y="114"/>
                      </a:lnTo>
                      <a:lnTo>
                        <a:pt x="74" y="112"/>
                      </a:lnTo>
                      <a:lnTo>
                        <a:pt x="76" y="106"/>
                      </a:lnTo>
                      <a:lnTo>
                        <a:pt x="80" y="102"/>
                      </a:lnTo>
                      <a:lnTo>
                        <a:pt x="82" y="98"/>
                      </a:lnTo>
                      <a:lnTo>
                        <a:pt x="86" y="94"/>
                      </a:lnTo>
                      <a:lnTo>
                        <a:pt x="90" y="90"/>
                      </a:lnTo>
                      <a:lnTo>
                        <a:pt x="90" y="90"/>
                      </a:lnTo>
                      <a:lnTo>
                        <a:pt x="94" y="88"/>
                      </a:lnTo>
                      <a:lnTo>
                        <a:pt x="98" y="86"/>
                      </a:lnTo>
                      <a:lnTo>
                        <a:pt x="104" y="84"/>
                      </a:lnTo>
                      <a:lnTo>
                        <a:pt x="106" y="82"/>
                      </a:lnTo>
                      <a:lnTo>
                        <a:pt x="108" y="80"/>
                      </a:lnTo>
                      <a:lnTo>
                        <a:pt x="110" y="78"/>
                      </a:lnTo>
                      <a:lnTo>
                        <a:pt x="112" y="78"/>
                      </a:lnTo>
                      <a:lnTo>
                        <a:pt x="116" y="76"/>
                      </a:lnTo>
                      <a:lnTo>
                        <a:pt x="118" y="72"/>
                      </a:lnTo>
                      <a:lnTo>
                        <a:pt x="120" y="70"/>
                      </a:lnTo>
                      <a:lnTo>
                        <a:pt x="120" y="68"/>
                      </a:lnTo>
                      <a:lnTo>
                        <a:pt x="120" y="66"/>
                      </a:lnTo>
                      <a:lnTo>
                        <a:pt x="116" y="62"/>
                      </a:lnTo>
                      <a:lnTo>
                        <a:pt x="112" y="60"/>
                      </a:lnTo>
                      <a:lnTo>
                        <a:pt x="112" y="60"/>
                      </a:lnTo>
                      <a:lnTo>
                        <a:pt x="110" y="60"/>
                      </a:lnTo>
                      <a:lnTo>
                        <a:pt x="110" y="60"/>
                      </a:lnTo>
                      <a:lnTo>
                        <a:pt x="108" y="58"/>
                      </a:lnTo>
                      <a:lnTo>
                        <a:pt x="106" y="56"/>
                      </a:lnTo>
                      <a:lnTo>
                        <a:pt x="104" y="54"/>
                      </a:lnTo>
                      <a:lnTo>
                        <a:pt x="102" y="4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3" name="Freeform 291"/>
                <p:cNvSpPr>
                  <a:spLocks/>
                </p:cNvSpPr>
                <p:nvPr/>
              </p:nvSpPr>
              <p:spPr bwMode="gray">
                <a:xfrm>
                  <a:off x="1377" y="2960"/>
                  <a:ext cx="116" cy="164"/>
                </a:xfrm>
                <a:custGeom>
                  <a:avLst/>
                  <a:gdLst>
                    <a:gd name="T0" fmla="*/ 4 w 116"/>
                    <a:gd name="T1" fmla="*/ 164 h 164"/>
                    <a:gd name="T2" fmla="*/ 28 w 116"/>
                    <a:gd name="T3" fmla="*/ 148 h 164"/>
                    <a:gd name="T4" fmla="*/ 32 w 116"/>
                    <a:gd name="T5" fmla="*/ 144 h 164"/>
                    <a:gd name="T6" fmla="*/ 38 w 116"/>
                    <a:gd name="T7" fmla="*/ 136 h 164"/>
                    <a:gd name="T8" fmla="*/ 50 w 116"/>
                    <a:gd name="T9" fmla="*/ 126 h 164"/>
                    <a:gd name="T10" fmla="*/ 62 w 116"/>
                    <a:gd name="T11" fmla="*/ 112 h 164"/>
                    <a:gd name="T12" fmla="*/ 72 w 116"/>
                    <a:gd name="T13" fmla="*/ 98 h 164"/>
                    <a:gd name="T14" fmla="*/ 82 w 116"/>
                    <a:gd name="T15" fmla="*/ 84 h 164"/>
                    <a:gd name="T16" fmla="*/ 92 w 116"/>
                    <a:gd name="T17" fmla="*/ 66 h 164"/>
                    <a:gd name="T18" fmla="*/ 100 w 116"/>
                    <a:gd name="T19" fmla="*/ 50 h 164"/>
                    <a:gd name="T20" fmla="*/ 106 w 116"/>
                    <a:gd name="T21" fmla="*/ 36 h 164"/>
                    <a:gd name="T22" fmla="*/ 108 w 116"/>
                    <a:gd name="T23" fmla="*/ 32 h 164"/>
                    <a:gd name="T24" fmla="*/ 116 w 116"/>
                    <a:gd name="T25" fmla="*/ 18 h 164"/>
                    <a:gd name="T26" fmla="*/ 116 w 116"/>
                    <a:gd name="T27" fmla="*/ 0 h 164"/>
                    <a:gd name="T28" fmla="*/ 108 w 116"/>
                    <a:gd name="T29" fmla="*/ 0 h 164"/>
                    <a:gd name="T30" fmla="*/ 108 w 116"/>
                    <a:gd name="T31" fmla="*/ 0 h 164"/>
                    <a:gd name="T32" fmla="*/ 106 w 116"/>
                    <a:gd name="T33" fmla="*/ 2 h 164"/>
                    <a:gd name="T34" fmla="*/ 102 w 116"/>
                    <a:gd name="T35" fmla="*/ 2 h 164"/>
                    <a:gd name="T36" fmla="*/ 98 w 116"/>
                    <a:gd name="T37" fmla="*/ 4 h 164"/>
                    <a:gd name="T38" fmla="*/ 92 w 116"/>
                    <a:gd name="T39" fmla="*/ 4 h 164"/>
                    <a:gd name="T40" fmla="*/ 80 w 116"/>
                    <a:gd name="T41" fmla="*/ 6 h 164"/>
                    <a:gd name="T42" fmla="*/ 66 w 116"/>
                    <a:gd name="T43" fmla="*/ 8 h 164"/>
                    <a:gd name="T44" fmla="*/ 54 w 116"/>
                    <a:gd name="T45" fmla="*/ 10 h 164"/>
                    <a:gd name="T46" fmla="*/ 50 w 116"/>
                    <a:gd name="T47" fmla="*/ 10 h 164"/>
                    <a:gd name="T48" fmla="*/ 28 w 116"/>
                    <a:gd name="T49" fmla="*/ 14 h 164"/>
                    <a:gd name="T50" fmla="*/ 28 w 116"/>
                    <a:gd name="T51" fmla="*/ 14 h 164"/>
                    <a:gd name="T52" fmla="*/ 26 w 116"/>
                    <a:gd name="T53" fmla="*/ 12 h 164"/>
                    <a:gd name="T54" fmla="*/ 24 w 116"/>
                    <a:gd name="T55" fmla="*/ 12 h 164"/>
                    <a:gd name="T56" fmla="*/ 20 w 116"/>
                    <a:gd name="T57" fmla="*/ 10 h 164"/>
                    <a:gd name="T58" fmla="*/ 14 w 116"/>
                    <a:gd name="T59" fmla="*/ 20 h 164"/>
                    <a:gd name="T60" fmla="*/ 16 w 116"/>
                    <a:gd name="T61" fmla="*/ 22 h 164"/>
                    <a:gd name="T62" fmla="*/ 14 w 116"/>
                    <a:gd name="T63" fmla="*/ 28 h 164"/>
                    <a:gd name="T64" fmla="*/ 24 w 116"/>
                    <a:gd name="T65" fmla="*/ 34 h 164"/>
                    <a:gd name="T66" fmla="*/ 56 w 116"/>
                    <a:gd name="T67" fmla="*/ 52 h 164"/>
                    <a:gd name="T68" fmla="*/ 70 w 116"/>
                    <a:gd name="T69" fmla="*/ 54 h 164"/>
                    <a:gd name="T70" fmla="*/ 40 w 116"/>
                    <a:gd name="T71" fmla="*/ 96 h 164"/>
                    <a:gd name="T72" fmla="*/ 24 w 116"/>
                    <a:gd name="T73" fmla="*/ 102 h 164"/>
                    <a:gd name="T74" fmla="*/ 22 w 116"/>
                    <a:gd name="T75" fmla="*/ 108 h 164"/>
                    <a:gd name="T76" fmla="*/ 6 w 116"/>
                    <a:gd name="T77" fmla="*/ 108 h 164"/>
                    <a:gd name="T78" fmla="*/ 0 w 116"/>
                    <a:gd name="T79" fmla="*/ 122 h 164"/>
                    <a:gd name="T80" fmla="*/ 0 w 116"/>
                    <a:gd name="T81" fmla="*/ 156 h 164"/>
                    <a:gd name="T82" fmla="*/ 4 w 116"/>
                    <a:gd name="T83" fmla="*/ 164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16" h="164">
                      <a:moveTo>
                        <a:pt x="4" y="164"/>
                      </a:moveTo>
                      <a:lnTo>
                        <a:pt x="28" y="148"/>
                      </a:lnTo>
                      <a:lnTo>
                        <a:pt x="32" y="144"/>
                      </a:lnTo>
                      <a:lnTo>
                        <a:pt x="38" y="136"/>
                      </a:lnTo>
                      <a:lnTo>
                        <a:pt x="50" y="126"/>
                      </a:lnTo>
                      <a:lnTo>
                        <a:pt x="62" y="112"/>
                      </a:lnTo>
                      <a:lnTo>
                        <a:pt x="72" y="98"/>
                      </a:lnTo>
                      <a:lnTo>
                        <a:pt x="82" y="84"/>
                      </a:lnTo>
                      <a:lnTo>
                        <a:pt x="92" y="66"/>
                      </a:lnTo>
                      <a:lnTo>
                        <a:pt x="100" y="50"/>
                      </a:lnTo>
                      <a:lnTo>
                        <a:pt x="106" y="36"/>
                      </a:lnTo>
                      <a:lnTo>
                        <a:pt x="108" y="32"/>
                      </a:lnTo>
                      <a:lnTo>
                        <a:pt x="116" y="18"/>
                      </a:lnTo>
                      <a:lnTo>
                        <a:pt x="116" y="0"/>
                      </a:lnTo>
                      <a:lnTo>
                        <a:pt x="108" y="0"/>
                      </a:lnTo>
                      <a:lnTo>
                        <a:pt x="108" y="0"/>
                      </a:lnTo>
                      <a:lnTo>
                        <a:pt x="106" y="2"/>
                      </a:lnTo>
                      <a:lnTo>
                        <a:pt x="102" y="2"/>
                      </a:lnTo>
                      <a:lnTo>
                        <a:pt x="98" y="4"/>
                      </a:lnTo>
                      <a:lnTo>
                        <a:pt x="92" y="4"/>
                      </a:lnTo>
                      <a:lnTo>
                        <a:pt x="80" y="6"/>
                      </a:lnTo>
                      <a:lnTo>
                        <a:pt x="66" y="8"/>
                      </a:lnTo>
                      <a:lnTo>
                        <a:pt x="54" y="10"/>
                      </a:lnTo>
                      <a:lnTo>
                        <a:pt x="50" y="10"/>
                      </a:lnTo>
                      <a:lnTo>
                        <a:pt x="28" y="14"/>
                      </a:lnTo>
                      <a:lnTo>
                        <a:pt x="28" y="14"/>
                      </a:lnTo>
                      <a:lnTo>
                        <a:pt x="26" y="12"/>
                      </a:lnTo>
                      <a:lnTo>
                        <a:pt x="24" y="12"/>
                      </a:lnTo>
                      <a:lnTo>
                        <a:pt x="20" y="10"/>
                      </a:lnTo>
                      <a:lnTo>
                        <a:pt x="14" y="20"/>
                      </a:lnTo>
                      <a:lnTo>
                        <a:pt x="16" y="22"/>
                      </a:lnTo>
                      <a:lnTo>
                        <a:pt x="14" y="28"/>
                      </a:lnTo>
                      <a:lnTo>
                        <a:pt x="24" y="34"/>
                      </a:lnTo>
                      <a:lnTo>
                        <a:pt x="56" y="52"/>
                      </a:lnTo>
                      <a:lnTo>
                        <a:pt x="70" y="54"/>
                      </a:lnTo>
                      <a:lnTo>
                        <a:pt x="40" y="96"/>
                      </a:lnTo>
                      <a:lnTo>
                        <a:pt x="24" y="102"/>
                      </a:lnTo>
                      <a:lnTo>
                        <a:pt x="22" y="108"/>
                      </a:lnTo>
                      <a:lnTo>
                        <a:pt x="6" y="108"/>
                      </a:lnTo>
                      <a:lnTo>
                        <a:pt x="0" y="122"/>
                      </a:lnTo>
                      <a:lnTo>
                        <a:pt x="0" y="156"/>
                      </a:lnTo>
                      <a:lnTo>
                        <a:pt x="4" y="16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4" name="Freeform 292"/>
                <p:cNvSpPr>
                  <a:spLocks/>
                </p:cNvSpPr>
                <p:nvPr/>
              </p:nvSpPr>
              <p:spPr bwMode="gray">
                <a:xfrm>
                  <a:off x="1277" y="3056"/>
                  <a:ext cx="106" cy="124"/>
                </a:xfrm>
                <a:custGeom>
                  <a:avLst/>
                  <a:gdLst>
                    <a:gd name="T0" fmla="*/ 66 w 106"/>
                    <a:gd name="T1" fmla="*/ 116 h 124"/>
                    <a:gd name="T2" fmla="*/ 82 w 106"/>
                    <a:gd name="T3" fmla="*/ 100 h 124"/>
                    <a:gd name="T4" fmla="*/ 102 w 106"/>
                    <a:gd name="T5" fmla="*/ 68 h 124"/>
                    <a:gd name="T6" fmla="*/ 104 w 106"/>
                    <a:gd name="T7" fmla="*/ 68 h 124"/>
                    <a:gd name="T8" fmla="*/ 100 w 106"/>
                    <a:gd name="T9" fmla="*/ 60 h 124"/>
                    <a:gd name="T10" fmla="*/ 100 w 106"/>
                    <a:gd name="T11" fmla="*/ 26 h 124"/>
                    <a:gd name="T12" fmla="*/ 106 w 106"/>
                    <a:gd name="T13" fmla="*/ 12 h 124"/>
                    <a:gd name="T14" fmla="*/ 104 w 106"/>
                    <a:gd name="T15" fmla="*/ 6 h 124"/>
                    <a:gd name="T16" fmla="*/ 84 w 106"/>
                    <a:gd name="T17" fmla="*/ 10 h 124"/>
                    <a:gd name="T18" fmla="*/ 76 w 106"/>
                    <a:gd name="T19" fmla="*/ 18 h 124"/>
                    <a:gd name="T20" fmla="*/ 58 w 106"/>
                    <a:gd name="T21" fmla="*/ 16 h 124"/>
                    <a:gd name="T22" fmla="*/ 40 w 106"/>
                    <a:gd name="T23" fmla="*/ 0 h 124"/>
                    <a:gd name="T24" fmla="*/ 26 w 106"/>
                    <a:gd name="T25" fmla="*/ 0 h 124"/>
                    <a:gd name="T26" fmla="*/ 26 w 106"/>
                    <a:gd name="T27" fmla="*/ 0 h 124"/>
                    <a:gd name="T28" fmla="*/ 26 w 106"/>
                    <a:gd name="T29" fmla="*/ 0 h 124"/>
                    <a:gd name="T30" fmla="*/ 24 w 106"/>
                    <a:gd name="T31" fmla="*/ 2 h 124"/>
                    <a:gd name="T32" fmla="*/ 22 w 106"/>
                    <a:gd name="T33" fmla="*/ 4 h 124"/>
                    <a:gd name="T34" fmla="*/ 16 w 106"/>
                    <a:gd name="T35" fmla="*/ 4 h 124"/>
                    <a:gd name="T36" fmla="*/ 8 w 106"/>
                    <a:gd name="T37" fmla="*/ 6 h 124"/>
                    <a:gd name="T38" fmla="*/ 10 w 106"/>
                    <a:gd name="T39" fmla="*/ 12 h 124"/>
                    <a:gd name="T40" fmla="*/ 14 w 106"/>
                    <a:gd name="T41" fmla="*/ 40 h 124"/>
                    <a:gd name="T42" fmla="*/ 0 w 106"/>
                    <a:gd name="T43" fmla="*/ 56 h 124"/>
                    <a:gd name="T44" fmla="*/ 0 w 106"/>
                    <a:gd name="T45" fmla="*/ 56 h 124"/>
                    <a:gd name="T46" fmla="*/ 2 w 106"/>
                    <a:gd name="T47" fmla="*/ 58 h 124"/>
                    <a:gd name="T48" fmla="*/ 4 w 106"/>
                    <a:gd name="T49" fmla="*/ 62 h 124"/>
                    <a:gd name="T50" fmla="*/ 4 w 106"/>
                    <a:gd name="T51" fmla="*/ 66 h 124"/>
                    <a:gd name="T52" fmla="*/ 6 w 106"/>
                    <a:gd name="T53" fmla="*/ 70 h 124"/>
                    <a:gd name="T54" fmla="*/ 4 w 106"/>
                    <a:gd name="T55" fmla="*/ 74 h 124"/>
                    <a:gd name="T56" fmla="*/ 2 w 106"/>
                    <a:gd name="T57" fmla="*/ 78 h 124"/>
                    <a:gd name="T58" fmla="*/ 46 w 106"/>
                    <a:gd name="T59" fmla="*/ 110 h 124"/>
                    <a:gd name="T60" fmla="*/ 46 w 106"/>
                    <a:gd name="T61" fmla="*/ 110 h 124"/>
                    <a:gd name="T62" fmla="*/ 48 w 106"/>
                    <a:gd name="T63" fmla="*/ 112 h 124"/>
                    <a:gd name="T64" fmla="*/ 48 w 106"/>
                    <a:gd name="T65" fmla="*/ 114 h 124"/>
                    <a:gd name="T66" fmla="*/ 50 w 106"/>
                    <a:gd name="T67" fmla="*/ 116 h 124"/>
                    <a:gd name="T68" fmla="*/ 62 w 106"/>
                    <a:gd name="T69" fmla="*/ 124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06" h="124">
                      <a:moveTo>
                        <a:pt x="66" y="116"/>
                      </a:moveTo>
                      <a:lnTo>
                        <a:pt x="82" y="100"/>
                      </a:lnTo>
                      <a:lnTo>
                        <a:pt x="102" y="68"/>
                      </a:lnTo>
                      <a:lnTo>
                        <a:pt x="104" y="68"/>
                      </a:lnTo>
                      <a:lnTo>
                        <a:pt x="100" y="60"/>
                      </a:lnTo>
                      <a:lnTo>
                        <a:pt x="100" y="26"/>
                      </a:lnTo>
                      <a:lnTo>
                        <a:pt x="106" y="12"/>
                      </a:lnTo>
                      <a:lnTo>
                        <a:pt x="104" y="6"/>
                      </a:lnTo>
                      <a:lnTo>
                        <a:pt x="84" y="10"/>
                      </a:lnTo>
                      <a:lnTo>
                        <a:pt x="76" y="18"/>
                      </a:lnTo>
                      <a:lnTo>
                        <a:pt x="58" y="16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4" y="2"/>
                      </a:lnTo>
                      <a:lnTo>
                        <a:pt x="22" y="4"/>
                      </a:lnTo>
                      <a:lnTo>
                        <a:pt x="16" y="4"/>
                      </a:lnTo>
                      <a:lnTo>
                        <a:pt x="8" y="6"/>
                      </a:lnTo>
                      <a:lnTo>
                        <a:pt x="10" y="12"/>
                      </a:lnTo>
                      <a:lnTo>
                        <a:pt x="14" y="40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2" y="58"/>
                      </a:lnTo>
                      <a:lnTo>
                        <a:pt x="4" y="62"/>
                      </a:lnTo>
                      <a:lnTo>
                        <a:pt x="4" y="66"/>
                      </a:lnTo>
                      <a:lnTo>
                        <a:pt x="6" y="70"/>
                      </a:lnTo>
                      <a:lnTo>
                        <a:pt x="4" y="74"/>
                      </a:lnTo>
                      <a:lnTo>
                        <a:pt x="2" y="78"/>
                      </a:lnTo>
                      <a:lnTo>
                        <a:pt x="46" y="110"/>
                      </a:lnTo>
                      <a:lnTo>
                        <a:pt x="46" y="110"/>
                      </a:lnTo>
                      <a:lnTo>
                        <a:pt x="48" y="112"/>
                      </a:lnTo>
                      <a:lnTo>
                        <a:pt x="48" y="114"/>
                      </a:lnTo>
                      <a:lnTo>
                        <a:pt x="50" y="116"/>
                      </a:lnTo>
                      <a:lnTo>
                        <a:pt x="62" y="12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5" name="Freeform 293"/>
                <p:cNvSpPr>
                  <a:spLocks/>
                </p:cNvSpPr>
                <p:nvPr/>
              </p:nvSpPr>
              <p:spPr bwMode="gray">
                <a:xfrm>
                  <a:off x="1219" y="3062"/>
                  <a:ext cx="72" cy="76"/>
                </a:xfrm>
                <a:custGeom>
                  <a:avLst/>
                  <a:gdLst>
                    <a:gd name="T0" fmla="*/ 16 w 72"/>
                    <a:gd name="T1" fmla="*/ 6 h 76"/>
                    <a:gd name="T2" fmla="*/ 16 w 72"/>
                    <a:gd name="T3" fmla="*/ 6 h 76"/>
                    <a:gd name="T4" fmla="*/ 14 w 72"/>
                    <a:gd name="T5" fmla="*/ 8 h 76"/>
                    <a:gd name="T6" fmla="*/ 14 w 72"/>
                    <a:gd name="T7" fmla="*/ 12 h 76"/>
                    <a:gd name="T8" fmla="*/ 14 w 72"/>
                    <a:gd name="T9" fmla="*/ 16 h 76"/>
                    <a:gd name="T10" fmla="*/ 14 w 72"/>
                    <a:gd name="T11" fmla="*/ 18 h 76"/>
                    <a:gd name="T12" fmla="*/ 12 w 72"/>
                    <a:gd name="T13" fmla="*/ 20 h 76"/>
                    <a:gd name="T14" fmla="*/ 10 w 72"/>
                    <a:gd name="T15" fmla="*/ 22 h 76"/>
                    <a:gd name="T16" fmla="*/ 10 w 72"/>
                    <a:gd name="T17" fmla="*/ 26 h 76"/>
                    <a:gd name="T18" fmla="*/ 10 w 72"/>
                    <a:gd name="T19" fmla="*/ 30 h 76"/>
                    <a:gd name="T20" fmla="*/ 10 w 72"/>
                    <a:gd name="T21" fmla="*/ 32 h 76"/>
                    <a:gd name="T22" fmla="*/ 8 w 72"/>
                    <a:gd name="T23" fmla="*/ 34 h 76"/>
                    <a:gd name="T24" fmla="*/ 8 w 72"/>
                    <a:gd name="T25" fmla="*/ 38 h 76"/>
                    <a:gd name="T26" fmla="*/ 6 w 72"/>
                    <a:gd name="T27" fmla="*/ 44 h 76"/>
                    <a:gd name="T28" fmla="*/ 4 w 72"/>
                    <a:gd name="T29" fmla="*/ 48 h 76"/>
                    <a:gd name="T30" fmla="*/ 2 w 72"/>
                    <a:gd name="T31" fmla="*/ 52 h 76"/>
                    <a:gd name="T32" fmla="*/ 2 w 72"/>
                    <a:gd name="T33" fmla="*/ 54 h 76"/>
                    <a:gd name="T34" fmla="*/ 0 w 72"/>
                    <a:gd name="T35" fmla="*/ 58 h 76"/>
                    <a:gd name="T36" fmla="*/ 0 w 72"/>
                    <a:gd name="T37" fmla="*/ 62 h 76"/>
                    <a:gd name="T38" fmla="*/ 0 w 72"/>
                    <a:gd name="T39" fmla="*/ 68 h 76"/>
                    <a:gd name="T40" fmla="*/ 2 w 72"/>
                    <a:gd name="T41" fmla="*/ 72 h 76"/>
                    <a:gd name="T42" fmla="*/ 2 w 72"/>
                    <a:gd name="T43" fmla="*/ 76 h 76"/>
                    <a:gd name="T44" fmla="*/ 4 w 72"/>
                    <a:gd name="T45" fmla="*/ 76 h 76"/>
                    <a:gd name="T46" fmla="*/ 8 w 72"/>
                    <a:gd name="T47" fmla="*/ 74 h 76"/>
                    <a:gd name="T48" fmla="*/ 12 w 72"/>
                    <a:gd name="T49" fmla="*/ 74 h 76"/>
                    <a:gd name="T50" fmla="*/ 18 w 72"/>
                    <a:gd name="T51" fmla="*/ 72 h 76"/>
                    <a:gd name="T52" fmla="*/ 24 w 72"/>
                    <a:gd name="T53" fmla="*/ 70 h 76"/>
                    <a:gd name="T54" fmla="*/ 28 w 72"/>
                    <a:gd name="T55" fmla="*/ 68 h 76"/>
                    <a:gd name="T56" fmla="*/ 44 w 72"/>
                    <a:gd name="T57" fmla="*/ 56 h 76"/>
                    <a:gd name="T58" fmla="*/ 44 w 72"/>
                    <a:gd name="T59" fmla="*/ 54 h 76"/>
                    <a:gd name="T60" fmla="*/ 44 w 72"/>
                    <a:gd name="T61" fmla="*/ 54 h 76"/>
                    <a:gd name="T62" fmla="*/ 44 w 72"/>
                    <a:gd name="T63" fmla="*/ 52 h 76"/>
                    <a:gd name="T64" fmla="*/ 46 w 72"/>
                    <a:gd name="T65" fmla="*/ 50 h 76"/>
                    <a:gd name="T66" fmla="*/ 50 w 72"/>
                    <a:gd name="T67" fmla="*/ 50 h 76"/>
                    <a:gd name="T68" fmla="*/ 56 w 72"/>
                    <a:gd name="T69" fmla="*/ 50 h 76"/>
                    <a:gd name="T70" fmla="*/ 72 w 72"/>
                    <a:gd name="T71" fmla="*/ 34 h 76"/>
                    <a:gd name="T72" fmla="*/ 68 w 72"/>
                    <a:gd name="T73" fmla="*/ 10 h 76"/>
                    <a:gd name="T74" fmla="*/ 68 w 72"/>
                    <a:gd name="T75" fmla="*/ 8 h 76"/>
                    <a:gd name="T76" fmla="*/ 68 w 72"/>
                    <a:gd name="T77" fmla="*/ 6 h 76"/>
                    <a:gd name="T78" fmla="*/ 68 w 72"/>
                    <a:gd name="T79" fmla="*/ 4 h 76"/>
                    <a:gd name="T80" fmla="*/ 66 w 72"/>
                    <a:gd name="T81" fmla="*/ 2 h 76"/>
                    <a:gd name="T82" fmla="*/ 64 w 72"/>
                    <a:gd name="T83" fmla="*/ 0 h 76"/>
                    <a:gd name="T84" fmla="*/ 64 w 72"/>
                    <a:gd name="T85" fmla="*/ 0 h 76"/>
                    <a:gd name="T86" fmla="*/ 60 w 72"/>
                    <a:gd name="T87" fmla="*/ 2 h 76"/>
                    <a:gd name="T88" fmla="*/ 54 w 72"/>
                    <a:gd name="T89" fmla="*/ 2 h 76"/>
                    <a:gd name="T90" fmla="*/ 48 w 72"/>
                    <a:gd name="T91" fmla="*/ 2 h 76"/>
                    <a:gd name="T92" fmla="*/ 44 w 72"/>
                    <a:gd name="T93" fmla="*/ 4 h 76"/>
                    <a:gd name="T94" fmla="*/ 42 w 72"/>
                    <a:gd name="T95" fmla="*/ 4 h 76"/>
                    <a:gd name="T96" fmla="*/ 22 w 72"/>
                    <a:gd name="T97" fmla="*/ 4 h 76"/>
                    <a:gd name="T98" fmla="*/ 16 w 72"/>
                    <a:gd name="T99" fmla="*/ 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2" h="76">
                      <a:moveTo>
                        <a:pt x="16" y="6"/>
                      </a:moveTo>
                      <a:lnTo>
                        <a:pt x="16" y="6"/>
                      </a:lnTo>
                      <a:lnTo>
                        <a:pt x="14" y="8"/>
                      </a:lnTo>
                      <a:lnTo>
                        <a:pt x="14" y="12"/>
                      </a:lnTo>
                      <a:lnTo>
                        <a:pt x="14" y="16"/>
                      </a:lnTo>
                      <a:lnTo>
                        <a:pt x="14" y="18"/>
                      </a:lnTo>
                      <a:lnTo>
                        <a:pt x="12" y="20"/>
                      </a:lnTo>
                      <a:lnTo>
                        <a:pt x="10" y="22"/>
                      </a:lnTo>
                      <a:lnTo>
                        <a:pt x="10" y="26"/>
                      </a:lnTo>
                      <a:lnTo>
                        <a:pt x="10" y="30"/>
                      </a:lnTo>
                      <a:lnTo>
                        <a:pt x="10" y="32"/>
                      </a:lnTo>
                      <a:lnTo>
                        <a:pt x="8" y="34"/>
                      </a:lnTo>
                      <a:lnTo>
                        <a:pt x="8" y="38"/>
                      </a:lnTo>
                      <a:lnTo>
                        <a:pt x="6" y="44"/>
                      </a:lnTo>
                      <a:lnTo>
                        <a:pt x="4" y="48"/>
                      </a:lnTo>
                      <a:lnTo>
                        <a:pt x="2" y="52"/>
                      </a:lnTo>
                      <a:lnTo>
                        <a:pt x="2" y="54"/>
                      </a:lnTo>
                      <a:lnTo>
                        <a:pt x="0" y="58"/>
                      </a:lnTo>
                      <a:lnTo>
                        <a:pt x="0" y="62"/>
                      </a:lnTo>
                      <a:lnTo>
                        <a:pt x="0" y="68"/>
                      </a:lnTo>
                      <a:lnTo>
                        <a:pt x="2" y="72"/>
                      </a:lnTo>
                      <a:lnTo>
                        <a:pt x="2" y="76"/>
                      </a:lnTo>
                      <a:lnTo>
                        <a:pt x="4" y="76"/>
                      </a:lnTo>
                      <a:lnTo>
                        <a:pt x="8" y="74"/>
                      </a:lnTo>
                      <a:lnTo>
                        <a:pt x="12" y="74"/>
                      </a:lnTo>
                      <a:lnTo>
                        <a:pt x="18" y="72"/>
                      </a:lnTo>
                      <a:lnTo>
                        <a:pt x="24" y="70"/>
                      </a:lnTo>
                      <a:lnTo>
                        <a:pt x="28" y="68"/>
                      </a:lnTo>
                      <a:lnTo>
                        <a:pt x="44" y="56"/>
                      </a:lnTo>
                      <a:lnTo>
                        <a:pt x="44" y="54"/>
                      </a:lnTo>
                      <a:lnTo>
                        <a:pt x="44" y="54"/>
                      </a:lnTo>
                      <a:lnTo>
                        <a:pt x="44" y="52"/>
                      </a:lnTo>
                      <a:lnTo>
                        <a:pt x="46" y="50"/>
                      </a:lnTo>
                      <a:lnTo>
                        <a:pt x="50" y="50"/>
                      </a:lnTo>
                      <a:lnTo>
                        <a:pt x="56" y="50"/>
                      </a:lnTo>
                      <a:lnTo>
                        <a:pt x="72" y="34"/>
                      </a:lnTo>
                      <a:lnTo>
                        <a:pt x="68" y="10"/>
                      </a:lnTo>
                      <a:lnTo>
                        <a:pt x="68" y="8"/>
                      </a:lnTo>
                      <a:lnTo>
                        <a:pt x="68" y="6"/>
                      </a:lnTo>
                      <a:lnTo>
                        <a:pt x="68" y="4"/>
                      </a:lnTo>
                      <a:lnTo>
                        <a:pt x="66" y="2"/>
                      </a:lnTo>
                      <a:lnTo>
                        <a:pt x="64" y="0"/>
                      </a:lnTo>
                      <a:lnTo>
                        <a:pt x="64" y="0"/>
                      </a:lnTo>
                      <a:lnTo>
                        <a:pt x="60" y="2"/>
                      </a:lnTo>
                      <a:lnTo>
                        <a:pt x="54" y="2"/>
                      </a:lnTo>
                      <a:lnTo>
                        <a:pt x="48" y="2"/>
                      </a:lnTo>
                      <a:lnTo>
                        <a:pt x="44" y="4"/>
                      </a:lnTo>
                      <a:lnTo>
                        <a:pt x="42" y="4"/>
                      </a:lnTo>
                      <a:lnTo>
                        <a:pt x="22" y="4"/>
                      </a:lnTo>
                      <a:lnTo>
                        <a:pt x="16" y="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6" name="Freeform 294"/>
                <p:cNvSpPr>
                  <a:spLocks/>
                </p:cNvSpPr>
                <p:nvPr/>
              </p:nvSpPr>
              <p:spPr bwMode="gray">
                <a:xfrm>
                  <a:off x="1271" y="2884"/>
                  <a:ext cx="178" cy="190"/>
                </a:xfrm>
                <a:custGeom>
                  <a:avLst/>
                  <a:gdLst>
                    <a:gd name="T0" fmla="*/ 66 w 178"/>
                    <a:gd name="T1" fmla="*/ 0 h 190"/>
                    <a:gd name="T2" fmla="*/ 62 w 178"/>
                    <a:gd name="T3" fmla="*/ 4 h 190"/>
                    <a:gd name="T4" fmla="*/ 56 w 178"/>
                    <a:gd name="T5" fmla="*/ 10 h 190"/>
                    <a:gd name="T6" fmla="*/ 52 w 178"/>
                    <a:gd name="T7" fmla="*/ 12 h 190"/>
                    <a:gd name="T8" fmla="*/ 46 w 178"/>
                    <a:gd name="T9" fmla="*/ 18 h 190"/>
                    <a:gd name="T10" fmla="*/ 40 w 178"/>
                    <a:gd name="T11" fmla="*/ 26 h 190"/>
                    <a:gd name="T12" fmla="*/ 36 w 178"/>
                    <a:gd name="T13" fmla="*/ 30 h 190"/>
                    <a:gd name="T14" fmla="*/ 30 w 178"/>
                    <a:gd name="T15" fmla="*/ 50 h 190"/>
                    <a:gd name="T16" fmla="*/ 24 w 178"/>
                    <a:gd name="T17" fmla="*/ 62 h 190"/>
                    <a:gd name="T18" fmla="*/ 12 w 178"/>
                    <a:gd name="T19" fmla="*/ 76 h 190"/>
                    <a:gd name="T20" fmla="*/ 6 w 178"/>
                    <a:gd name="T21" fmla="*/ 86 h 190"/>
                    <a:gd name="T22" fmla="*/ 4 w 178"/>
                    <a:gd name="T23" fmla="*/ 90 h 190"/>
                    <a:gd name="T24" fmla="*/ 4 w 178"/>
                    <a:gd name="T25" fmla="*/ 104 h 190"/>
                    <a:gd name="T26" fmla="*/ 4 w 178"/>
                    <a:gd name="T27" fmla="*/ 112 h 190"/>
                    <a:gd name="T28" fmla="*/ 0 w 178"/>
                    <a:gd name="T29" fmla="*/ 116 h 190"/>
                    <a:gd name="T30" fmla="*/ 0 w 178"/>
                    <a:gd name="T31" fmla="*/ 122 h 190"/>
                    <a:gd name="T32" fmla="*/ 4 w 178"/>
                    <a:gd name="T33" fmla="*/ 126 h 190"/>
                    <a:gd name="T34" fmla="*/ 8 w 178"/>
                    <a:gd name="T35" fmla="*/ 128 h 190"/>
                    <a:gd name="T36" fmla="*/ 14 w 178"/>
                    <a:gd name="T37" fmla="*/ 134 h 190"/>
                    <a:gd name="T38" fmla="*/ 22 w 178"/>
                    <a:gd name="T39" fmla="*/ 144 h 190"/>
                    <a:gd name="T40" fmla="*/ 28 w 178"/>
                    <a:gd name="T41" fmla="*/ 152 h 190"/>
                    <a:gd name="T42" fmla="*/ 30 w 178"/>
                    <a:gd name="T43" fmla="*/ 154 h 190"/>
                    <a:gd name="T44" fmla="*/ 46 w 178"/>
                    <a:gd name="T45" fmla="*/ 172 h 190"/>
                    <a:gd name="T46" fmla="*/ 82 w 178"/>
                    <a:gd name="T47" fmla="*/ 190 h 190"/>
                    <a:gd name="T48" fmla="*/ 110 w 178"/>
                    <a:gd name="T49" fmla="*/ 178 h 190"/>
                    <a:gd name="T50" fmla="*/ 128 w 178"/>
                    <a:gd name="T51" fmla="*/ 184 h 190"/>
                    <a:gd name="T52" fmla="*/ 146 w 178"/>
                    <a:gd name="T53" fmla="*/ 172 h 190"/>
                    <a:gd name="T54" fmla="*/ 162 w 178"/>
                    <a:gd name="T55" fmla="*/ 128 h 190"/>
                    <a:gd name="T56" fmla="*/ 120 w 178"/>
                    <a:gd name="T57" fmla="*/ 104 h 190"/>
                    <a:gd name="T58" fmla="*/ 120 w 178"/>
                    <a:gd name="T59" fmla="*/ 96 h 190"/>
                    <a:gd name="T60" fmla="*/ 104 w 178"/>
                    <a:gd name="T61" fmla="*/ 80 h 190"/>
                    <a:gd name="T62" fmla="*/ 114 w 178"/>
                    <a:gd name="T63" fmla="*/ 74 h 190"/>
                    <a:gd name="T64" fmla="*/ 118 w 178"/>
                    <a:gd name="T65" fmla="*/ 68 h 190"/>
                    <a:gd name="T66" fmla="*/ 118 w 178"/>
                    <a:gd name="T67" fmla="*/ 66 h 190"/>
                    <a:gd name="T68" fmla="*/ 114 w 178"/>
                    <a:gd name="T69" fmla="*/ 60 h 190"/>
                    <a:gd name="T70" fmla="*/ 104 w 178"/>
                    <a:gd name="T71" fmla="*/ 50 h 190"/>
                    <a:gd name="T72" fmla="*/ 96 w 178"/>
                    <a:gd name="T73" fmla="*/ 42 h 190"/>
                    <a:gd name="T74" fmla="*/ 90 w 178"/>
                    <a:gd name="T75" fmla="*/ 38 h 190"/>
                    <a:gd name="T76" fmla="*/ 82 w 178"/>
                    <a:gd name="T77" fmla="*/ 30 h 190"/>
                    <a:gd name="T78" fmla="*/ 76 w 178"/>
                    <a:gd name="T79" fmla="*/ 20 h 190"/>
                    <a:gd name="T80" fmla="*/ 72 w 178"/>
                    <a:gd name="T81" fmla="*/ 14 h 190"/>
                    <a:gd name="T82" fmla="*/ 70 w 178"/>
                    <a:gd name="T83" fmla="*/ 10 h 190"/>
                    <a:gd name="T84" fmla="*/ 66 w 178"/>
                    <a:gd name="T85" fmla="*/ 0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78" h="190">
                      <a:moveTo>
                        <a:pt x="66" y="0"/>
                      </a:moveTo>
                      <a:lnTo>
                        <a:pt x="66" y="0"/>
                      </a:lnTo>
                      <a:lnTo>
                        <a:pt x="64" y="2"/>
                      </a:lnTo>
                      <a:lnTo>
                        <a:pt x="62" y="4"/>
                      </a:lnTo>
                      <a:lnTo>
                        <a:pt x="58" y="8"/>
                      </a:lnTo>
                      <a:lnTo>
                        <a:pt x="56" y="10"/>
                      </a:lnTo>
                      <a:lnTo>
                        <a:pt x="54" y="10"/>
                      </a:lnTo>
                      <a:lnTo>
                        <a:pt x="52" y="12"/>
                      </a:lnTo>
                      <a:lnTo>
                        <a:pt x="48" y="14"/>
                      </a:lnTo>
                      <a:lnTo>
                        <a:pt x="46" y="18"/>
                      </a:lnTo>
                      <a:lnTo>
                        <a:pt x="42" y="22"/>
                      </a:lnTo>
                      <a:lnTo>
                        <a:pt x="40" y="26"/>
                      </a:lnTo>
                      <a:lnTo>
                        <a:pt x="38" y="28"/>
                      </a:lnTo>
                      <a:lnTo>
                        <a:pt x="36" y="30"/>
                      </a:lnTo>
                      <a:lnTo>
                        <a:pt x="34" y="40"/>
                      </a:lnTo>
                      <a:lnTo>
                        <a:pt x="30" y="50"/>
                      </a:lnTo>
                      <a:lnTo>
                        <a:pt x="26" y="60"/>
                      </a:lnTo>
                      <a:lnTo>
                        <a:pt x="24" y="62"/>
                      </a:lnTo>
                      <a:lnTo>
                        <a:pt x="16" y="68"/>
                      </a:lnTo>
                      <a:lnTo>
                        <a:pt x="12" y="76"/>
                      </a:lnTo>
                      <a:lnTo>
                        <a:pt x="8" y="82"/>
                      </a:lnTo>
                      <a:lnTo>
                        <a:pt x="6" y="86"/>
                      </a:lnTo>
                      <a:lnTo>
                        <a:pt x="4" y="90"/>
                      </a:lnTo>
                      <a:lnTo>
                        <a:pt x="4" y="90"/>
                      </a:lnTo>
                      <a:lnTo>
                        <a:pt x="4" y="98"/>
                      </a:lnTo>
                      <a:lnTo>
                        <a:pt x="4" y="104"/>
                      </a:lnTo>
                      <a:lnTo>
                        <a:pt x="4" y="108"/>
                      </a:lnTo>
                      <a:lnTo>
                        <a:pt x="4" y="112"/>
                      </a:lnTo>
                      <a:lnTo>
                        <a:pt x="4" y="114"/>
                      </a:lnTo>
                      <a:lnTo>
                        <a:pt x="0" y="116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2" y="124"/>
                      </a:lnTo>
                      <a:lnTo>
                        <a:pt x="4" y="126"/>
                      </a:lnTo>
                      <a:lnTo>
                        <a:pt x="6" y="126"/>
                      </a:lnTo>
                      <a:lnTo>
                        <a:pt x="8" y="128"/>
                      </a:lnTo>
                      <a:lnTo>
                        <a:pt x="10" y="130"/>
                      </a:lnTo>
                      <a:lnTo>
                        <a:pt x="14" y="134"/>
                      </a:lnTo>
                      <a:lnTo>
                        <a:pt x="18" y="140"/>
                      </a:lnTo>
                      <a:lnTo>
                        <a:pt x="22" y="144"/>
                      </a:lnTo>
                      <a:lnTo>
                        <a:pt x="24" y="148"/>
                      </a:lnTo>
                      <a:lnTo>
                        <a:pt x="28" y="152"/>
                      </a:lnTo>
                      <a:lnTo>
                        <a:pt x="28" y="154"/>
                      </a:lnTo>
                      <a:lnTo>
                        <a:pt x="30" y="154"/>
                      </a:lnTo>
                      <a:lnTo>
                        <a:pt x="32" y="172"/>
                      </a:lnTo>
                      <a:lnTo>
                        <a:pt x="46" y="172"/>
                      </a:lnTo>
                      <a:lnTo>
                        <a:pt x="64" y="188"/>
                      </a:lnTo>
                      <a:lnTo>
                        <a:pt x="82" y="190"/>
                      </a:lnTo>
                      <a:lnTo>
                        <a:pt x="90" y="182"/>
                      </a:lnTo>
                      <a:lnTo>
                        <a:pt x="110" y="178"/>
                      </a:lnTo>
                      <a:lnTo>
                        <a:pt x="112" y="184"/>
                      </a:lnTo>
                      <a:lnTo>
                        <a:pt x="128" y="184"/>
                      </a:lnTo>
                      <a:lnTo>
                        <a:pt x="130" y="178"/>
                      </a:lnTo>
                      <a:lnTo>
                        <a:pt x="146" y="172"/>
                      </a:lnTo>
                      <a:lnTo>
                        <a:pt x="178" y="130"/>
                      </a:lnTo>
                      <a:lnTo>
                        <a:pt x="162" y="128"/>
                      </a:lnTo>
                      <a:lnTo>
                        <a:pt x="130" y="110"/>
                      </a:lnTo>
                      <a:lnTo>
                        <a:pt x="120" y="104"/>
                      </a:lnTo>
                      <a:lnTo>
                        <a:pt x="122" y="98"/>
                      </a:lnTo>
                      <a:lnTo>
                        <a:pt x="120" y="96"/>
                      </a:lnTo>
                      <a:lnTo>
                        <a:pt x="106" y="92"/>
                      </a:lnTo>
                      <a:lnTo>
                        <a:pt x="104" y="80"/>
                      </a:lnTo>
                      <a:lnTo>
                        <a:pt x="112" y="72"/>
                      </a:lnTo>
                      <a:lnTo>
                        <a:pt x="114" y="74"/>
                      </a:lnTo>
                      <a:lnTo>
                        <a:pt x="118" y="70"/>
                      </a:lnTo>
                      <a:lnTo>
                        <a:pt x="118" y="68"/>
                      </a:lnTo>
                      <a:lnTo>
                        <a:pt x="118" y="68"/>
                      </a:lnTo>
                      <a:lnTo>
                        <a:pt x="118" y="66"/>
                      </a:lnTo>
                      <a:lnTo>
                        <a:pt x="116" y="64"/>
                      </a:lnTo>
                      <a:lnTo>
                        <a:pt x="114" y="60"/>
                      </a:lnTo>
                      <a:lnTo>
                        <a:pt x="110" y="56"/>
                      </a:lnTo>
                      <a:lnTo>
                        <a:pt x="104" y="50"/>
                      </a:lnTo>
                      <a:lnTo>
                        <a:pt x="96" y="44"/>
                      </a:lnTo>
                      <a:lnTo>
                        <a:pt x="96" y="42"/>
                      </a:lnTo>
                      <a:lnTo>
                        <a:pt x="94" y="40"/>
                      </a:lnTo>
                      <a:lnTo>
                        <a:pt x="90" y="38"/>
                      </a:lnTo>
                      <a:lnTo>
                        <a:pt x="86" y="34"/>
                      </a:lnTo>
                      <a:lnTo>
                        <a:pt x="82" y="30"/>
                      </a:lnTo>
                      <a:lnTo>
                        <a:pt x="78" y="26"/>
                      </a:lnTo>
                      <a:lnTo>
                        <a:pt x="76" y="20"/>
                      </a:lnTo>
                      <a:lnTo>
                        <a:pt x="74" y="16"/>
                      </a:lnTo>
                      <a:lnTo>
                        <a:pt x="72" y="14"/>
                      </a:lnTo>
                      <a:lnTo>
                        <a:pt x="72" y="12"/>
                      </a:lnTo>
                      <a:lnTo>
                        <a:pt x="70" y="10"/>
                      </a:lnTo>
                      <a:lnTo>
                        <a:pt x="70" y="6"/>
                      </a:lnTo>
                      <a:lnTo>
                        <a:pt x="66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7" name="Freeform 295"/>
                <p:cNvSpPr>
                  <a:spLocks/>
                </p:cNvSpPr>
                <p:nvPr/>
              </p:nvSpPr>
              <p:spPr bwMode="gray">
                <a:xfrm>
                  <a:off x="1221" y="3132"/>
                  <a:ext cx="22" cy="26"/>
                </a:xfrm>
                <a:custGeom>
                  <a:avLst/>
                  <a:gdLst>
                    <a:gd name="T0" fmla="*/ 0 w 22"/>
                    <a:gd name="T1" fmla="*/ 6 h 26"/>
                    <a:gd name="T2" fmla="*/ 18 w 22"/>
                    <a:gd name="T3" fmla="*/ 0 h 26"/>
                    <a:gd name="T4" fmla="*/ 20 w 22"/>
                    <a:gd name="T5" fmla="*/ 0 h 26"/>
                    <a:gd name="T6" fmla="*/ 20 w 22"/>
                    <a:gd name="T7" fmla="*/ 2 h 26"/>
                    <a:gd name="T8" fmla="*/ 22 w 22"/>
                    <a:gd name="T9" fmla="*/ 4 h 26"/>
                    <a:gd name="T10" fmla="*/ 22 w 22"/>
                    <a:gd name="T11" fmla="*/ 6 h 26"/>
                    <a:gd name="T12" fmla="*/ 22 w 22"/>
                    <a:gd name="T13" fmla="*/ 6 h 26"/>
                    <a:gd name="T14" fmla="*/ 22 w 22"/>
                    <a:gd name="T15" fmla="*/ 8 h 26"/>
                    <a:gd name="T16" fmla="*/ 22 w 22"/>
                    <a:gd name="T17" fmla="*/ 12 h 26"/>
                    <a:gd name="T18" fmla="*/ 22 w 22"/>
                    <a:gd name="T19" fmla="*/ 16 h 26"/>
                    <a:gd name="T20" fmla="*/ 22 w 22"/>
                    <a:gd name="T21" fmla="*/ 20 h 26"/>
                    <a:gd name="T22" fmla="*/ 18 w 22"/>
                    <a:gd name="T23" fmla="*/ 22 h 26"/>
                    <a:gd name="T24" fmla="*/ 18 w 22"/>
                    <a:gd name="T25" fmla="*/ 22 h 26"/>
                    <a:gd name="T26" fmla="*/ 16 w 22"/>
                    <a:gd name="T27" fmla="*/ 22 h 26"/>
                    <a:gd name="T28" fmla="*/ 12 w 22"/>
                    <a:gd name="T29" fmla="*/ 24 h 26"/>
                    <a:gd name="T30" fmla="*/ 12 w 22"/>
                    <a:gd name="T31" fmla="*/ 26 h 26"/>
                    <a:gd name="T32" fmla="*/ 12 w 22"/>
                    <a:gd name="T33" fmla="*/ 26 h 26"/>
                    <a:gd name="T34" fmla="*/ 10 w 22"/>
                    <a:gd name="T35" fmla="*/ 26 h 26"/>
                    <a:gd name="T36" fmla="*/ 8 w 22"/>
                    <a:gd name="T37" fmla="*/ 26 h 26"/>
                    <a:gd name="T38" fmla="*/ 2 w 22"/>
                    <a:gd name="T39" fmla="*/ 24 h 26"/>
                    <a:gd name="T40" fmla="*/ 2 w 22"/>
                    <a:gd name="T41" fmla="*/ 24 h 26"/>
                    <a:gd name="T42" fmla="*/ 2 w 22"/>
                    <a:gd name="T43" fmla="*/ 22 h 26"/>
                    <a:gd name="T44" fmla="*/ 0 w 22"/>
                    <a:gd name="T45" fmla="*/ 18 h 26"/>
                    <a:gd name="T46" fmla="*/ 0 w 22"/>
                    <a:gd name="T47" fmla="*/ 14 h 26"/>
                    <a:gd name="T48" fmla="*/ 0 w 22"/>
                    <a:gd name="T49" fmla="*/ 10 h 26"/>
                    <a:gd name="T50" fmla="*/ 0 w 22"/>
                    <a:gd name="T51" fmla="*/ 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2" h="26">
                      <a:moveTo>
                        <a:pt x="0" y="6"/>
                      </a:moveTo>
                      <a:lnTo>
                        <a:pt x="18" y="0"/>
                      </a:lnTo>
                      <a:lnTo>
                        <a:pt x="20" y="0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2" y="6"/>
                      </a:lnTo>
                      <a:lnTo>
                        <a:pt x="22" y="6"/>
                      </a:lnTo>
                      <a:lnTo>
                        <a:pt x="22" y="8"/>
                      </a:lnTo>
                      <a:lnTo>
                        <a:pt x="22" y="12"/>
                      </a:lnTo>
                      <a:lnTo>
                        <a:pt x="22" y="16"/>
                      </a:lnTo>
                      <a:lnTo>
                        <a:pt x="22" y="20"/>
                      </a:lnTo>
                      <a:lnTo>
                        <a:pt x="18" y="22"/>
                      </a:lnTo>
                      <a:lnTo>
                        <a:pt x="18" y="22"/>
                      </a:lnTo>
                      <a:lnTo>
                        <a:pt x="16" y="22"/>
                      </a:lnTo>
                      <a:lnTo>
                        <a:pt x="12" y="24"/>
                      </a:lnTo>
                      <a:lnTo>
                        <a:pt x="12" y="26"/>
                      </a:lnTo>
                      <a:lnTo>
                        <a:pt x="12" y="26"/>
                      </a:lnTo>
                      <a:lnTo>
                        <a:pt x="10" y="26"/>
                      </a:lnTo>
                      <a:lnTo>
                        <a:pt x="8" y="26"/>
                      </a:lnTo>
                      <a:lnTo>
                        <a:pt x="2" y="24"/>
                      </a:lnTo>
                      <a:lnTo>
                        <a:pt x="2" y="24"/>
                      </a:lnTo>
                      <a:lnTo>
                        <a:pt x="2" y="22"/>
                      </a:lnTo>
                      <a:lnTo>
                        <a:pt x="0" y="18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8" name="Freeform 296"/>
                <p:cNvSpPr>
                  <a:spLocks/>
                </p:cNvSpPr>
                <p:nvPr/>
              </p:nvSpPr>
              <p:spPr bwMode="gray">
                <a:xfrm>
                  <a:off x="1223" y="3150"/>
                  <a:ext cx="24" cy="32"/>
                </a:xfrm>
                <a:custGeom>
                  <a:avLst/>
                  <a:gdLst>
                    <a:gd name="T0" fmla="*/ 18 w 24"/>
                    <a:gd name="T1" fmla="*/ 0 h 32"/>
                    <a:gd name="T2" fmla="*/ 18 w 24"/>
                    <a:gd name="T3" fmla="*/ 2 h 32"/>
                    <a:gd name="T4" fmla="*/ 16 w 24"/>
                    <a:gd name="T5" fmla="*/ 2 h 32"/>
                    <a:gd name="T6" fmla="*/ 12 w 24"/>
                    <a:gd name="T7" fmla="*/ 6 h 32"/>
                    <a:gd name="T8" fmla="*/ 12 w 24"/>
                    <a:gd name="T9" fmla="*/ 6 h 32"/>
                    <a:gd name="T10" fmla="*/ 12 w 24"/>
                    <a:gd name="T11" fmla="*/ 6 h 32"/>
                    <a:gd name="T12" fmla="*/ 10 w 24"/>
                    <a:gd name="T13" fmla="*/ 6 h 32"/>
                    <a:gd name="T14" fmla="*/ 10 w 24"/>
                    <a:gd name="T15" fmla="*/ 8 h 32"/>
                    <a:gd name="T16" fmla="*/ 8 w 24"/>
                    <a:gd name="T17" fmla="*/ 8 h 32"/>
                    <a:gd name="T18" fmla="*/ 6 w 24"/>
                    <a:gd name="T19" fmla="*/ 8 h 32"/>
                    <a:gd name="T20" fmla="*/ 2 w 24"/>
                    <a:gd name="T21" fmla="*/ 6 h 32"/>
                    <a:gd name="T22" fmla="*/ 0 w 24"/>
                    <a:gd name="T23" fmla="*/ 6 h 32"/>
                    <a:gd name="T24" fmla="*/ 8 w 24"/>
                    <a:gd name="T25" fmla="*/ 32 h 32"/>
                    <a:gd name="T26" fmla="*/ 8 w 24"/>
                    <a:gd name="T27" fmla="*/ 32 h 32"/>
                    <a:gd name="T28" fmla="*/ 10 w 24"/>
                    <a:gd name="T29" fmla="*/ 30 h 32"/>
                    <a:gd name="T30" fmla="*/ 14 w 24"/>
                    <a:gd name="T31" fmla="*/ 28 h 32"/>
                    <a:gd name="T32" fmla="*/ 16 w 24"/>
                    <a:gd name="T33" fmla="*/ 24 h 32"/>
                    <a:gd name="T34" fmla="*/ 20 w 24"/>
                    <a:gd name="T35" fmla="*/ 20 h 32"/>
                    <a:gd name="T36" fmla="*/ 22 w 24"/>
                    <a:gd name="T37" fmla="*/ 16 h 32"/>
                    <a:gd name="T38" fmla="*/ 24 w 24"/>
                    <a:gd name="T39" fmla="*/ 12 h 32"/>
                    <a:gd name="T40" fmla="*/ 24 w 24"/>
                    <a:gd name="T41" fmla="*/ 10 h 32"/>
                    <a:gd name="T42" fmla="*/ 22 w 24"/>
                    <a:gd name="T43" fmla="*/ 8 h 32"/>
                    <a:gd name="T44" fmla="*/ 20 w 24"/>
                    <a:gd name="T45" fmla="*/ 6 h 32"/>
                    <a:gd name="T46" fmla="*/ 20 w 24"/>
                    <a:gd name="T47" fmla="*/ 4 h 32"/>
                    <a:gd name="T48" fmla="*/ 18 w 24"/>
                    <a:gd name="T4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4" h="32">
                      <a:moveTo>
                        <a:pt x="18" y="0"/>
                      </a:moveTo>
                      <a:lnTo>
                        <a:pt x="18" y="2"/>
                      </a:lnTo>
                      <a:lnTo>
                        <a:pt x="16" y="2"/>
                      </a:lnTo>
                      <a:lnTo>
                        <a:pt x="12" y="6"/>
                      </a:lnTo>
                      <a:lnTo>
                        <a:pt x="12" y="6"/>
                      </a:lnTo>
                      <a:lnTo>
                        <a:pt x="12" y="6"/>
                      </a:lnTo>
                      <a:lnTo>
                        <a:pt x="10" y="6"/>
                      </a:lnTo>
                      <a:lnTo>
                        <a:pt x="10" y="8"/>
                      </a:lnTo>
                      <a:lnTo>
                        <a:pt x="8" y="8"/>
                      </a:lnTo>
                      <a:lnTo>
                        <a:pt x="6" y="8"/>
                      </a:lnTo>
                      <a:lnTo>
                        <a:pt x="2" y="6"/>
                      </a:lnTo>
                      <a:lnTo>
                        <a:pt x="0" y="6"/>
                      </a:lnTo>
                      <a:lnTo>
                        <a:pt x="8" y="32"/>
                      </a:lnTo>
                      <a:lnTo>
                        <a:pt x="8" y="32"/>
                      </a:lnTo>
                      <a:lnTo>
                        <a:pt x="10" y="30"/>
                      </a:lnTo>
                      <a:lnTo>
                        <a:pt x="14" y="28"/>
                      </a:lnTo>
                      <a:lnTo>
                        <a:pt x="16" y="24"/>
                      </a:lnTo>
                      <a:lnTo>
                        <a:pt x="20" y="20"/>
                      </a:lnTo>
                      <a:lnTo>
                        <a:pt x="22" y="16"/>
                      </a:lnTo>
                      <a:lnTo>
                        <a:pt x="24" y="12"/>
                      </a:lnTo>
                      <a:lnTo>
                        <a:pt x="24" y="10"/>
                      </a:lnTo>
                      <a:lnTo>
                        <a:pt x="22" y="8"/>
                      </a:lnTo>
                      <a:lnTo>
                        <a:pt x="20" y="6"/>
                      </a:lnTo>
                      <a:lnTo>
                        <a:pt x="20" y="4"/>
                      </a:lnTo>
                      <a:lnTo>
                        <a:pt x="18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9" name="Freeform 297"/>
                <p:cNvSpPr>
                  <a:spLocks/>
                </p:cNvSpPr>
                <p:nvPr/>
              </p:nvSpPr>
              <p:spPr bwMode="gray">
                <a:xfrm>
                  <a:off x="1231" y="3130"/>
                  <a:ext cx="126" cy="142"/>
                </a:xfrm>
                <a:custGeom>
                  <a:avLst/>
                  <a:gdLst>
                    <a:gd name="T0" fmla="*/ 40 w 126"/>
                    <a:gd name="T1" fmla="*/ 4 h 142"/>
                    <a:gd name="T2" fmla="*/ 40 w 126"/>
                    <a:gd name="T3" fmla="*/ 6 h 142"/>
                    <a:gd name="T4" fmla="*/ 38 w 126"/>
                    <a:gd name="T5" fmla="*/ 12 h 142"/>
                    <a:gd name="T6" fmla="*/ 32 w 126"/>
                    <a:gd name="T7" fmla="*/ 18 h 142"/>
                    <a:gd name="T8" fmla="*/ 28 w 126"/>
                    <a:gd name="T9" fmla="*/ 18 h 142"/>
                    <a:gd name="T10" fmla="*/ 22 w 126"/>
                    <a:gd name="T11" fmla="*/ 12 h 142"/>
                    <a:gd name="T12" fmla="*/ 18 w 126"/>
                    <a:gd name="T13" fmla="*/ 6 h 142"/>
                    <a:gd name="T14" fmla="*/ 10 w 126"/>
                    <a:gd name="T15" fmla="*/ 2 h 142"/>
                    <a:gd name="T16" fmla="*/ 10 w 126"/>
                    <a:gd name="T17" fmla="*/ 6 h 142"/>
                    <a:gd name="T18" fmla="*/ 12 w 126"/>
                    <a:gd name="T19" fmla="*/ 14 h 142"/>
                    <a:gd name="T20" fmla="*/ 14 w 126"/>
                    <a:gd name="T21" fmla="*/ 16 h 142"/>
                    <a:gd name="T22" fmla="*/ 12 w 126"/>
                    <a:gd name="T23" fmla="*/ 22 h 142"/>
                    <a:gd name="T24" fmla="*/ 12 w 126"/>
                    <a:gd name="T25" fmla="*/ 26 h 142"/>
                    <a:gd name="T26" fmla="*/ 16 w 126"/>
                    <a:gd name="T27" fmla="*/ 32 h 142"/>
                    <a:gd name="T28" fmla="*/ 16 w 126"/>
                    <a:gd name="T29" fmla="*/ 34 h 142"/>
                    <a:gd name="T30" fmla="*/ 14 w 126"/>
                    <a:gd name="T31" fmla="*/ 38 h 142"/>
                    <a:gd name="T32" fmla="*/ 6 w 126"/>
                    <a:gd name="T33" fmla="*/ 48 h 142"/>
                    <a:gd name="T34" fmla="*/ 10 w 126"/>
                    <a:gd name="T35" fmla="*/ 104 h 142"/>
                    <a:gd name="T36" fmla="*/ 14 w 126"/>
                    <a:gd name="T37" fmla="*/ 104 h 142"/>
                    <a:gd name="T38" fmla="*/ 22 w 126"/>
                    <a:gd name="T39" fmla="*/ 106 h 142"/>
                    <a:gd name="T40" fmla="*/ 30 w 126"/>
                    <a:gd name="T41" fmla="*/ 108 h 142"/>
                    <a:gd name="T42" fmla="*/ 34 w 126"/>
                    <a:gd name="T43" fmla="*/ 108 h 142"/>
                    <a:gd name="T44" fmla="*/ 40 w 126"/>
                    <a:gd name="T45" fmla="*/ 108 h 142"/>
                    <a:gd name="T46" fmla="*/ 48 w 126"/>
                    <a:gd name="T47" fmla="*/ 108 h 142"/>
                    <a:gd name="T48" fmla="*/ 56 w 126"/>
                    <a:gd name="T49" fmla="*/ 116 h 142"/>
                    <a:gd name="T50" fmla="*/ 60 w 126"/>
                    <a:gd name="T51" fmla="*/ 126 h 142"/>
                    <a:gd name="T52" fmla="*/ 62 w 126"/>
                    <a:gd name="T53" fmla="*/ 132 h 142"/>
                    <a:gd name="T54" fmla="*/ 68 w 126"/>
                    <a:gd name="T55" fmla="*/ 142 h 142"/>
                    <a:gd name="T56" fmla="*/ 84 w 126"/>
                    <a:gd name="T57" fmla="*/ 140 h 142"/>
                    <a:gd name="T58" fmla="*/ 106 w 126"/>
                    <a:gd name="T59" fmla="*/ 142 h 142"/>
                    <a:gd name="T60" fmla="*/ 110 w 126"/>
                    <a:gd name="T61" fmla="*/ 108 h 142"/>
                    <a:gd name="T62" fmla="*/ 106 w 126"/>
                    <a:gd name="T63" fmla="*/ 90 h 142"/>
                    <a:gd name="T64" fmla="*/ 102 w 126"/>
                    <a:gd name="T65" fmla="*/ 84 h 142"/>
                    <a:gd name="T66" fmla="*/ 100 w 126"/>
                    <a:gd name="T67" fmla="*/ 76 h 142"/>
                    <a:gd name="T68" fmla="*/ 110 w 126"/>
                    <a:gd name="T69" fmla="*/ 50 h 142"/>
                    <a:gd name="T70" fmla="*/ 96 w 126"/>
                    <a:gd name="T71" fmla="*/ 42 h 142"/>
                    <a:gd name="T72" fmla="*/ 94 w 126"/>
                    <a:gd name="T73" fmla="*/ 38 h 142"/>
                    <a:gd name="T74" fmla="*/ 48 w 126"/>
                    <a:gd name="T75" fmla="*/ 4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26" h="142">
                      <a:moveTo>
                        <a:pt x="48" y="4"/>
                      </a:moveTo>
                      <a:lnTo>
                        <a:pt x="40" y="4"/>
                      </a:lnTo>
                      <a:lnTo>
                        <a:pt x="40" y="4"/>
                      </a:lnTo>
                      <a:lnTo>
                        <a:pt x="40" y="6"/>
                      </a:lnTo>
                      <a:lnTo>
                        <a:pt x="38" y="10"/>
                      </a:lnTo>
                      <a:lnTo>
                        <a:pt x="38" y="12"/>
                      </a:lnTo>
                      <a:lnTo>
                        <a:pt x="36" y="16"/>
                      </a:lnTo>
                      <a:lnTo>
                        <a:pt x="32" y="18"/>
                      </a:lnTo>
                      <a:lnTo>
                        <a:pt x="28" y="18"/>
                      </a:lnTo>
                      <a:lnTo>
                        <a:pt x="28" y="18"/>
                      </a:lnTo>
                      <a:lnTo>
                        <a:pt x="24" y="16"/>
                      </a:lnTo>
                      <a:lnTo>
                        <a:pt x="22" y="12"/>
                      </a:lnTo>
                      <a:lnTo>
                        <a:pt x="20" y="10"/>
                      </a:lnTo>
                      <a:lnTo>
                        <a:pt x="18" y="6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10" y="4"/>
                      </a:lnTo>
                      <a:lnTo>
                        <a:pt x="10" y="6"/>
                      </a:lnTo>
                      <a:lnTo>
                        <a:pt x="12" y="10"/>
                      </a:lnTo>
                      <a:lnTo>
                        <a:pt x="12" y="14"/>
                      </a:lnTo>
                      <a:lnTo>
                        <a:pt x="12" y="14"/>
                      </a:lnTo>
                      <a:lnTo>
                        <a:pt x="14" y="16"/>
                      </a:lnTo>
                      <a:lnTo>
                        <a:pt x="12" y="18"/>
                      </a:lnTo>
                      <a:lnTo>
                        <a:pt x="12" y="22"/>
                      </a:lnTo>
                      <a:lnTo>
                        <a:pt x="12" y="22"/>
                      </a:lnTo>
                      <a:lnTo>
                        <a:pt x="12" y="26"/>
                      </a:lnTo>
                      <a:lnTo>
                        <a:pt x="14" y="28"/>
                      </a:lnTo>
                      <a:lnTo>
                        <a:pt x="16" y="32"/>
                      </a:lnTo>
                      <a:lnTo>
                        <a:pt x="16" y="32"/>
                      </a:lnTo>
                      <a:lnTo>
                        <a:pt x="16" y="34"/>
                      </a:lnTo>
                      <a:lnTo>
                        <a:pt x="16" y="36"/>
                      </a:lnTo>
                      <a:lnTo>
                        <a:pt x="14" y="38"/>
                      </a:lnTo>
                      <a:lnTo>
                        <a:pt x="10" y="42"/>
                      </a:lnTo>
                      <a:lnTo>
                        <a:pt x="6" y="48"/>
                      </a:lnTo>
                      <a:lnTo>
                        <a:pt x="0" y="54"/>
                      </a:lnTo>
                      <a:lnTo>
                        <a:pt x="10" y="104"/>
                      </a:lnTo>
                      <a:lnTo>
                        <a:pt x="10" y="104"/>
                      </a:lnTo>
                      <a:lnTo>
                        <a:pt x="14" y="104"/>
                      </a:lnTo>
                      <a:lnTo>
                        <a:pt x="16" y="106"/>
                      </a:lnTo>
                      <a:lnTo>
                        <a:pt x="22" y="106"/>
                      </a:lnTo>
                      <a:lnTo>
                        <a:pt x="26" y="108"/>
                      </a:lnTo>
                      <a:lnTo>
                        <a:pt x="30" y="108"/>
                      </a:lnTo>
                      <a:lnTo>
                        <a:pt x="34" y="108"/>
                      </a:lnTo>
                      <a:lnTo>
                        <a:pt x="34" y="108"/>
                      </a:lnTo>
                      <a:lnTo>
                        <a:pt x="36" y="108"/>
                      </a:lnTo>
                      <a:lnTo>
                        <a:pt x="40" y="108"/>
                      </a:lnTo>
                      <a:lnTo>
                        <a:pt x="42" y="108"/>
                      </a:lnTo>
                      <a:lnTo>
                        <a:pt x="48" y="108"/>
                      </a:lnTo>
                      <a:lnTo>
                        <a:pt x="52" y="112"/>
                      </a:lnTo>
                      <a:lnTo>
                        <a:pt x="56" y="116"/>
                      </a:lnTo>
                      <a:lnTo>
                        <a:pt x="60" y="124"/>
                      </a:lnTo>
                      <a:lnTo>
                        <a:pt x="60" y="126"/>
                      </a:lnTo>
                      <a:lnTo>
                        <a:pt x="62" y="128"/>
                      </a:lnTo>
                      <a:lnTo>
                        <a:pt x="62" y="132"/>
                      </a:lnTo>
                      <a:lnTo>
                        <a:pt x="64" y="138"/>
                      </a:lnTo>
                      <a:lnTo>
                        <a:pt x="68" y="142"/>
                      </a:lnTo>
                      <a:lnTo>
                        <a:pt x="80" y="142"/>
                      </a:lnTo>
                      <a:lnTo>
                        <a:pt x="84" y="140"/>
                      </a:lnTo>
                      <a:lnTo>
                        <a:pt x="86" y="142"/>
                      </a:lnTo>
                      <a:lnTo>
                        <a:pt x="106" y="142"/>
                      </a:lnTo>
                      <a:lnTo>
                        <a:pt x="126" y="134"/>
                      </a:lnTo>
                      <a:lnTo>
                        <a:pt x="110" y="108"/>
                      </a:lnTo>
                      <a:lnTo>
                        <a:pt x="108" y="90"/>
                      </a:lnTo>
                      <a:lnTo>
                        <a:pt x="106" y="90"/>
                      </a:lnTo>
                      <a:lnTo>
                        <a:pt x="104" y="88"/>
                      </a:lnTo>
                      <a:lnTo>
                        <a:pt x="102" y="84"/>
                      </a:lnTo>
                      <a:lnTo>
                        <a:pt x="102" y="80"/>
                      </a:lnTo>
                      <a:lnTo>
                        <a:pt x="100" y="76"/>
                      </a:lnTo>
                      <a:lnTo>
                        <a:pt x="102" y="70"/>
                      </a:lnTo>
                      <a:lnTo>
                        <a:pt x="110" y="50"/>
                      </a:lnTo>
                      <a:lnTo>
                        <a:pt x="98" y="44"/>
                      </a:lnTo>
                      <a:lnTo>
                        <a:pt x="96" y="42"/>
                      </a:lnTo>
                      <a:lnTo>
                        <a:pt x="94" y="40"/>
                      </a:lnTo>
                      <a:lnTo>
                        <a:pt x="94" y="38"/>
                      </a:lnTo>
                      <a:lnTo>
                        <a:pt x="94" y="36"/>
                      </a:lnTo>
                      <a:lnTo>
                        <a:pt x="48" y="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0" name="Freeform 298"/>
                <p:cNvSpPr>
                  <a:spLocks/>
                </p:cNvSpPr>
                <p:nvPr/>
              </p:nvSpPr>
              <p:spPr bwMode="gray">
                <a:xfrm>
                  <a:off x="1247" y="3264"/>
                  <a:ext cx="112" cy="212"/>
                </a:xfrm>
                <a:custGeom>
                  <a:avLst/>
                  <a:gdLst>
                    <a:gd name="T0" fmla="*/ 8 w 112"/>
                    <a:gd name="T1" fmla="*/ 148 h 212"/>
                    <a:gd name="T2" fmla="*/ 28 w 112"/>
                    <a:gd name="T3" fmla="*/ 128 h 212"/>
                    <a:gd name="T4" fmla="*/ 28 w 112"/>
                    <a:gd name="T5" fmla="*/ 96 h 212"/>
                    <a:gd name="T6" fmla="*/ 18 w 112"/>
                    <a:gd name="T7" fmla="*/ 76 h 212"/>
                    <a:gd name="T8" fmla="*/ 8 w 112"/>
                    <a:gd name="T9" fmla="*/ 66 h 212"/>
                    <a:gd name="T10" fmla="*/ 44 w 112"/>
                    <a:gd name="T11" fmla="*/ 34 h 212"/>
                    <a:gd name="T12" fmla="*/ 46 w 112"/>
                    <a:gd name="T13" fmla="*/ 20 h 212"/>
                    <a:gd name="T14" fmla="*/ 54 w 112"/>
                    <a:gd name="T15" fmla="*/ 28 h 212"/>
                    <a:gd name="T16" fmla="*/ 58 w 112"/>
                    <a:gd name="T17" fmla="*/ 36 h 212"/>
                    <a:gd name="T18" fmla="*/ 62 w 112"/>
                    <a:gd name="T19" fmla="*/ 40 h 212"/>
                    <a:gd name="T20" fmla="*/ 64 w 112"/>
                    <a:gd name="T21" fmla="*/ 40 h 212"/>
                    <a:gd name="T22" fmla="*/ 62 w 112"/>
                    <a:gd name="T23" fmla="*/ 26 h 212"/>
                    <a:gd name="T24" fmla="*/ 58 w 112"/>
                    <a:gd name="T25" fmla="*/ 24 h 212"/>
                    <a:gd name="T26" fmla="*/ 56 w 112"/>
                    <a:gd name="T27" fmla="*/ 20 h 212"/>
                    <a:gd name="T28" fmla="*/ 64 w 112"/>
                    <a:gd name="T29" fmla="*/ 8 h 212"/>
                    <a:gd name="T30" fmla="*/ 70 w 112"/>
                    <a:gd name="T31" fmla="*/ 8 h 212"/>
                    <a:gd name="T32" fmla="*/ 110 w 112"/>
                    <a:gd name="T33" fmla="*/ 0 h 212"/>
                    <a:gd name="T34" fmla="*/ 110 w 112"/>
                    <a:gd name="T35" fmla="*/ 10 h 212"/>
                    <a:gd name="T36" fmla="*/ 110 w 112"/>
                    <a:gd name="T37" fmla="*/ 24 h 212"/>
                    <a:gd name="T38" fmla="*/ 110 w 112"/>
                    <a:gd name="T39" fmla="*/ 36 h 212"/>
                    <a:gd name="T40" fmla="*/ 112 w 112"/>
                    <a:gd name="T41" fmla="*/ 42 h 212"/>
                    <a:gd name="T42" fmla="*/ 108 w 112"/>
                    <a:gd name="T43" fmla="*/ 70 h 212"/>
                    <a:gd name="T44" fmla="*/ 96 w 112"/>
                    <a:gd name="T45" fmla="*/ 80 h 212"/>
                    <a:gd name="T46" fmla="*/ 88 w 112"/>
                    <a:gd name="T47" fmla="*/ 82 h 212"/>
                    <a:gd name="T48" fmla="*/ 78 w 112"/>
                    <a:gd name="T49" fmla="*/ 88 h 212"/>
                    <a:gd name="T50" fmla="*/ 72 w 112"/>
                    <a:gd name="T51" fmla="*/ 94 h 212"/>
                    <a:gd name="T52" fmla="*/ 68 w 112"/>
                    <a:gd name="T53" fmla="*/ 100 h 212"/>
                    <a:gd name="T54" fmla="*/ 60 w 112"/>
                    <a:gd name="T55" fmla="*/ 108 h 212"/>
                    <a:gd name="T56" fmla="*/ 56 w 112"/>
                    <a:gd name="T57" fmla="*/ 110 h 212"/>
                    <a:gd name="T58" fmla="*/ 48 w 112"/>
                    <a:gd name="T59" fmla="*/ 118 h 212"/>
                    <a:gd name="T60" fmla="*/ 44 w 112"/>
                    <a:gd name="T61" fmla="*/ 126 h 212"/>
                    <a:gd name="T62" fmla="*/ 44 w 112"/>
                    <a:gd name="T63" fmla="*/ 142 h 212"/>
                    <a:gd name="T64" fmla="*/ 46 w 112"/>
                    <a:gd name="T65" fmla="*/ 168 h 212"/>
                    <a:gd name="T66" fmla="*/ 46 w 112"/>
                    <a:gd name="T67" fmla="*/ 176 h 212"/>
                    <a:gd name="T68" fmla="*/ 46 w 112"/>
                    <a:gd name="T69" fmla="*/ 184 h 212"/>
                    <a:gd name="T70" fmla="*/ 42 w 112"/>
                    <a:gd name="T71" fmla="*/ 188 h 212"/>
                    <a:gd name="T72" fmla="*/ 34 w 112"/>
                    <a:gd name="T73" fmla="*/ 192 h 212"/>
                    <a:gd name="T74" fmla="*/ 30 w 112"/>
                    <a:gd name="T75" fmla="*/ 194 h 212"/>
                    <a:gd name="T76" fmla="*/ 22 w 112"/>
                    <a:gd name="T77" fmla="*/ 198 h 212"/>
                    <a:gd name="T78" fmla="*/ 20 w 112"/>
                    <a:gd name="T79" fmla="*/ 202 h 212"/>
                    <a:gd name="T80" fmla="*/ 20 w 112"/>
                    <a:gd name="T81" fmla="*/ 206 h 212"/>
                    <a:gd name="T82" fmla="*/ 22 w 112"/>
                    <a:gd name="T83" fmla="*/ 208 h 212"/>
                    <a:gd name="T84" fmla="*/ 20 w 112"/>
                    <a:gd name="T85" fmla="*/ 212 h 212"/>
                    <a:gd name="T86" fmla="*/ 18 w 112"/>
                    <a:gd name="T87" fmla="*/ 212 h 212"/>
                    <a:gd name="T88" fmla="*/ 12 w 112"/>
                    <a:gd name="T89" fmla="*/ 204 h 212"/>
                    <a:gd name="T90" fmla="*/ 10 w 112"/>
                    <a:gd name="T91" fmla="*/ 194 h 212"/>
                    <a:gd name="T92" fmla="*/ 8 w 112"/>
                    <a:gd name="T93" fmla="*/ 192 h 212"/>
                    <a:gd name="T94" fmla="*/ 6 w 112"/>
                    <a:gd name="T95" fmla="*/ 192 h 212"/>
                    <a:gd name="T96" fmla="*/ 6 w 112"/>
                    <a:gd name="T97" fmla="*/ 174 h 212"/>
                    <a:gd name="T98" fmla="*/ 2 w 112"/>
                    <a:gd name="T99" fmla="*/ 164 h 212"/>
                    <a:gd name="T100" fmla="*/ 0 w 112"/>
                    <a:gd name="T101" fmla="*/ 16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12" h="212">
                      <a:moveTo>
                        <a:pt x="2" y="156"/>
                      </a:moveTo>
                      <a:lnTo>
                        <a:pt x="8" y="148"/>
                      </a:lnTo>
                      <a:lnTo>
                        <a:pt x="20" y="140"/>
                      </a:lnTo>
                      <a:lnTo>
                        <a:pt x="28" y="128"/>
                      </a:lnTo>
                      <a:lnTo>
                        <a:pt x="30" y="112"/>
                      </a:lnTo>
                      <a:lnTo>
                        <a:pt x="28" y="96"/>
                      </a:lnTo>
                      <a:lnTo>
                        <a:pt x="30" y="82"/>
                      </a:lnTo>
                      <a:lnTo>
                        <a:pt x="18" y="76"/>
                      </a:lnTo>
                      <a:lnTo>
                        <a:pt x="8" y="72"/>
                      </a:lnTo>
                      <a:lnTo>
                        <a:pt x="8" y="66"/>
                      </a:lnTo>
                      <a:lnTo>
                        <a:pt x="44" y="58"/>
                      </a:lnTo>
                      <a:lnTo>
                        <a:pt x="44" y="34"/>
                      </a:lnTo>
                      <a:lnTo>
                        <a:pt x="42" y="26"/>
                      </a:lnTo>
                      <a:lnTo>
                        <a:pt x="46" y="20"/>
                      </a:lnTo>
                      <a:lnTo>
                        <a:pt x="50" y="28"/>
                      </a:lnTo>
                      <a:lnTo>
                        <a:pt x="54" y="28"/>
                      </a:lnTo>
                      <a:lnTo>
                        <a:pt x="56" y="34"/>
                      </a:lnTo>
                      <a:lnTo>
                        <a:pt x="58" y="36"/>
                      </a:lnTo>
                      <a:lnTo>
                        <a:pt x="60" y="38"/>
                      </a:lnTo>
                      <a:lnTo>
                        <a:pt x="62" y="40"/>
                      </a:lnTo>
                      <a:lnTo>
                        <a:pt x="64" y="40"/>
                      </a:lnTo>
                      <a:lnTo>
                        <a:pt x="64" y="40"/>
                      </a:lnTo>
                      <a:lnTo>
                        <a:pt x="64" y="32"/>
                      </a:lnTo>
                      <a:lnTo>
                        <a:pt x="62" y="26"/>
                      </a:lnTo>
                      <a:lnTo>
                        <a:pt x="60" y="26"/>
                      </a:lnTo>
                      <a:lnTo>
                        <a:pt x="58" y="24"/>
                      </a:lnTo>
                      <a:lnTo>
                        <a:pt x="56" y="22"/>
                      </a:lnTo>
                      <a:lnTo>
                        <a:pt x="56" y="20"/>
                      </a:lnTo>
                      <a:lnTo>
                        <a:pt x="52" y="8"/>
                      </a:lnTo>
                      <a:lnTo>
                        <a:pt x="64" y="8"/>
                      </a:lnTo>
                      <a:lnTo>
                        <a:pt x="68" y="6"/>
                      </a:lnTo>
                      <a:lnTo>
                        <a:pt x="70" y="8"/>
                      </a:lnTo>
                      <a:lnTo>
                        <a:pt x="92" y="8"/>
                      </a:lnTo>
                      <a:lnTo>
                        <a:pt x="110" y="0"/>
                      </a:lnTo>
                      <a:lnTo>
                        <a:pt x="110" y="4"/>
                      </a:lnTo>
                      <a:lnTo>
                        <a:pt x="110" y="10"/>
                      </a:lnTo>
                      <a:lnTo>
                        <a:pt x="110" y="18"/>
                      </a:lnTo>
                      <a:lnTo>
                        <a:pt x="110" y="24"/>
                      </a:lnTo>
                      <a:lnTo>
                        <a:pt x="110" y="32"/>
                      </a:lnTo>
                      <a:lnTo>
                        <a:pt x="110" y="36"/>
                      </a:lnTo>
                      <a:lnTo>
                        <a:pt x="112" y="40"/>
                      </a:lnTo>
                      <a:lnTo>
                        <a:pt x="112" y="42"/>
                      </a:lnTo>
                      <a:lnTo>
                        <a:pt x="112" y="58"/>
                      </a:lnTo>
                      <a:lnTo>
                        <a:pt x="108" y="70"/>
                      </a:lnTo>
                      <a:lnTo>
                        <a:pt x="102" y="76"/>
                      </a:lnTo>
                      <a:lnTo>
                        <a:pt x="96" y="80"/>
                      </a:lnTo>
                      <a:lnTo>
                        <a:pt x="90" y="82"/>
                      </a:lnTo>
                      <a:lnTo>
                        <a:pt x="88" y="82"/>
                      </a:lnTo>
                      <a:lnTo>
                        <a:pt x="82" y="86"/>
                      </a:lnTo>
                      <a:lnTo>
                        <a:pt x="78" y="88"/>
                      </a:lnTo>
                      <a:lnTo>
                        <a:pt x="74" y="92"/>
                      </a:lnTo>
                      <a:lnTo>
                        <a:pt x="72" y="94"/>
                      </a:lnTo>
                      <a:lnTo>
                        <a:pt x="72" y="94"/>
                      </a:lnTo>
                      <a:lnTo>
                        <a:pt x="68" y="100"/>
                      </a:lnTo>
                      <a:lnTo>
                        <a:pt x="62" y="106"/>
                      </a:lnTo>
                      <a:lnTo>
                        <a:pt x="60" y="108"/>
                      </a:lnTo>
                      <a:lnTo>
                        <a:pt x="56" y="110"/>
                      </a:lnTo>
                      <a:lnTo>
                        <a:pt x="56" y="110"/>
                      </a:lnTo>
                      <a:lnTo>
                        <a:pt x="50" y="114"/>
                      </a:lnTo>
                      <a:lnTo>
                        <a:pt x="48" y="118"/>
                      </a:lnTo>
                      <a:lnTo>
                        <a:pt x="46" y="122"/>
                      </a:lnTo>
                      <a:lnTo>
                        <a:pt x="44" y="126"/>
                      </a:lnTo>
                      <a:lnTo>
                        <a:pt x="44" y="126"/>
                      </a:lnTo>
                      <a:lnTo>
                        <a:pt x="44" y="142"/>
                      </a:lnTo>
                      <a:lnTo>
                        <a:pt x="44" y="158"/>
                      </a:lnTo>
                      <a:lnTo>
                        <a:pt x="46" y="168"/>
                      </a:lnTo>
                      <a:lnTo>
                        <a:pt x="46" y="172"/>
                      </a:lnTo>
                      <a:lnTo>
                        <a:pt x="46" y="176"/>
                      </a:lnTo>
                      <a:lnTo>
                        <a:pt x="46" y="180"/>
                      </a:lnTo>
                      <a:lnTo>
                        <a:pt x="46" y="184"/>
                      </a:lnTo>
                      <a:lnTo>
                        <a:pt x="46" y="184"/>
                      </a:lnTo>
                      <a:lnTo>
                        <a:pt x="42" y="188"/>
                      </a:lnTo>
                      <a:lnTo>
                        <a:pt x="38" y="190"/>
                      </a:lnTo>
                      <a:lnTo>
                        <a:pt x="34" y="192"/>
                      </a:lnTo>
                      <a:lnTo>
                        <a:pt x="30" y="194"/>
                      </a:lnTo>
                      <a:lnTo>
                        <a:pt x="30" y="194"/>
                      </a:lnTo>
                      <a:lnTo>
                        <a:pt x="24" y="196"/>
                      </a:lnTo>
                      <a:lnTo>
                        <a:pt x="22" y="198"/>
                      </a:lnTo>
                      <a:lnTo>
                        <a:pt x="20" y="200"/>
                      </a:lnTo>
                      <a:lnTo>
                        <a:pt x="20" y="202"/>
                      </a:lnTo>
                      <a:lnTo>
                        <a:pt x="20" y="202"/>
                      </a:lnTo>
                      <a:lnTo>
                        <a:pt x="20" y="206"/>
                      </a:lnTo>
                      <a:lnTo>
                        <a:pt x="22" y="208"/>
                      </a:lnTo>
                      <a:lnTo>
                        <a:pt x="22" y="208"/>
                      </a:lnTo>
                      <a:lnTo>
                        <a:pt x="22" y="210"/>
                      </a:lnTo>
                      <a:lnTo>
                        <a:pt x="20" y="212"/>
                      </a:lnTo>
                      <a:lnTo>
                        <a:pt x="20" y="212"/>
                      </a:lnTo>
                      <a:lnTo>
                        <a:pt x="18" y="212"/>
                      </a:lnTo>
                      <a:lnTo>
                        <a:pt x="14" y="212"/>
                      </a:lnTo>
                      <a:lnTo>
                        <a:pt x="12" y="204"/>
                      </a:lnTo>
                      <a:lnTo>
                        <a:pt x="10" y="198"/>
                      </a:lnTo>
                      <a:lnTo>
                        <a:pt x="10" y="194"/>
                      </a:lnTo>
                      <a:lnTo>
                        <a:pt x="8" y="192"/>
                      </a:lnTo>
                      <a:lnTo>
                        <a:pt x="8" y="192"/>
                      </a:lnTo>
                      <a:lnTo>
                        <a:pt x="6" y="192"/>
                      </a:lnTo>
                      <a:lnTo>
                        <a:pt x="6" y="192"/>
                      </a:lnTo>
                      <a:lnTo>
                        <a:pt x="8" y="182"/>
                      </a:lnTo>
                      <a:lnTo>
                        <a:pt x="6" y="174"/>
                      </a:lnTo>
                      <a:lnTo>
                        <a:pt x="4" y="168"/>
                      </a:lnTo>
                      <a:lnTo>
                        <a:pt x="2" y="164"/>
                      </a:lnTo>
                      <a:lnTo>
                        <a:pt x="0" y="162"/>
                      </a:lnTo>
                      <a:lnTo>
                        <a:pt x="0" y="160"/>
                      </a:lnTo>
                      <a:lnTo>
                        <a:pt x="2" y="15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1" name="Freeform 299"/>
                <p:cNvSpPr>
                  <a:spLocks/>
                </p:cNvSpPr>
                <p:nvPr/>
              </p:nvSpPr>
              <p:spPr bwMode="gray">
                <a:xfrm>
                  <a:off x="1045" y="3424"/>
                  <a:ext cx="224" cy="176"/>
                </a:xfrm>
                <a:custGeom>
                  <a:avLst/>
                  <a:gdLst>
                    <a:gd name="T0" fmla="*/ 170 w 224"/>
                    <a:gd name="T1" fmla="*/ 6 h 176"/>
                    <a:gd name="T2" fmla="*/ 162 w 224"/>
                    <a:gd name="T3" fmla="*/ 10 h 176"/>
                    <a:gd name="T4" fmla="*/ 152 w 224"/>
                    <a:gd name="T5" fmla="*/ 18 h 176"/>
                    <a:gd name="T6" fmla="*/ 144 w 224"/>
                    <a:gd name="T7" fmla="*/ 22 h 176"/>
                    <a:gd name="T8" fmla="*/ 134 w 224"/>
                    <a:gd name="T9" fmla="*/ 34 h 176"/>
                    <a:gd name="T10" fmla="*/ 128 w 224"/>
                    <a:gd name="T11" fmla="*/ 46 h 176"/>
                    <a:gd name="T12" fmla="*/ 122 w 224"/>
                    <a:gd name="T13" fmla="*/ 46 h 176"/>
                    <a:gd name="T14" fmla="*/ 114 w 224"/>
                    <a:gd name="T15" fmla="*/ 40 h 176"/>
                    <a:gd name="T16" fmla="*/ 102 w 224"/>
                    <a:gd name="T17" fmla="*/ 42 h 176"/>
                    <a:gd name="T18" fmla="*/ 98 w 224"/>
                    <a:gd name="T19" fmla="*/ 46 h 176"/>
                    <a:gd name="T20" fmla="*/ 94 w 224"/>
                    <a:gd name="T21" fmla="*/ 54 h 176"/>
                    <a:gd name="T22" fmla="*/ 80 w 224"/>
                    <a:gd name="T23" fmla="*/ 66 h 176"/>
                    <a:gd name="T24" fmla="*/ 66 w 224"/>
                    <a:gd name="T25" fmla="*/ 68 h 176"/>
                    <a:gd name="T26" fmla="*/ 64 w 224"/>
                    <a:gd name="T27" fmla="*/ 62 h 176"/>
                    <a:gd name="T28" fmla="*/ 68 w 224"/>
                    <a:gd name="T29" fmla="*/ 56 h 176"/>
                    <a:gd name="T30" fmla="*/ 64 w 224"/>
                    <a:gd name="T31" fmla="*/ 38 h 176"/>
                    <a:gd name="T32" fmla="*/ 56 w 224"/>
                    <a:gd name="T33" fmla="*/ 32 h 176"/>
                    <a:gd name="T34" fmla="*/ 54 w 224"/>
                    <a:gd name="T35" fmla="*/ 78 h 176"/>
                    <a:gd name="T36" fmla="*/ 50 w 224"/>
                    <a:gd name="T37" fmla="*/ 82 h 176"/>
                    <a:gd name="T38" fmla="*/ 28 w 224"/>
                    <a:gd name="T39" fmla="*/ 82 h 176"/>
                    <a:gd name="T40" fmla="*/ 24 w 224"/>
                    <a:gd name="T41" fmla="*/ 80 h 176"/>
                    <a:gd name="T42" fmla="*/ 22 w 224"/>
                    <a:gd name="T43" fmla="*/ 70 h 176"/>
                    <a:gd name="T44" fmla="*/ 18 w 224"/>
                    <a:gd name="T45" fmla="*/ 68 h 176"/>
                    <a:gd name="T46" fmla="*/ 0 w 224"/>
                    <a:gd name="T47" fmla="*/ 82 h 176"/>
                    <a:gd name="T48" fmla="*/ 20 w 224"/>
                    <a:gd name="T49" fmla="*/ 160 h 176"/>
                    <a:gd name="T50" fmla="*/ 38 w 224"/>
                    <a:gd name="T51" fmla="*/ 172 h 176"/>
                    <a:gd name="T52" fmla="*/ 70 w 224"/>
                    <a:gd name="T53" fmla="*/ 172 h 176"/>
                    <a:gd name="T54" fmla="*/ 100 w 224"/>
                    <a:gd name="T55" fmla="*/ 164 h 176"/>
                    <a:gd name="T56" fmla="*/ 128 w 224"/>
                    <a:gd name="T57" fmla="*/ 160 h 176"/>
                    <a:gd name="T58" fmla="*/ 146 w 224"/>
                    <a:gd name="T59" fmla="*/ 150 h 176"/>
                    <a:gd name="T60" fmla="*/ 154 w 224"/>
                    <a:gd name="T61" fmla="*/ 142 h 176"/>
                    <a:gd name="T62" fmla="*/ 166 w 224"/>
                    <a:gd name="T63" fmla="*/ 126 h 176"/>
                    <a:gd name="T64" fmla="*/ 186 w 224"/>
                    <a:gd name="T65" fmla="*/ 104 h 176"/>
                    <a:gd name="T66" fmla="*/ 190 w 224"/>
                    <a:gd name="T67" fmla="*/ 96 h 176"/>
                    <a:gd name="T68" fmla="*/ 198 w 224"/>
                    <a:gd name="T69" fmla="*/ 88 h 176"/>
                    <a:gd name="T70" fmla="*/ 202 w 224"/>
                    <a:gd name="T71" fmla="*/ 84 h 176"/>
                    <a:gd name="T72" fmla="*/ 212 w 224"/>
                    <a:gd name="T73" fmla="*/ 76 h 176"/>
                    <a:gd name="T74" fmla="*/ 216 w 224"/>
                    <a:gd name="T75" fmla="*/ 70 h 176"/>
                    <a:gd name="T76" fmla="*/ 222 w 224"/>
                    <a:gd name="T77" fmla="*/ 58 h 176"/>
                    <a:gd name="T78" fmla="*/ 216 w 224"/>
                    <a:gd name="T79" fmla="*/ 52 h 176"/>
                    <a:gd name="T80" fmla="*/ 214 w 224"/>
                    <a:gd name="T81" fmla="*/ 44 h 176"/>
                    <a:gd name="T82" fmla="*/ 210 w 224"/>
                    <a:gd name="T83" fmla="*/ 32 h 176"/>
                    <a:gd name="T84" fmla="*/ 210 w 224"/>
                    <a:gd name="T85" fmla="*/ 26 h 176"/>
                    <a:gd name="T86" fmla="*/ 208 w 224"/>
                    <a:gd name="T87" fmla="*/ 8 h 176"/>
                    <a:gd name="T88" fmla="*/ 176 w 224"/>
                    <a:gd name="T89" fmla="*/ 0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24" h="176">
                      <a:moveTo>
                        <a:pt x="176" y="0"/>
                      </a:moveTo>
                      <a:lnTo>
                        <a:pt x="174" y="4"/>
                      </a:lnTo>
                      <a:lnTo>
                        <a:pt x="170" y="6"/>
                      </a:lnTo>
                      <a:lnTo>
                        <a:pt x="166" y="8"/>
                      </a:lnTo>
                      <a:lnTo>
                        <a:pt x="164" y="10"/>
                      </a:lnTo>
                      <a:lnTo>
                        <a:pt x="162" y="10"/>
                      </a:lnTo>
                      <a:lnTo>
                        <a:pt x="160" y="14"/>
                      </a:lnTo>
                      <a:lnTo>
                        <a:pt x="158" y="16"/>
                      </a:lnTo>
                      <a:lnTo>
                        <a:pt x="152" y="18"/>
                      </a:lnTo>
                      <a:lnTo>
                        <a:pt x="148" y="20"/>
                      </a:lnTo>
                      <a:lnTo>
                        <a:pt x="146" y="20"/>
                      </a:lnTo>
                      <a:lnTo>
                        <a:pt x="144" y="22"/>
                      </a:lnTo>
                      <a:lnTo>
                        <a:pt x="140" y="24"/>
                      </a:lnTo>
                      <a:lnTo>
                        <a:pt x="136" y="28"/>
                      </a:lnTo>
                      <a:lnTo>
                        <a:pt x="134" y="34"/>
                      </a:lnTo>
                      <a:lnTo>
                        <a:pt x="132" y="38"/>
                      </a:lnTo>
                      <a:lnTo>
                        <a:pt x="130" y="42"/>
                      </a:lnTo>
                      <a:lnTo>
                        <a:pt x="128" y="46"/>
                      </a:lnTo>
                      <a:lnTo>
                        <a:pt x="128" y="48"/>
                      </a:lnTo>
                      <a:lnTo>
                        <a:pt x="124" y="48"/>
                      </a:lnTo>
                      <a:lnTo>
                        <a:pt x="122" y="46"/>
                      </a:lnTo>
                      <a:lnTo>
                        <a:pt x="120" y="44"/>
                      </a:lnTo>
                      <a:lnTo>
                        <a:pt x="118" y="44"/>
                      </a:lnTo>
                      <a:lnTo>
                        <a:pt x="114" y="40"/>
                      </a:lnTo>
                      <a:lnTo>
                        <a:pt x="110" y="40"/>
                      </a:lnTo>
                      <a:lnTo>
                        <a:pt x="106" y="40"/>
                      </a:lnTo>
                      <a:lnTo>
                        <a:pt x="102" y="42"/>
                      </a:lnTo>
                      <a:lnTo>
                        <a:pt x="100" y="42"/>
                      </a:lnTo>
                      <a:lnTo>
                        <a:pt x="98" y="44"/>
                      </a:lnTo>
                      <a:lnTo>
                        <a:pt x="98" y="46"/>
                      </a:lnTo>
                      <a:lnTo>
                        <a:pt x="96" y="50"/>
                      </a:lnTo>
                      <a:lnTo>
                        <a:pt x="94" y="52"/>
                      </a:lnTo>
                      <a:lnTo>
                        <a:pt x="94" y="54"/>
                      </a:lnTo>
                      <a:lnTo>
                        <a:pt x="94" y="56"/>
                      </a:lnTo>
                      <a:lnTo>
                        <a:pt x="88" y="62"/>
                      </a:lnTo>
                      <a:lnTo>
                        <a:pt x="80" y="66"/>
                      </a:lnTo>
                      <a:lnTo>
                        <a:pt x="74" y="68"/>
                      </a:lnTo>
                      <a:lnTo>
                        <a:pt x="70" y="68"/>
                      </a:lnTo>
                      <a:lnTo>
                        <a:pt x="66" y="68"/>
                      </a:lnTo>
                      <a:lnTo>
                        <a:pt x="64" y="68"/>
                      </a:lnTo>
                      <a:lnTo>
                        <a:pt x="62" y="64"/>
                      </a:lnTo>
                      <a:lnTo>
                        <a:pt x="64" y="62"/>
                      </a:lnTo>
                      <a:lnTo>
                        <a:pt x="66" y="58"/>
                      </a:lnTo>
                      <a:lnTo>
                        <a:pt x="66" y="58"/>
                      </a:lnTo>
                      <a:lnTo>
                        <a:pt x="68" y="56"/>
                      </a:lnTo>
                      <a:lnTo>
                        <a:pt x="68" y="50"/>
                      </a:lnTo>
                      <a:lnTo>
                        <a:pt x="66" y="44"/>
                      </a:lnTo>
                      <a:lnTo>
                        <a:pt x="64" y="38"/>
                      </a:lnTo>
                      <a:lnTo>
                        <a:pt x="60" y="36"/>
                      </a:lnTo>
                      <a:lnTo>
                        <a:pt x="58" y="34"/>
                      </a:lnTo>
                      <a:lnTo>
                        <a:pt x="56" y="32"/>
                      </a:lnTo>
                      <a:lnTo>
                        <a:pt x="54" y="32"/>
                      </a:lnTo>
                      <a:lnTo>
                        <a:pt x="54" y="78"/>
                      </a:lnTo>
                      <a:lnTo>
                        <a:pt x="54" y="78"/>
                      </a:lnTo>
                      <a:lnTo>
                        <a:pt x="54" y="80"/>
                      </a:lnTo>
                      <a:lnTo>
                        <a:pt x="52" y="80"/>
                      </a:lnTo>
                      <a:lnTo>
                        <a:pt x="50" y="82"/>
                      </a:lnTo>
                      <a:lnTo>
                        <a:pt x="46" y="82"/>
                      </a:lnTo>
                      <a:lnTo>
                        <a:pt x="38" y="82"/>
                      </a:lnTo>
                      <a:lnTo>
                        <a:pt x="28" y="82"/>
                      </a:lnTo>
                      <a:lnTo>
                        <a:pt x="26" y="82"/>
                      </a:lnTo>
                      <a:lnTo>
                        <a:pt x="26" y="82"/>
                      </a:lnTo>
                      <a:lnTo>
                        <a:pt x="24" y="80"/>
                      </a:lnTo>
                      <a:lnTo>
                        <a:pt x="24" y="80"/>
                      </a:lnTo>
                      <a:lnTo>
                        <a:pt x="22" y="76"/>
                      </a:lnTo>
                      <a:lnTo>
                        <a:pt x="22" y="70"/>
                      </a:lnTo>
                      <a:lnTo>
                        <a:pt x="20" y="70"/>
                      </a:lnTo>
                      <a:lnTo>
                        <a:pt x="20" y="68"/>
                      </a:lnTo>
                      <a:lnTo>
                        <a:pt x="18" y="68"/>
                      </a:lnTo>
                      <a:lnTo>
                        <a:pt x="16" y="68"/>
                      </a:lnTo>
                      <a:lnTo>
                        <a:pt x="12" y="78"/>
                      </a:lnTo>
                      <a:lnTo>
                        <a:pt x="0" y="82"/>
                      </a:lnTo>
                      <a:lnTo>
                        <a:pt x="8" y="110"/>
                      </a:lnTo>
                      <a:lnTo>
                        <a:pt x="20" y="126"/>
                      </a:lnTo>
                      <a:lnTo>
                        <a:pt x="20" y="160"/>
                      </a:lnTo>
                      <a:lnTo>
                        <a:pt x="20" y="162"/>
                      </a:lnTo>
                      <a:lnTo>
                        <a:pt x="28" y="168"/>
                      </a:lnTo>
                      <a:lnTo>
                        <a:pt x="38" y="172"/>
                      </a:lnTo>
                      <a:lnTo>
                        <a:pt x="56" y="176"/>
                      </a:lnTo>
                      <a:lnTo>
                        <a:pt x="60" y="176"/>
                      </a:lnTo>
                      <a:lnTo>
                        <a:pt x="70" y="172"/>
                      </a:lnTo>
                      <a:lnTo>
                        <a:pt x="82" y="166"/>
                      </a:lnTo>
                      <a:lnTo>
                        <a:pt x="92" y="164"/>
                      </a:lnTo>
                      <a:lnTo>
                        <a:pt x="100" y="164"/>
                      </a:lnTo>
                      <a:lnTo>
                        <a:pt x="104" y="164"/>
                      </a:lnTo>
                      <a:lnTo>
                        <a:pt x="116" y="164"/>
                      </a:lnTo>
                      <a:lnTo>
                        <a:pt x="128" y="160"/>
                      </a:lnTo>
                      <a:lnTo>
                        <a:pt x="142" y="154"/>
                      </a:lnTo>
                      <a:lnTo>
                        <a:pt x="144" y="152"/>
                      </a:lnTo>
                      <a:lnTo>
                        <a:pt x="146" y="150"/>
                      </a:lnTo>
                      <a:lnTo>
                        <a:pt x="148" y="148"/>
                      </a:lnTo>
                      <a:lnTo>
                        <a:pt x="152" y="144"/>
                      </a:lnTo>
                      <a:lnTo>
                        <a:pt x="154" y="142"/>
                      </a:lnTo>
                      <a:lnTo>
                        <a:pt x="156" y="138"/>
                      </a:lnTo>
                      <a:lnTo>
                        <a:pt x="158" y="136"/>
                      </a:lnTo>
                      <a:lnTo>
                        <a:pt x="166" y="126"/>
                      </a:lnTo>
                      <a:lnTo>
                        <a:pt x="174" y="116"/>
                      </a:lnTo>
                      <a:lnTo>
                        <a:pt x="182" y="108"/>
                      </a:lnTo>
                      <a:lnTo>
                        <a:pt x="186" y="104"/>
                      </a:lnTo>
                      <a:lnTo>
                        <a:pt x="186" y="102"/>
                      </a:lnTo>
                      <a:lnTo>
                        <a:pt x="188" y="100"/>
                      </a:lnTo>
                      <a:lnTo>
                        <a:pt x="190" y="96"/>
                      </a:lnTo>
                      <a:lnTo>
                        <a:pt x="194" y="94"/>
                      </a:lnTo>
                      <a:lnTo>
                        <a:pt x="196" y="90"/>
                      </a:lnTo>
                      <a:lnTo>
                        <a:pt x="198" y="88"/>
                      </a:lnTo>
                      <a:lnTo>
                        <a:pt x="198" y="86"/>
                      </a:lnTo>
                      <a:lnTo>
                        <a:pt x="200" y="86"/>
                      </a:lnTo>
                      <a:lnTo>
                        <a:pt x="202" y="84"/>
                      </a:lnTo>
                      <a:lnTo>
                        <a:pt x="206" y="82"/>
                      </a:lnTo>
                      <a:lnTo>
                        <a:pt x="208" y="80"/>
                      </a:lnTo>
                      <a:lnTo>
                        <a:pt x="212" y="76"/>
                      </a:lnTo>
                      <a:lnTo>
                        <a:pt x="214" y="74"/>
                      </a:lnTo>
                      <a:lnTo>
                        <a:pt x="216" y="72"/>
                      </a:lnTo>
                      <a:lnTo>
                        <a:pt x="216" y="70"/>
                      </a:lnTo>
                      <a:lnTo>
                        <a:pt x="218" y="68"/>
                      </a:lnTo>
                      <a:lnTo>
                        <a:pt x="220" y="62"/>
                      </a:lnTo>
                      <a:lnTo>
                        <a:pt x="222" y="58"/>
                      </a:lnTo>
                      <a:lnTo>
                        <a:pt x="224" y="54"/>
                      </a:lnTo>
                      <a:lnTo>
                        <a:pt x="224" y="52"/>
                      </a:lnTo>
                      <a:lnTo>
                        <a:pt x="216" y="52"/>
                      </a:lnTo>
                      <a:lnTo>
                        <a:pt x="214" y="52"/>
                      </a:lnTo>
                      <a:lnTo>
                        <a:pt x="214" y="48"/>
                      </a:lnTo>
                      <a:lnTo>
                        <a:pt x="214" y="44"/>
                      </a:lnTo>
                      <a:lnTo>
                        <a:pt x="214" y="40"/>
                      </a:lnTo>
                      <a:lnTo>
                        <a:pt x="212" y="36"/>
                      </a:lnTo>
                      <a:lnTo>
                        <a:pt x="210" y="32"/>
                      </a:lnTo>
                      <a:lnTo>
                        <a:pt x="208" y="30"/>
                      </a:lnTo>
                      <a:lnTo>
                        <a:pt x="208" y="30"/>
                      </a:lnTo>
                      <a:lnTo>
                        <a:pt x="210" y="26"/>
                      </a:lnTo>
                      <a:lnTo>
                        <a:pt x="210" y="20"/>
                      </a:lnTo>
                      <a:lnTo>
                        <a:pt x="208" y="14"/>
                      </a:lnTo>
                      <a:lnTo>
                        <a:pt x="208" y="8"/>
                      </a:lnTo>
                      <a:lnTo>
                        <a:pt x="204" y="4"/>
                      </a:lnTo>
                      <a:lnTo>
                        <a:pt x="202" y="0"/>
                      </a:lnTo>
                      <a:lnTo>
                        <a:pt x="176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altLang="ko-KR" dirty="0" smtClean="0">
                      <a:solidFill>
                        <a:srgbClr val="FF0000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ko-KR" altLang="en-US" dirty="0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2" name="Freeform 300"/>
                <p:cNvSpPr>
                  <a:spLocks/>
                </p:cNvSpPr>
                <p:nvPr/>
              </p:nvSpPr>
              <p:spPr bwMode="gray">
                <a:xfrm>
                  <a:off x="1247" y="3454"/>
                  <a:ext cx="14" cy="28"/>
                </a:xfrm>
                <a:custGeom>
                  <a:avLst/>
                  <a:gdLst>
                    <a:gd name="T0" fmla="*/ 4 w 14"/>
                    <a:gd name="T1" fmla="*/ 2 h 28"/>
                    <a:gd name="T2" fmla="*/ 4 w 14"/>
                    <a:gd name="T3" fmla="*/ 2 h 28"/>
                    <a:gd name="T4" fmla="*/ 6 w 14"/>
                    <a:gd name="T5" fmla="*/ 2 h 28"/>
                    <a:gd name="T6" fmla="*/ 6 w 14"/>
                    <a:gd name="T7" fmla="*/ 0 h 28"/>
                    <a:gd name="T8" fmla="*/ 6 w 14"/>
                    <a:gd name="T9" fmla="*/ 2 h 28"/>
                    <a:gd name="T10" fmla="*/ 8 w 14"/>
                    <a:gd name="T11" fmla="*/ 2 h 28"/>
                    <a:gd name="T12" fmla="*/ 8 w 14"/>
                    <a:gd name="T13" fmla="*/ 4 h 28"/>
                    <a:gd name="T14" fmla="*/ 10 w 14"/>
                    <a:gd name="T15" fmla="*/ 6 h 28"/>
                    <a:gd name="T16" fmla="*/ 12 w 14"/>
                    <a:gd name="T17" fmla="*/ 10 h 28"/>
                    <a:gd name="T18" fmla="*/ 12 w 14"/>
                    <a:gd name="T19" fmla="*/ 14 h 28"/>
                    <a:gd name="T20" fmla="*/ 14 w 14"/>
                    <a:gd name="T21" fmla="*/ 22 h 28"/>
                    <a:gd name="T22" fmla="*/ 12 w 14"/>
                    <a:gd name="T23" fmla="*/ 24 h 28"/>
                    <a:gd name="T24" fmla="*/ 12 w 14"/>
                    <a:gd name="T25" fmla="*/ 24 h 28"/>
                    <a:gd name="T26" fmla="*/ 10 w 14"/>
                    <a:gd name="T27" fmla="*/ 26 h 28"/>
                    <a:gd name="T28" fmla="*/ 6 w 14"/>
                    <a:gd name="T29" fmla="*/ 28 h 28"/>
                    <a:gd name="T30" fmla="*/ 4 w 14"/>
                    <a:gd name="T31" fmla="*/ 26 h 28"/>
                    <a:gd name="T32" fmla="*/ 2 w 14"/>
                    <a:gd name="T33" fmla="*/ 24 h 28"/>
                    <a:gd name="T34" fmla="*/ 2 w 14"/>
                    <a:gd name="T35" fmla="*/ 22 h 28"/>
                    <a:gd name="T36" fmla="*/ 0 w 14"/>
                    <a:gd name="T37" fmla="*/ 18 h 28"/>
                    <a:gd name="T38" fmla="*/ 0 w 14"/>
                    <a:gd name="T39" fmla="*/ 14 h 28"/>
                    <a:gd name="T40" fmla="*/ 0 w 14"/>
                    <a:gd name="T41" fmla="*/ 8 h 28"/>
                    <a:gd name="T42" fmla="*/ 4 w 14"/>
                    <a:gd name="T43" fmla="*/ 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" h="28">
                      <a:moveTo>
                        <a:pt x="4" y="2"/>
                      </a:moveTo>
                      <a:lnTo>
                        <a:pt x="4" y="2"/>
                      </a:lnTo>
                      <a:lnTo>
                        <a:pt x="6" y="2"/>
                      </a:lnTo>
                      <a:lnTo>
                        <a:pt x="6" y="0"/>
                      </a:lnTo>
                      <a:lnTo>
                        <a:pt x="6" y="2"/>
                      </a:lnTo>
                      <a:lnTo>
                        <a:pt x="8" y="2"/>
                      </a:lnTo>
                      <a:lnTo>
                        <a:pt x="8" y="4"/>
                      </a:lnTo>
                      <a:lnTo>
                        <a:pt x="10" y="6"/>
                      </a:lnTo>
                      <a:lnTo>
                        <a:pt x="12" y="10"/>
                      </a:lnTo>
                      <a:lnTo>
                        <a:pt x="12" y="14"/>
                      </a:lnTo>
                      <a:lnTo>
                        <a:pt x="14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0" y="26"/>
                      </a:lnTo>
                      <a:lnTo>
                        <a:pt x="6" y="28"/>
                      </a:lnTo>
                      <a:lnTo>
                        <a:pt x="4" y="26"/>
                      </a:lnTo>
                      <a:lnTo>
                        <a:pt x="2" y="24"/>
                      </a:lnTo>
                      <a:lnTo>
                        <a:pt x="2" y="22"/>
                      </a:lnTo>
                      <a:lnTo>
                        <a:pt x="0" y="18"/>
                      </a:lnTo>
                      <a:lnTo>
                        <a:pt x="0" y="14"/>
                      </a:lnTo>
                      <a:lnTo>
                        <a:pt x="0" y="8"/>
                      </a:lnTo>
                      <a:lnTo>
                        <a:pt x="4" y="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3" name="Freeform 301"/>
                <p:cNvSpPr>
                  <a:spLocks/>
                </p:cNvSpPr>
                <p:nvPr/>
              </p:nvSpPr>
              <p:spPr bwMode="gray">
                <a:xfrm>
                  <a:off x="1189" y="3500"/>
                  <a:ext cx="22" cy="26"/>
                </a:xfrm>
                <a:custGeom>
                  <a:avLst/>
                  <a:gdLst>
                    <a:gd name="T0" fmla="*/ 0 w 22"/>
                    <a:gd name="T1" fmla="*/ 12 h 26"/>
                    <a:gd name="T2" fmla="*/ 4 w 22"/>
                    <a:gd name="T3" fmla="*/ 6 h 26"/>
                    <a:gd name="T4" fmla="*/ 4 w 22"/>
                    <a:gd name="T5" fmla="*/ 6 h 26"/>
                    <a:gd name="T6" fmla="*/ 4 w 22"/>
                    <a:gd name="T7" fmla="*/ 6 h 26"/>
                    <a:gd name="T8" fmla="*/ 4 w 22"/>
                    <a:gd name="T9" fmla="*/ 4 h 26"/>
                    <a:gd name="T10" fmla="*/ 6 w 22"/>
                    <a:gd name="T11" fmla="*/ 2 h 26"/>
                    <a:gd name="T12" fmla="*/ 8 w 22"/>
                    <a:gd name="T13" fmla="*/ 2 h 26"/>
                    <a:gd name="T14" fmla="*/ 12 w 22"/>
                    <a:gd name="T15" fmla="*/ 0 h 26"/>
                    <a:gd name="T16" fmla="*/ 22 w 22"/>
                    <a:gd name="T17" fmla="*/ 8 h 26"/>
                    <a:gd name="T18" fmla="*/ 16 w 22"/>
                    <a:gd name="T19" fmla="*/ 18 h 26"/>
                    <a:gd name="T20" fmla="*/ 14 w 22"/>
                    <a:gd name="T21" fmla="*/ 20 h 26"/>
                    <a:gd name="T22" fmla="*/ 14 w 22"/>
                    <a:gd name="T23" fmla="*/ 22 h 26"/>
                    <a:gd name="T24" fmla="*/ 12 w 22"/>
                    <a:gd name="T25" fmla="*/ 24 h 26"/>
                    <a:gd name="T26" fmla="*/ 12 w 22"/>
                    <a:gd name="T27" fmla="*/ 26 h 26"/>
                    <a:gd name="T28" fmla="*/ 8 w 22"/>
                    <a:gd name="T29" fmla="*/ 26 h 26"/>
                    <a:gd name="T30" fmla="*/ 0 w 22"/>
                    <a:gd name="T31" fmla="*/ 1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2" h="26">
                      <a:moveTo>
                        <a:pt x="0" y="12"/>
                      </a:move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4" y="4"/>
                      </a:lnTo>
                      <a:lnTo>
                        <a:pt x="6" y="2"/>
                      </a:lnTo>
                      <a:lnTo>
                        <a:pt x="8" y="2"/>
                      </a:lnTo>
                      <a:lnTo>
                        <a:pt x="12" y="0"/>
                      </a:lnTo>
                      <a:lnTo>
                        <a:pt x="22" y="8"/>
                      </a:lnTo>
                      <a:lnTo>
                        <a:pt x="16" y="18"/>
                      </a:lnTo>
                      <a:lnTo>
                        <a:pt x="14" y="20"/>
                      </a:lnTo>
                      <a:lnTo>
                        <a:pt x="14" y="22"/>
                      </a:lnTo>
                      <a:lnTo>
                        <a:pt x="12" y="24"/>
                      </a:lnTo>
                      <a:lnTo>
                        <a:pt x="12" y="26"/>
                      </a:lnTo>
                      <a:lnTo>
                        <a:pt x="8" y="26"/>
                      </a:lnTo>
                      <a:lnTo>
                        <a:pt x="0" y="1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4" name="Freeform 302"/>
                <p:cNvSpPr>
                  <a:spLocks/>
                </p:cNvSpPr>
                <p:nvPr/>
              </p:nvSpPr>
              <p:spPr bwMode="gray">
                <a:xfrm>
                  <a:off x="1177" y="3328"/>
                  <a:ext cx="100" cy="96"/>
                </a:xfrm>
                <a:custGeom>
                  <a:avLst/>
                  <a:gdLst>
                    <a:gd name="T0" fmla="*/ 18 w 100"/>
                    <a:gd name="T1" fmla="*/ 26 h 96"/>
                    <a:gd name="T2" fmla="*/ 34 w 100"/>
                    <a:gd name="T3" fmla="*/ 16 h 96"/>
                    <a:gd name="T4" fmla="*/ 36 w 100"/>
                    <a:gd name="T5" fmla="*/ 10 h 96"/>
                    <a:gd name="T6" fmla="*/ 78 w 100"/>
                    <a:gd name="T7" fmla="*/ 8 h 96"/>
                    <a:gd name="T8" fmla="*/ 100 w 100"/>
                    <a:gd name="T9" fmla="*/ 18 h 96"/>
                    <a:gd name="T10" fmla="*/ 100 w 100"/>
                    <a:gd name="T11" fmla="*/ 48 h 96"/>
                    <a:gd name="T12" fmla="*/ 90 w 100"/>
                    <a:gd name="T13" fmla="*/ 76 h 96"/>
                    <a:gd name="T14" fmla="*/ 72 w 100"/>
                    <a:gd name="T15" fmla="*/ 92 h 96"/>
                    <a:gd name="T16" fmla="*/ 42 w 100"/>
                    <a:gd name="T17" fmla="*/ 96 h 96"/>
                    <a:gd name="T18" fmla="*/ 40 w 100"/>
                    <a:gd name="T19" fmla="*/ 94 h 96"/>
                    <a:gd name="T20" fmla="*/ 34 w 100"/>
                    <a:gd name="T21" fmla="*/ 88 h 96"/>
                    <a:gd name="T22" fmla="*/ 32 w 100"/>
                    <a:gd name="T23" fmla="*/ 88 h 96"/>
                    <a:gd name="T24" fmla="*/ 28 w 100"/>
                    <a:gd name="T25" fmla="*/ 86 h 96"/>
                    <a:gd name="T26" fmla="*/ 26 w 100"/>
                    <a:gd name="T27" fmla="*/ 80 h 96"/>
                    <a:gd name="T28" fmla="*/ 20 w 100"/>
                    <a:gd name="T29" fmla="*/ 74 h 96"/>
                    <a:gd name="T30" fmla="*/ 20 w 100"/>
                    <a:gd name="T31" fmla="*/ 74 h 96"/>
                    <a:gd name="T32" fmla="*/ 18 w 100"/>
                    <a:gd name="T33" fmla="*/ 68 h 96"/>
                    <a:gd name="T34" fmla="*/ 12 w 100"/>
                    <a:gd name="T35" fmla="*/ 58 h 96"/>
                    <a:gd name="T36" fmla="*/ 4 w 100"/>
                    <a:gd name="T37" fmla="*/ 46 h 96"/>
                    <a:gd name="T38" fmla="*/ 0 w 100"/>
                    <a:gd name="T39" fmla="*/ 28 h 96"/>
                    <a:gd name="T40" fmla="*/ 2 w 100"/>
                    <a:gd name="T41" fmla="*/ 38 h 96"/>
                    <a:gd name="T42" fmla="*/ 6 w 100"/>
                    <a:gd name="T43" fmla="*/ 50 h 96"/>
                    <a:gd name="T44" fmla="*/ 10 w 100"/>
                    <a:gd name="T45" fmla="*/ 56 h 96"/>
                    <a:gd name="T46" fmla="*/ 12 w 100"/>
                    <a:gd name="T47" fmla="*/ 58 h 96"/>
                    <a:gd name="T48" fmla="*/ 16 w 100"/>
                    <a:gd name="T49" fmla="*/ 64 h 96"/>
                    <a:gd name="T50" fmla="*/ 20 w 100"/>
                    <a:gd name="T51" fmla="*/ 72 h 96"/>
                    <a:gd name="T52" fmla="*/ 20 w 100"/>
                    <a:gd name="T53" fmla="*/ 74 h 96"/>
                    <a:gd name="T54" fmla="*/ 26 w 100"/>
                    <a:gd name="T55" fmla="*/ 80 h 96"/>
                    <a:gd name="T56" fmla="*/ 28 w 100"/>
                    <a:gd name="T57" fmla="*/ 86 h 96"/>
                    <a:gd name="T58" fmla="*/ 32 w 100"/>
                    <a:gd name="T59" fmla="*/ 88 h 96"/>
                    <a:gd name="T60" fmla="*/ 34 w 100"/>
                    <a:gd name="T61" fmla="*/ 88 h 96"/>
                    <a:gd name="T62" fmla="*/ 40 w 100"/>
                    <a:gd name="T63" fmla="*/ 94 h 96"/>
                    <a:gd name="T64" fmla="*/ 42 w 100"/>
                    <a:gd name="T65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00" h="96">
                      <a:moveTo>
                        <a:pt x="0" y="26"/>
                      </a:moveTo>
                      <a:lnTo>
                        <a:pt x="18" y="26"/>
                      </a:lnTo>
                      <a:lnTo>
                        <a:pt x="30" y="22"/>
                      </a:lnTo>
                      <a:lnTo>
                        <a:pt x="34" y="16"/>
                      </a:lnTo>
                      <a:lnTo>
                        <a:pt x="36" y="12"/>
                      </a:lnTo>
                      <a:lnTo>
                        <a:pt x="36" y="10"/>
                      </a:lnTo>
                      <a:lnTo>
                        <a:pt x="78" y="0"/>
                      </a:lnTo>
                      <a:lnTo>
                        <a:pt x="78" y="8"/>
                      </a:lnTo>
                      <a:lnTo>
                        <a:pt x="88" y="12"/>
                      </a:lnTo>
                      <a:lnTo>
                        <a:pt x="100" y="18"/>
                      </a:lnTo>
                      <a:lnTo>
                        <a:pt x="98" y="32"/>
                      </a:lnTo>
                      <a:lnTo>
                        <a:pt x="100" y="48"/>
                      </a:lnTo>
                      <a:lnTo>
                        <a:pt x="98" y="64"/>
                      </a:lnTo>
                      <a:lnTo>
                        <a:pt x="90" y="76"/>
                      </a:lnTo>
                      <a:lnTo>
                        <a:pt x="78" y="86"/>
                      </a:lnTo>
                      <a:lnTo>
                        <a:pt x="72" y="92"/>
                      </a:lnTo>
                      <a:lnTo>
                        <a:pt x="70" y="96"/>
                      </a:lnTo>
                      <a:lnTo>
                        <a:pt x="42" y="96"/>
                      </a:lnTo>
                      <a:lnTo>
                        <a:pt x="42" y="96"/>
                      </a:lnTo>
                      <a:lnTo>
                        <a:pt x="40" y="94"/>
                      </a:lnTo>
                      <a:lnTo>
                        <a:pt x="38" y="90"/>
                      </a:lnTo>
                      <a:lnTo>
                        <a:pt x="34" y="88"/>
                      </a:lnTo>
                      <a:lnTo>
                        <a:pt x="34" y="88"/>
                      </a:lnTo>
                      <a:lnTo>
                        <a:pt x="32" y="88"/>
                      </a:lnTo>
                      <a:lnTo>
                        <a:pt x="30" y="88"/>
                      </a:lnTo>
                      <a:lnTo>
                        <a:pt x="28" y="86"/>
                      </a:lnTo>
                      <a:lnTo>
                        <a:pt x="26" y="84"/>
                      </a:lnTo>
                      <a:lnTo>
                        <a:pt x="26" y="80"/>
                      </a:lnTo>
                      <a:lnTo>
                        <a:pt x="24" y="76"/>
                      </a:lnTo>
                      <a:lnTo>
                        <a:pt x="20" y="74"/>
                      </a:lnTo>
                      <a:lnTo>
                        <a:pt x="20" y="74"/>
                      </a:lnTo>
                      <a:lnTo>
                        <a:pt x="20" y="74"/>
                      </a:lnTo>
                      <a:lnTo>
                        <a:pt x="20" y="72"/>
                      </a:lnTo>
                      <a:lnTo>
                        <a:pt x="18" y="68"/>
                      </a:lnTo>
                      <a:lnTo>
                        <a:pt x="16" y="64"/>
                      </a:lnTo>
                      <a:lnTo>
                        <a:pt x="12" y="58"/>
                      </a:lnTo>
                      <a:lnTo>
                        <a:pt x="8" y="52"/>
                      </a:lnTo>
                      <a:lnTo>
                        <a:pt x="4" y="46"/>
                      </a:lnTo>
                      <a:lnTo>
                        <a:pt x="0" y="26"/>
                      </a:lnTo>
                      <a:lnTo>
                        <a:pt x="0" y="28"/>
                      </a:lnTo>
                      <a:lnTo>
                        <a:pt x="2" y="32"/>
                      </a:lnTo>
                      <a:lnTo>
                        <a:pt x="2" y="38"/>
                      </a:lnTo>
                      <a:lnTo>
                        <a:pt x="4" y="44"/>
                      </a:lnTo>
                      <a:lnTo>
                        <a:pt x="6" y="50"/>
                      </a:lnTo>
                      <a:lnTo>
                        <a:pt x="8" y="54"/>
                      </a:lnTo>
                      <a:lnTo>
                        <a:pt x="10" y="56"/>
                      </a:lnTo>
                      <a:lnTo>
                        <a:pt x="10" y="56"/>
                      </a:lnTo>
                      <a:lnTo>
                        <a:pt x="12" y="58"/>
                      </a:lnTo>
                      <a:lnTo>
                        <a:pt x="14" y="62"/>
                      </a:lnTo>
                      <a:lnTo>
                        <a:pt x="16" y="64"/>
                      </a:lnTo>
                      <a:lnTo>
                        <a:pt x="18" y="68"/>
                      </a:lnTo>
                      <a:lnTo>
                        <a:pt x="20" y="72"/>
                      </a:lnTo>
                      <a:lnTo>
                        <a:pt x="20" y="74"/>
                      </a:lnTo>
                      <a:lnTo>
                        <a:pt x="20" y="74"/>
                      </a:lnTo>
                      <a:lnTo>
                        <a:pt x="24" y="76"/>
                      </a:lnTo>
                      <a:lnTo>
                        <a:pt x="26" y="80"/>
                      </a:lnTo>
                      <a:lnTo>
                        <a:pt x="28" y="84"/>
                      </a:lnTo>
                      <a:lnTo>
                        <a:pt x="28" y="86"/>
                      </a:lnTo>
                      <a:lnTo>
                        <a:pt x="30" y="88"/>
                      </a:lnTo>
                      <a:lnTo>
                        <a:pt x="32" y="88"/>
                      </a:lnTo>
                      <a:lnTo>
                        <a:pt x="34" y="88"/>
                      </a:lnTo>
                      <a:lnTo>
                        <a:pt x="34" y="88"/>
                      </a:lnTo>
                      <a:lnTo>
                        <a:pt x="38" y="90"/>
                      </a:lnTo>
                      <a:lnTo>
                        <a:pt x="40" y="94"/>
                      </a:lnTo>
                      <a:lnTo>
                        <a:pt x="42" y="96"/>
                      </a:lnTo>
                      <a:lnTo>
                        <a:pt x="42" y="9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5" name="Freeform 303"/>
                <p:cNvSpPr>
                  <a:spLocks/>
                </p:cNvSpPr>
                <p:nvPr/>
              </p:nvSpPr>
              <p:spPr bwMode="gray">
                <a:xfrm>
                  <a:off x="681" y="2768"/>
                  <a:ext cx="210" cy="200"/>
                </a:xfrm>
                <a:custGeom>
                  <a:avLst/>
                  <a:gdLst>
                    <a:gd name="T0" fmla="*/ 74 w 210"/>
                    <a:gd name="T1" fmla="*/ 0 h 200"/>
                    <a:gd name="T2" fmla="*/ 74 w 210"/>
                    <a:gd name="T3" fmla="*/ 0 h 200"/>
                    <a:gd name="T4" fmla="*/ 72 w 210"/>
                    <a:gd name="T5" fmla="*/ 2 h 200"/>
                    <a:gd name="T6" fmla="*/ 78 w 210"/>
                    <a:gd name="T7" fmla="*/ 114 h 200"/>
                    <a:gd name="T8" fmla="*/ 80 w 210"/>
                    <a:gd name="T9" fmla="*/ 120 h 200"/>
                    <a:gd name="T10" fmla="*/ 82 w 210"/>
                    <a:gd name="T11" fmla="*/ 128 h 200"/>
                    <a:gd name="T12" fmla="*/ 24 w 210"/>
                    <a:gd name="T13" fmla="*/ 130 h 200"/>
                    <a:gd name="T14" fmla="*/ 22 w 210"/>
                    <a:gd name="T15" fmla="*/ 132 h 200"/>
                    <a:gd name="T16" fmla="*/ 18 w 210"/>
                    <a:gd name="T17" fmla="*/ 134 h 200"/>
                    <a:gd name="T18" fmla="*/ 16 w 210"/>
                    <a:gd name="T19" fmla="*/ 132 h 200"/>
                    <a:gd name="T20" fmla="*/ 14 w 210"/>
                    <a:gd name="T21" fmla="*/ 132 h 200"/>
                    <a:gd name="T22" fmla="*/ 12 w 210"/>
                    <a:gd name="T23" fmla="*/ 136 h 200"/>
                    <a:gd name="T24" fmla="*/ 12 w 210"/>
                    <a:gd name="T25" fmla="*/ 140 h 200"/>
                    <a:gd name="T26" fmla="*/ 10 w 210"/>
                    <a:gd name="T27" fmla="*/ 144 h 200"/>
                    <a:gd name="T28" fmla="*/ 8 w 210"/>
                    <a:gd name="T29" fmla="*/ 146 h 200"/>
                    <a:gd name="T30" fmla="*/ 6 w 210"/>
                    <a:gd name="T31" fmla="*/ 150 h 200"/>
                    <a:gd name="T32" fmla="*/ 2 w 210"/>
                    <a:gd name="T33" fmla="*/ 154 h 200"/>
                    <a:gd name="T34" fmla="*/ 0 w 210"/>
                    <a:gd name="T35" fmla="*/ 156 h 200"/>
                    <a:gd name="T36" fmla="*/ 0 w 210"/>
                    <a:gd name="T37" fmla="*/ 164 h 200"/>
                    <a:gd name="T38" fmla="*/ 2 w 210"/>
                    <a:gd name="T39" fmla="*/ 172 h 200"/>
                    <a:gd name="T40" fmla="*/ 2 w 210"/>
                    <a:gd name="T41" fmla="*/ 174 h 200"/>
                    <a:gd name="T42" fmla="*/ 4 w 210"/>
                    <a:gd name="T43" fmla="*/ 176 h 200"/>
                    <a:gd name="T44" fmla="*/ 10 w 210"/>
                    <a:gd name="T45" fmla="*/ 178 h 200"/>
                    <a:gd name="T46" fmla="*/ 14 w 210"/>
                    <a:gd name="T47" fmla="*/ 180 h 200"/>
                    <a:gd name="T48" fmla="*/ 22 w 210"/>
                    <a:gd name="T49" fmla="*/ 182 h 200"/>
                    <a:gd name="T50" fmla="*/ 24 w 210"/>
                    <a:gd name="T51" fmla="*/ 182 h 200"/>
                    <a:gd name="T52" fmla="*/ 30 w 210"/>
                    <a:gd name="T53" fmla="*/ 182 h 200"/>
                    <a:gd name="T54" fmla="*/ 30 w 210"/>
                    <a:gd name="T55" fmla="*/ 176 h 200"/>
                    <a:gd name="T56" fmla="*/ 32 w 210"/>
                    <a:gd name="T57" fmla="*/ 176 h 200"/>
                    <a:gd name="T58" fmla="*/ 38 w 210"/>
                    <a:gd name="T59" fmla="*/ 174 h 200"/>
                    <a:gd name="T60" fmla="*/ 44 w 210"/>
                    <a:gd name="T61" fmla="*/ 178 h 200"/>
                    <a:gd name="T62" fmla="*/ 44 w 210"/>
                    <a:gd name="T63" fmla="*/ 182 h 200"/>
                    <a:gd name="T64" fmla="*/ 48 w 210"/>
                    <a:gd name="T65" fmla="*/ 190 h 200"/>
                    <a:gd name="T66" fmla="*/ 56 w 210"/>
                    <a:gd name="T67" fmla="*/ 198 h 200"/>
                    <a:gd name="T68" fmla="*/ 60 w 210"/>
                    <a:gd name="T69" fmla="*/ 200 h 200"/>
                    <a:gd name="T70" fmla="*/ 70 w 210"/>
                    <a:gd name="T71" fmla="*/ 198 h 200"/>
                    <a:gd name="T72" fmla="*/ 74 w 210"/>
                    <a:gd name="T73" fmla="*/ 196 h 200"/>
                    <a:gd name="T74" fmla="*/ 78 w 210"/>
                    <a:gd name="T75" fmla="*/ 192 h 200"/>
                    <a:gd name="T76" fmla="*/ 84 w 210"/>
                    <a:gd name="T77" fmla="*/ 196 h 200"/>
                    <a:gd name="T78" fmla="*/ 86 w 210"/>
                    <a:gd name="T79" fmla="*/ 196 h 200"/>
                    <a:gd name="T80" fmla="*/ 90 w 210"/>
                    <a:gd name="T81" fmla="*/ 196 h 200"/>
                    <a:gd name="T82" fmla="*/ 92 w 210"/>
                    <a:gd name="T83" fmla="*/ 194 h 200"/>
                    <a:gd name="T84" fmla="*/ 94 w 210"/>
                    <a:gd name="T85" fmla="*/ 186 h 200"/>
                    <a:gd name="T86" fmla="*/ 98 w 210"/>
                    <a:gd name="T87" fmla="*/ 176 h 200"/>
                    <a:gd name="T88" fmla="*/ 102 w 210"/>
                    <a:gd name="T89" fmla="*/ 170 h 200"/>
                    <a:gd name="T90" fmla="*/ 106 w 210"/>
                    <a:gd name="T91" fmla="*/ 166 h 200"/>
                    <a:gd name="T92" fmla="*/ 114 w 210"/>
                    <a:gd name="T93" fmla="*/ 164 h 200"/>
                    <a:gd name="T94" fmla="*/ 130 w 210"/>
                    <a:gd name="T95" fmla="*/ 162 h 200"/>
                    <a:gd name="T96" fmla="*/ 148 w 210"/>
                    <a:gd name="T97" fmla="*/ 156 h 200"/>
                    <a:gd name="T98" fmla="*/ 154 w 210"/>
                    <a:gd name="T99" fmla="*/ 150 h 200"/>
                    <a:gd name="T100" fmla="*/ 162 w 210"/>
                    <a:gd name="T101" fmla="*/ 150 h 200"/>
                    <a:gd name="T102" fmla="*/ 176 w 210"/>
                    <a:gd name="T103" fmla="*/ 148 h 200"/>
                    <a:gd name="T104" fmla="*/ 180 w 210"/>
                    <a:gd name="T105" fmla="*/ 148 h 200"/>
                    <a:gd name="T106" fmla="*/ 186 w 210"/>
                    <a:gd name="T107" fmla="*/ 142 h 200"/>
                    <a:gd name="T108" fmla="*/ 196 w 210"/>
                    <a:gd name="T109" fmla="*/ 132 h 200"/>
                    <a:gd name="T110" fmla="*/ 202 w 210"/>
                    <a:gd name="T111" fmla="*/ 120 h 200"/>
                    <a:gd name="T112" fmla="*/ 208 w 210"/>
                    <a:gd name="T113" fmla="*/ 92 h 200"/>
                    <a:gd name="T114" fmla="*/ 202 w 210"/>
                    <a:gd name="T115" fmla="*/ 74 h 200"/>
                    <a:gd name="T116" fmla="*/ 170 w 210"/>
                    <a:gd name="T117" fmla="*/ 58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10" h="200">
                      <a:moveTo>
                        <a:pt x="94" y="0"/>
                      </a:moveTo>
                      <a:lnTo>
                        <a:pt x="74" y="0"/>
                      </a:lnTo>
                      <a:lnTo>
                        <a:pt x="74" y="0"/>
                      </a:lnTo>
                      <a:lnTo>
                        <a:pt x="74" y="0"/>
                      </a:lnTo>
                      <a:lnTo>
                        <a:pt x="72" y="0"/>
                      </a:lnTo>
                      <a:lnTo>
                        <a:pt x="72" y="2"/>
                      </a:lnTo>
                      <a:lnTo>
                        <a:pt x="78" y="114"/>
                      </a:lnTo>
                      <a:lnTo>
                        <a:pt x="78" y="114"/>
                      </a:lnTo>
                      <a:lnTo>
                        <a:pt x="80" y="118"/>
                      </a:lnTo>
                      <a:lnTo>
                        <a:pt x="80" y="120"/>
                      </a:lnTo>
                      <a:lnTo>
                        <a:pt x="82" y="124"/>
                      </a:lnTo>
                      <a:lnTo>
                        <a:pt x="82" y="128"/>
                      </a:lnTo>
                      <a:lnTo>
                        <a:pt x="76" y="136"/>
                      </a:lnTo>
                      <a:lnTo>
                        <a:pt x="24" y="130"/>
                      </a:lnTo>
                      <a:lnTo>
                        <a:pt x="24" y="130"/>
                      </a:lnTo>
                      <a:lnTo>
                        <a:pt x="22" y="132"/>
                      </a:lnTo>
                      <a:lnTo>
                        <a:pt x="20" y="134"/>
                      </a:lnTo>
                      <a:lnTo>
                        <a:pt x="18" y="134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14" y="132"/>
                      </a:lnTo>
                      <a:lnTo>
                        <a:pt x="12" y="134"/>
                      </a:lnTo>
                      <a:lnTo>
                        <a:pt x="12" y="136"/>
                      </a:lnTo>
                      <a:lnTo>
                        <a:pt x="12" y="138"/>
                      </a:lnTo>
                      <a:lnTo>
                        <a:pt x="12" y="140"/>
                      </a:lnTo>
                      <a:lnTo>
                        <a:pt x="12" y="144"/>
                      </a:lnTo>
                      <a:lnTo>
                        <a:pt x="10" y="144"/>
                      </a:lnTo>
                      <a:lnTo>
                        <a:pt x="8" y="144"/>
                      </a:lnTo>
                      <a:lnTo>
                        <a:pt x="8" y="146"/>
                      </a:lnTo>
                      <a:lnTo>
                        <a:pt x="8" y="148"/>
                      </a:lnTo>
                      <a:lnTo>
                        <a:pt x="6" y="150"/>
                      </a:lnTo>
                      <a:lnTo>
                        <a:pt x="4" y="154"/>
                      </a:lnTo>
                      <a:lnTo>
                        <a:pt x="2" y="154"/>
                      </a:lnTo>
                      <a:lnTo>
                        <a:pt x="0" y="154"/>
                      </a:lnTo>
                      <a:lnTo>
                        <a:pt x="0" y="156"/>
                      </a:lnTo>
                      <a:lnTo>
                        <a:pt x="0" y="158"/>
                      </a:lnTo>
                      <a:lnTo>
                        <a:pt x="0" y="164"/>
                      </a:lnTo>
                      <a:lnTo>
                        <a:pt x="2" y="168"/>
                      </a:lnTo>
                      <a:lnTo>
                        <a:pt x="2" y="172"/>
                      </a:lnTo>
                      <a:lnTo>
                        <a:pt x="2" y="174"/>
                      </a:lnTo>
                      <a:lnTo>
                        <a:pt x="2" y="174"/>
                      </a:lnTo>
                      <a:lnTo>
                        <a:pt x="2" y="176"/>
                      </a:lnTo>
                      <a:lnTo>
                        <a:pt x="4" y="176"/>
                      </a:lnTo>
                      <a:lnTo>
                        <a:pt x="6" y="178"/>
                      </a:lnTo>
                      <a:lnTo>
                        <a:pt x="10" y="178"/>
                      </a:lnTo>
                      <a:lnTo>
                        <a:pt x="10" y="178"/>
                      </a:lnTo>
                      <a:lnTo>
                        <a:pt x="14" y="180"/>
                      </a:lnTo>
                      <a:lnTo>
                        <a:pt x="18" y="182"/>
                      </a:lnTo>
                      <a:lnTo>
                        <a:pt x="22" y="182"/>
                      </a:lnTo>
                      <a:lnTo>
                        <a:pt x="22" y="182"/>
                      </a:lnTo>
                      <a:lnTo>
                        <a:pt x="24" y="182"/>
                      </a:lnTo>
                      <a:lnTo>
                        <a:pt x="28" y="182"/>
                      </a:lnTo>
                      <a:lnTo>
                        <a:pt x="30" y="182"/>
                      </a:lnTo>
                      <a:lnTo>
                        <a:pt x="30" y="180"/>
                      </a:lnTo>
                      <a:lnTo>
                        <a:pt x="30" y="176"/>
                      </a:lnTo>
                      <a:lnTo>
                        <a:pt x="32" y="176"/>
                      </a:lnTo>
                      <a:lnTo>
                        <a:pt x="32" y="176"/>
                      </a:lnTo>
                      <a:lnTo>
                        <a:pt x="36" y="174"/>
                      </a:lnTo>
                      <a:lnTo>
                        <a:pt x="38" y="174"/>
                      </a:lnTo>
                      <a:lnTo>
                        <a:pt x="42" y="176"/>
                      </a:lnTo>
                      <a:lnTo>
                        <a:pt x="44" y="178"/>
                      </a:lnTo>
                      <a:lnTo>
                        <a:pt x="44" y="180"/>
                      </a:lnTo>
                      <a:lnTo>
                        <a:pt x="44" y="182"/>
                      </a:lnTo>
                      <a:lnTo>
                        <a:pt x="46" y="186"/>
                      </a:lnTo>
                      <a:lnTo>
                        <a:pt x="48" y="190"/>
                      </a:lnTo>
                      <a:lnTo>
                        <a:pt x="50" y="194"/>
                      </a:lnTo>
                      <a:lnTo>
                        <a:pt x="56" y="198"/>
                      </a:lnTo>
                      <a:lnTo>
                        <a:pt x="56" y="198"/>
                      </a:lnTo>
                      <a:lnTo>
                        <a:pt x="60" y="200"/>
                      </a:lnTo>
                      <a:lnTo>
                        <a:pt x="64" y="200"/>
                      </a:lnTo>
                      <a:lnTo>
                        <a:pt x="70" y="198"/>
                      </a:lnTo>
                      <a:lnTo>
                        <a:pt x="74" y="196"/>
                      </a:lnTo>
                      <a:lnTo>
                        <a:pt x="74" y="196"/>
                      </a:lnTo>
                      <a:lnTo>
                        <a:pt x="76" y="194"/>
                      </a:lnTo>
                      <a:lnTo>
                        <a:pt x="78" y="192"/>
                      </a:lnTo>
                      <a:lnTo>
                        <a:pt x="82" y="192"/>
                      </a:lnTo>
                      <a:lnTo>
                        <a:pt x="84" y="196"/>
                      </a:lnTo>
                      <a:lnTo>
                        <a:pt x="86" y="196"/>
                      </a:lnTo>
                      <a:lnTo>
                        <a:pt x="86" y="196"/>
                      </a:lnTo>
                      <a:lnTo>
                        <a:pt x="88" y="198"/>
                      </a:lnTo>
                      <a:lnTo>
                        <a:pt x="90" y="196"/>
                      </a:lnTo>
                      <a:lnTo>
                        <a:pt x="92" y="194"/>
                      </a:lnTo>
                      <a:lnTo>
                        <a:pt x="92" y="194"/>
                      </a:lnTo>
                      <a:lnTo>
                        <a:pt x="92" y="190"/>
                      </a:lnTo>
                      <a:lnTo>
                        <a:pt x="94" y="186"/>
                      </a:lnTo>
                      <a:lnTo>
                        <a:pt x="96" y="180"/>
                      </a:lnTo>
                      <a:lnTo>
                        <a:pt x="98" y="176"/>
                      </a:lnTo>
                      <a:lnTo>
                        <a:pt x="100" y="172"/>
                      </a:lnTo>
                      <a:lnTo>
                        <a:pt x="102" y="170"/>
                      </a:lnTo>
                      <a:lnTo>
                        <a:pt x="102" y="168"/>
                      </a:lnTo>
                      <a:lnTo>
                        <a:pt x="106" y="166"/>
                      </a:lnTo>
                      <a:lnTo>
                        <a:pt x="108" y="164"/>
                      </a:lnTo>
                      <a:lnTo>
                        <a:pt x="114" y="164"/>
                      </a:lnTo>
                      <a:lnTo>
                        <a:pt x="120" y="164"/>
                      </a:lnTo>
                      <a:lnTo>
                        <a:pt x="130" y="162"/>
                      </a:lnTo>
                      <a:lnTo>
                        <a:pt x="140" y="160"/>
                      </a:lnTo>
                      <a:lnTo>
                        <a:pt x="148" y="156"/>
                      </a:lnTo>
                      <a:lnTo>
                        <a:pt x="152" y="150"/>
                      </a:lnTo>
                      <a:lnTo>
                        <a:pt x="154" y="150"/>
                      </a:lnTo>
                      <a:lnTo>
                        <a:pt x="158" y="150"/>
                      </a:lnTo>
                      <a:lnTo>
                        <a:pt x="162" y="150"/>
                      </a:lnTo>
                      <a:lnTo>
                        <a:pt x="168" y="150"/>
                      </a:lnTo>
                      <a:lnTo>
                        <a:pt x="176" y="148"/>
                      </a:lnTo>
                      <a:lnTo>
                        <a:pt x="176" y="148"/>
                      </a:lnTo>
                      <a:lnTo>
                        <a:pt x="180" y="148"/>
                      </a:lnTo>
                      <a:lnTo>
                        <a:pt x="182" y="146"/>
                      </a:lnTo>
                      <a:lnTo>
                        <a:pt x="186" y="142"/>
                      </a:lnTo>
                      <a:lnTo>
                        <a:pt x="192" y="138"/>
                      </a:lnTo>
                      <a:lnTo>
                        <a:pt x="196" y="132"/>
                      </a:lnTo>
                      <a:lnTo>
                        <a:pt x="200" y="124"/>
                      </a:lnTo>
                      <a:lnTo>
                        <a:pt x="202" y="120"/>
                      </a:lnTo>
                      <a:lnTo>
                        <a:pt x="204" y="108"/>
                      </a:lnTo>
                      <a:lnTo>
                        <a:pt x="208" y="92"/>
                      </a:lnTo>
                      <a:lnTo>
                        <a:pt x="210" y="72"/>
                      </a:lnTo>
                      <a:lnTo>
                        <a:pt x="202" y="74"/>
                      </a:lnTo>
                      <a:lnTo>
                        <a:pt x="198" y="58"/>
                      </a:lnTo>
                      <a:lnTo>
                        <a:pt x="170" y="58"/>
                      </a:lnTo>
                      <a:lnTo>
                        <a:pt x="94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6" name="Freeform 304"/>
                <p:cNvSpPr>
                  <a:spLocks/>
                </p:cNvSpPr>
                <p:nvPr/>
              </p:nvSpPr>
              <p:spPr bwMode="gray">
                <a:xfrm>
                  <a:off x="1169" y="2688"/>
                  <a:ext cx="138" cy="150"/>
                </a:xfrm>
                <a:custGeom>
                  <a:avLst/>
                  <a:gdLst>
                    <a:gd name="T0" fmla="*/ 0 w 138"/>
                    <a:gd name="T1" fmla="*/ 150 h 150"/>
                    <a:gd name="T2" fmla="*/ 0 w 138"/>
                    <a:gd name="T3" fmla="*/ 0 h 150"/>
                    <a:gd name="T4" fmla="*/ 2 w 138"/>
                    <a:gd name="T5" fmla="*/ 0 h 150"/>
                    <a:gd name="T6" fmla="*/ 6 w 138"/>
                    <a:gd name="T7" fmla="*/ 2 h 150"/>
                    <a:gd name="T8" fmla="*/ 12 w 138"/>
                    <a:gd name="T9" fmla="*/ 2 h 150"/>
                    <a:gd name="T10" fmla="*/ 18 w 138"/>
                    <a:gd name="T11" fmla="*/ 2 h 150"/>
                    <a:gd name="T12" fmla="*/ 22 w 138"/>
                    <a:gd name="T13" fmla="*/ 2 h 150"/>
                    <a:gd name="T14" fmla="*/ 26 w 138"/>
                    <a:gd name="T15" fmla="*/ 4 h 150"/>
                    <a:gd name="T16" fmla="*/ 28 w 138"/>
                    <a:gd name="T17" fmla="*/ 4 h 150"/>
                    <a:gd name="T18" fmla="*/ 30 w 138"/>
                    <a:gd name="T19" fmla="*/ 6 h 150"/>
                    <a:gd name="T20" fmla="*/ 34 w 138"/>
                    <a:gd name="T21" fmla="*/ 8 h 150"/>
                    <a:gd name="T22" fmla="*/ 38 w 138"/>
                    <a:gd name="T23" fmla="*/ 10 h 150"/>
                    <a:gd name="T24" fmla="*/ 44 w 138"/>
                    <a:gd name="T25" fmla="*/ 10 h 150"/>
                    <a:gd name="T26" fmla="*/ 68 w 138"/>
                    <a:gd name="T27" fmla="*/ 4 h 150"/>
                    <a:gd name="T28" fmla="*/ 68 w 138"/>
                    <a:gd name="T29" fmla="*/ 4 h 150"/>
                    <a:gd name="T30" fmla="*/ 70 w 138"/>
                    <a:gd name="T31" fmla="*/ 4 h 150"/>
                    <a:gd name="T32" fmla="*/ 72 w 138"/>
                    <a:gd name="T33" fmla="*/ 2 h 150"/>
                    <a:gd name="T34" fmla="*/ 76 w 138"/>
                    <a:gd name="T35" fmla="*/ 2 h 150"/>
                    <a:gd name="T36" fmla="*/ 80 w 138"/>
                    <a:gd name="T37" fmla="*/ 4 h 150"/>
                    <a:gd name="T38" fmla="*/ 86 w 138"/>
                    <a:gd name="T39" fmla="*/ 6 h 150"/>
                    <a:gd name="T40" fmla="*/ 86 w 138"/>
                    <a:gd name="T41" fmla="*/ 6 h 150"/>
                    <a:gd name="T42" fmla="*/ 86 w 138"/>
                    <a:gd name="T43" fmla="*/ 10 h 150"/>
                    <a:gd name="T44" fmla="*/ 86 w 138"/>
                    <a:gd name="T45" fmla="*/ 14 h 150"/>
                    <a:gd name="T46" fmla="*/ 88 w 138"/>
                    <a:gd name="T47" fmla="*/ 20 h 150"/>
                    <a:gd name="T48" fmla="*/ 92 w 138"/>
                    <a:gd name="T49" fmla="*/ 26 h 150"/>
                    <a:gd name="T50" fmla="*/ 92 w 138"/>
                    <a:gd name="T51" fmla="*/ 30 h 150"/>
                    <a:gd name="T52" fmla="*/ 98 w 138"/>
                    <a:gd name="T53" fmla="*/ 40 h 150"/>
                    <a:gd name="T54" fmla="*/ 106 w 138"/>
                    <a:gd name="T55" fmla="*/ 56 h 150"/>
                    <a:gd name="T56" fmla="*/ 114 w 138"/>
                    <a:gd name="T57" fmla="*/ 74 h 150"/>
                    <a:gd name="T58" fmla="*/ 122 w 138"/>
                    <a:gd name="T59" fmla="*/ 92 h 150"/>
                    <a:gd name="T60" fmla="*/ 130 w 138"/>
                    <a:gd name="T61" fmla="*/ 108 h 150"/>
                    <a:gd name="T62" fmla="*/ 136 w 138"/>
                    <a:gd name="T63" fmla="*/ 122 h 150"/>
                    <a:gd name="T64" fmla="*/ 138 w 138"/>
                    <a:gd name="T65" fmla="*/ 128 h 150"/>
                    <a:gd name="T66" fmla="*/ 138 w 138"/>
                    <a:gd name="T67" fmla="*/ 130 h 150"/>
                    <a:gd name="T68" fmla="*/ 136 w 138"/>
                    <a:gd name="T69" fmla="*/ 132 h 150"/>
                    <a:gd name="T70" fmla="*/ 132 w 138"/>
                    <a:gd name="T71" fmla="*/ 138 h 150"/>
                    <a:gd name="T72" fmla="*/ 126 w 138"/>
                    <a:gd name="T73" fmla="*/ 142 h 150"/>
                    <a:gd name="T74" fmla="*/ 120 w 138"/>
                    <a:gd name="T75" fmla="*/ 146 h 150"/>
                    <a:gd name="T76" fmla="*/ 110 w 138"/>
                    <a:gd name="T77" fmla="*/ 150 h 150"/>
                    <a:gd name="T78" fmla="*/ 0 w 138"/>
                    <a:gd name="T79" fmla="*/ 15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38" h="150">
                      <a:moveTo>
                        <a:pt x="0" y="15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6" y="2"/>
                      </a:lnTo>
                      <a:lnTo>
                        <a:pt x="12" y="2"/>
                      </a:lnTo>
                      <a:lnTo>
                        <a:pt x="18" y="2"/>
                      </a:lnTo>
                      <a:lnTo>
                        <a:pt x="22" y="2"/>
                      </a:lnTo>
                      <a:lnTo>
                        <a:pt x="26" y="4"/>
                      </a:lnTo>
                      <a:lnTo>
                        <a:pt x="28" y="4"/>
                      </a:lnTo>
                      <a:lnTo>
                        <a:pt x="30" y="6"/>
                      </a:lnTo>
                      <a:lnTo>
                        <a:pt x="34" y="8"/>
                      </a:lnTo>
                      <a:lnTo>
                        <a:pt x="38" y="10"/>
                      </a:lnTo>
                      <a:lnTo>
                        <a:pt x="44" y="10"/>
                      </a:lnTo>
                      <a:lnTo>
                        <a:pt x="68" y="4"/>
                      </a:lnTo>
                      <a:lnTo>
                        <a:pt x="68" y="4"/>
                      </a:lnTo>
                      <a:lnTo>
                        <a:pt x="70" y="4"/>
                      </a:lnTo>
                      <a:lnTo>
                        <a:pt x="72" y="2"/>
                      </a:lnTo>
                      <a:lnTo>
                        <a:pt x="76" y="2"/>
                      </a:lnTo>
                      <a:lnTo>
                        <a:pt x="80" y="4"/>
                      </a:lnTo>
                      <a:lnTo>
                        <a:pt x="86" y="6"/>
                      </a:lnTo>
                      <a:lnTo>
                        <a:pt x="86" y="6"/>
                      </a:lnTo>
                      <a:lnTo>
                        <a:pt x="86" y="10"/>
                      </a:lnTo>
                      <a:lnTo>
                        <a:pt x="86" y="14"/>
                      </a:lnTo>
                      <a:lnTo>
                        <a:pt x="88" y="20"/>
                      </a:lnTo>
                      <a:lnTo>
                        <a:pt x="92" y="26"/>
                      </a:lnTo>
                      <a:lnTo>
                        <a:pt x="92" y="30"/>
                      </a:lnTo>
                      <a:lnTo>
                        <a:pt x="98" y="40"/>
                      </a:lnTo>
                      <a:lnTo>
                        <a:pt x="106" y="56"/>
                      </a:lnTo>
                      <a:lnTo>
                        <a:pt x="114" y="74"/>
                      </a:lnTo>
                      <a:lnTo>
                        <a:pt x="122" y="92"/>
                      </a:lnTo>
                      <a:lnTo>
                        <a:pt x="130" y="108"/>
                      </a:lnTo>
                      <a:lnTo>
                        <a:pt x="136" y="122"/>
                      </a:lnTo>
                      <a:lnTo>
                        <a:pt x="138" y="128"/>
                      </a:lnTo>
                      <a:lnTo>
                        <a:pt x="138" y="130"/>
                      </a:lnTo>
                      <a:lnTo>
                        <a:pt x="136" y="132"/>
                      </a:lnTo>
                      <a:lnTo>
                        <a:pt x="132" y="138"/>
                      </a:lnTo>
                      <a:lnTo>
                        <a:pt x="126" y="142"/>
                      </a:lnTo>
                      <a:lnTo>
                        <a:pt x="120" y="146"/>
                      </a:lnTo>
                      <a:lnTo>
                        <a:pt x="110" y="150"/>
                      </a:lnTo>
                      <a:lnTo>
                        <a:pt x="0" y="15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7" name="Freeform 305"/>
                <p:cNvSpPr>
                  <a:spLocks/>
                </p:cNvSpPr>
                <p:nvPr/>
              </p:nvSpPr>
              <p:spPr bwMode="gray">
                <a:xfrm>
                  <a:off x="1255" y="2692"/>
                  <a:ext cx="40" cy="50"/>
                </a:xfrm>
                <a:custGeom>
                  <a:avLst/>
                  <a:gdLst>
                    <a:gd name="T0" fmla="*/ 0 w 40"/>
                    <a:gd name="T1" fmla="*/ 0 h 50"/>
                    <a:gd name="T2" fmla="*/ 0 w 40"/>
                    <a:gd name="T3" fmla="*/ 8 h 50"/>
                    <a:gd name="T4" fmla="*/ 0 w 40"/>
                    <a:gd name="T5" fmla="*/ 10 h 50"/>
                    <a:gd name="T6" fmla="*/ 2 w 40"/>
                    <a:gd name="T7" fmla="*/ 12 h 50"/>
                    <a:gd name="T8" fmla="*/ 2 w 40"/>
                    <a:gd name="T9" fmla="*/ 16 h 50"/>
                    <a:gd name="T10" fmla="*/ 4 w 40"/>
                    <a:gd name="T11" fmla="*/ 20 h 50"/>
                    <a:gd name="T12" fmla="*/ 6 w 40"/>
                    <a:gd name="T13" fmla="*/ 24 h 50"/>
                    <a:gd name="T14" fmla="*/ 8 w 40"/>
                    <a:gd name="T15" fmla="*/ 28 h 50"/>
                    <a:gd name="T16" fmla="*/ 10 w 40"/>
                    <a:gd name="T17" fmla="*/ 30 h 50"/>
                    <a:gd name="T18" fmla="*/ 14 w 40"/>
                    <a:gd name="T19" fmla="*/ 34 h 50"/>
                    <a:gd name="T20" fmla="*/ 16 w 40"/>
                    <a:gd name="T21" fmla="*/ 38 h 50"/>
                    <a:gd name="T22" fmla="*/ 22 w 40"/>
                    <a:gd name="T23" fmla="*/ 42 h 50"/>
                    <a:gd name="T24" fmla="*/ 26 w 40"/>
                    <a:gd name="T25" fmla="*/ 44 h 50"/>
                    <a:gd name="T26" fmla="*/ 30 w 40"/>
                    <a:gd name="T27" fmla="*/ 48 h 50"/>
                    <a:gd name="T28" fmla="*/ 32 w 40"/>
                    <a:gd name="T29" fmla="*/ 50 h 50"/>
                    <a:gd name="T30" fmla="*/ 32 w 40"/>
                    <a:gd name="T31" fmla="*/ 50 h 50"/>
                    <a:gd name="T32" fmla="*/ 34 w 40"/>
                    <a:gd name="T33" fmla="*/ 50 h 50"/>
                    <a:gd name="T34" fmla="*/ 36 w 40"/>
                    <a:gd name="T35" fmla="*/ 48 h 50"/>
                    <a:gd name="T36" fmla="*/ 38 w 40"/>
                    <a:gd name="T37" fmla="*/ 44 h 50"/>
                    <a:gd name="T38" fmla="*/ 40 w 40"/>
                    <a:gd name="T39" fmla="*/ 32 h 50"/>
                    <a:gd name="T40" fmla="*/ 38 w 40"/>
                    <a:gd name="T41" fmla="*/ 28 h 50"/>
                    <a:gd name="T42" fmla="*/ 32 w 40"/>
                    <a:gd name="T43" fmla="*/ 18 h 50"/>
                    <a:gd name="T44" fmla="*/ 26 w 40"/>
                    <a:gd name="T45" fmla="*/ 8 h 50"/>
                    <a:gd name="T46" fmla="*/ 22 w 40"/>
                    <a:gd name="T47" fmla="*/ 0 h 50"/>
                    <a:gd name="T48" fmla="*/ 22 w 40"/>
                    <a:gd name="T49" fmla="*/ 0 h 50"/>
                    <a:gd name="T50" fmla="*/ 18 w 40"/>
                    <a:gd name="T51" fmla="*/ 0 h 50"/>
                    <a:gd name="T52" fmla="*/ 12 w 40"/>
                    <a:gd name="T53" fmla="*/ 0 h 50"/>
                    <a:gd name="T54" fmla="*/ 8 w 40"/>
                    <a:gd name="T55" fmla="*/ 0 h 50"/>
                    <a:gd name="T56" fmla="*/ 2 w 40"/>
                    <a:gd name="T57" fmla="*/ 0 h 50"/>
                    <a:gd name="T58" fmla="*/ 0 w 40"/>
                    <a:gd name="T5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40" h="5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2" y="12"/>
                      </a:lnTo>
                      <a:lnTo>
                        <a:pt x="2" y="16"/>
                      </a:lnTo>
                      <a:lnTo>
                        <a:pt x="4" y="20"/>
                      </a:lnTo>
                      <a:lnTo>
                        <a:pt x="6" y="24"/>
                      </a:lnTo>
                      <a:lnTo>
                        <a:pt x="8" y="28"/>
                      </a:lnTo>
                      <a:lnTo>
                        <a:pt x="10" y="30"/>
                      </a:lnTo>
                      <a:lnTo>
                        <a:pt x="14" y="34"/>
                      </a:lnTo>
                      <a:lnTo>
                        <a:pt x="16" y="38"/>
                      </a:lnTo>
                      <a:lnTo>
                        <a:pt x="22" y="42"/>
                      </a:lnTo>
                      <a:lnTo>
                        <a:pt x="26" y="44"/>
                      </a:lnTo>
                      <a:lnTo>
                        <a:pt x="30" y="48"/>
                      </a:lnTo>
                      <a:lnTo>
                        <a:pt x="32" y="50"/>
                      </a:lnTo>
                      <a:lnTo>
                        <a:pt x="32" y="50"/>
                      </a:lnTo>
                      <a:lnTo>
                        <a:pt x="34" y="50"/>
                      </a:lnTo>
                      <a:lnTo>
                        <a:pt x="36" y="48"/>
                      </a:lnTo>
                      <a:lnTo>
                        <a:pt x="38" y="44"/>
                      </a:lnTo>
                      <a:lnTo>
                        <a:pt x="40" y="32"/>
                      </a:lnTo>
                      <a:lnTo>
                        <a:pt x="38" y="28"/>
                      </a:lnTo>
                      <a:lnTo>
                        <a:pt x="32" y="18"/>
                      </a:lnTo>
                      <a:lnTo>
                        <a:pt x="26" y="8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2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8" name="Freeform 306"/>
                <p:cNvSpPr>
                  <a:spLocks/>
                </p:cNvSpPr>
                <p:nvPr/>
              </p:nvSpPr>
              <p:spPr bwMode="gray">
                <a:xfrm>
                  <a:off x="1393" y="3266"/>
                  <a:ext cx="86" cy="182"/>
                </a:xfrm>
                <a:custGeom>
                  <a:avLst/>
                  <a:gdLst>
                    <a:gd name="T0" fmla="*/ 78 w 86"/>
                    <a:gd name="T1" fmla="*/ 0 h 182"/>
                    <a:gd name="T2" fmla="*/ 72 w 86"/>
                    <a:gd name="T3" fmla="*/ 4 h 182"/>
                    <a:gd name="T4" fmla="*/ 64 w 86"/>
                    <a:gd name="T5" fmla="*/ 12 h 182"/>
                    <a:gd name="T6" fmla="*/ 60 w 86"/>
                    <a:gd name="T7" fmla="*/ 20 h 182"/>
                    <a:gd name="T8" fmla="*/ 56 w 86"/>
                    <a:gd name="T9" fmla="*/ 24 h 182"/>
                    <a:gd name="T10" fmla="*/ 48 w 86"/>
                    <a:gd name="T11" fmla="*/ 32 h 182"/>
                    <a:gd name="T12" fmla="*/ 40 w 86"/>
                    <a:gd name="T13" fmla="*/ 42 h 182"/>
                    <a:gd name="T14" fmla="*/ 34 w 86"/>
                    <a:gd name="T15" fmla="*/ 50 h 182"/>
                    <a:gd name="T16" fmla="*/ 28 w 86"/>
                    <a:gd name="T17" fmla="*/ 54 h 182"/>
                    <a:gd name="T18" fmla="*/ 24 w 86"/>
                    <a:gd name="T19" fmla="*/ 54 h 182"/>
                    <a:gd name="T20" fmla="*/ 22 w 86"/>
                    <a:gd name="T21" fmla="*/ 54 h 182"/>
                    <a:gd name="T22" fmla="*/ 16 w 86"/>
                    <a:gd name="T23" fmla="*/ 54 h 182"/>
                    <a:gd name="T24" fmla="*/ 10 w 86"/>
                    <a:gd name="T25" fmla="*/ 60 h 182"/>
                    <a:gd name="T26" fmla="*/ 6 w 86"/>
                    <a:gd name="T27" fmla="*/ 68 h 182"/>
                    <a:gd name="T28" fmla="*/ 6 w 86"/>
                    <a:gd name="T29" fmla="*/ 82 h 182"/>
                    <a:gd name="T30" fmla="*/ 4 w 86"/>
                    <a:gd name="T31" fmla="*/ 90 h 182"/>
                    <a:gd name="T32" fmla="*/ 6 w 86"/>
                    <a:gd name="T33" fmla="*/ 92 h 182"/>
                    <a:gd name="T34" fmla="*/ 8 w 86"/>
                    <a:gd name="T35" fmla="*/ 92 h 182"/>
                    <a:gd name="T36" fmla="*/ 14 w 86"/>
                    <a:gd name="T37" fmla="*/ 100 h 182"/>
                    <a:gd name="T38" fmla="*/ 14 w 86"/>
                    <a:gd name="T39" fmla="*/ 106 h 182"/>
                    <a:gd name="T40" fmla="*/ 10 w 86"/>
                    <a:gd name="T41" fmla="*/ 110 h 182"/>
                    <a:gd name="T42" fmla="*/ 6 w 86"/>
                    <a:gd name="T43" fmla="*/ 116 h 182"/>
                    <a:gd name="T44" fmla="*/ 0 w 86"/>
                    <a:gd name="T45" fmla="*/ 138 h 182"/>
                    <a:gd name="T46" fmla="*/ 6 w 86"/>
                    <a:gd name="T47" fmla="*/ 172 h 182"/>
                    <a:gd name="T48" fmla="*/ 8 w 86"/>
                    <a:gd name="T49" fmla="*/ 172 h 182"/>
                    <a:gd name="T50" fmla="*/ 16 w 86"/>
                    <a:gd name="T51" fmla="*/ 172 h 182"/>
                    <a:gd name="T52" fmla="*/ 22 w 86"/>
                    <a:gd name="T53" fmla="*/ 172 h 182"/>
                    <a:gd name="T54" fmla="*/ 20 w 86"/>
                    <a:gd name="T55" fmla="*/ 174 h 182"/>
                    <a:gd name="T56" fmla="*/ 24 w 86"/>
                    <a:gd name="T57" fmla="*/ 178 h 182"/>
                    <a:gd name="T58" fmla="*/ 28 w 86"/>
                    <a:gd name="T59" fmla="*/ 182 h 182"/>
                    <a:gd name="T60" fmla="*/ 36 w 86"/>
                    <a:gd name="T61" fmla="*/ 182 h 182"/>
                    <a:gd name="T62" fmla="*/ 44 w 86"/>
                    <a:gd name="T63" fmla="*/ 178 h 182"/>
                    <a:gd name="T64" fmla="*/ 50 w 86"/>
                    <a:gd name="T65" fmla="*/ 164 h 182"/>
                    <a:gd name="T66" fmla="*/ 58 w 86"/>
                    <a:gd name="T67" fmla="*/ 134 h 182"/>
                    <a:gd name="T68" fmla="*/ 58 w 86"/>
                    <a:gd name="T69" fmla="*/ 126 h 182"/>
                    <a:gd name="T70" fmla="*/ 60 w 86"/>
                    <a:gd name="T71" fmla="*/ 120 h 182"/>
                    <a:gd name="T72" fmla="*/ 66 w 86"/>
                    <a:gd name="T73" fmla="*/ 108 h 182"/>
                    <a:gd name="T74" fmla="*/ 72 w 86"/>
                    <a:gd name="T75" fmla="*/ 82 h 182"/>
                    <a:gd name="T76" fmla="*/ 78 w 86"/>
                    <a:gd name="T77" fmla="*/ 54 h 182"/>
                    <a:gd name="T78" fmla="*/ 78 w 86"/>
                    <a:gd name="T79" fmla="*/ 50 h 182"/>
                    <a:gd name="T80" fmla="*/ 82 w 86"/>
                    <a:gd name="T81" fmla="*/ 40 h 182"/>
                    <a:gd name="T82" fmla="*/ 84 w 86"/>
                    <a:gd name="T83" fmla="*/ 28 h 182"/>
                    <a:gd name="T84" fmla="*/ 84 w 86"/>
                    <a:gd name="T85" fmla="*/ 20 h 182"/>
                    <a:gd name="T86" fmla="*/ 86 w 86"/>
                    <a:gd name="T87" fmla="*/ 12 h 182"/>
                    <a:gd name="T88" fmla="*/ 86 w 86"/>
                    <a:gd name="T89" fmla="*/ 4 h 182"/>
                    <a:gd name="T90" fmla="*/ 78 w 86"/>
                    <a:gd name="T91" fmla="*/ 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86" h="182">
                      <a:moveTo>
                        <a:pt x="78" y="0"/>
                      </a:moveTo>
                      <a:lnTo>
                        <a:pt x="78" y="0"/>
                      </a:lnTo>
                      <a:lnTo>
                        <a:pt x="76" y="2"/>
                      </a:lnTo>
                      <a:lnTo>
                        <a:pt x="72" y="4"/>
                      </a:lnTo>
                      <a:lnTo>
                        <a:pt x="68" y="6"/>
                      </a:lnTo>
                      <a:lnTo>
                        <a:pt x="64" y="12"/>
                      </a:lnTo>
                      <a:lnTo>
                        <a:pt x="62" y="20"/>
                      </a:lnTo>
                      <a:lnTo>
                        <a:pt x="60" y="20"/>
                      </a:lnTo>
                      <a:lnTo>
                        <a:pt x="58" y="22"/>
                      </a:lnTo>
                      <a:lnTo>
                        <a:pt x="56" y="24"/>
                      </a:lnTo>
                      <a:lnTo>
                        <a:pt x="52" y="28"/>
                      </a:lnTo>
                      <a:lnTo>
                        <a:pt x="48" y="32"/>
                      </a:lnTo>
                      <a:lnTo>
                        <a:pt x="44" y="36"/>
                      </a:lnTo>
                      <a:lnTo>
                        <a:pt x="40" y="42"/>
                      </a:lnTo>
                      <a:lnTo>
                        <a:pt x="38" y="46"/>
                      </a:lnTo>
                      <a:lnTo>
                        <a:pt x="34" y="50"/>
                      </a:lnTo>
                      <a:lnTo>
                        <a:pt x="30" y="52"/>
                      </a:lnTo>
                      <a:lnTo>
                        <a:pt x="28" y="54"/>
                      </a:lnTo>
                      <a:lnTo>
                        <a:pt x="26" y="54"/>
                      </a:lnTo>
                      <a:lnTo>
                        <a:pt x="24" y="54"/>
                      </a:lnTo>
                      <a:lnTo>
                        <a:pt x="24" y="54"/>
                      </a:lnTo>
                      <a:lnTo>
                        <a:pt x="22" y="54"/>
                      </a:lnTo>
                      <a:lnTo>
                        <a:pt x="20" y="54"/>
                      </a:lnTo>
                      <a:lnTo>
                        <a:pt x="16" y="54"/>
                      </a:lnTo>
                      <a:lnTo>
                        <a:pt x="14" y="56"/>
                      </a:lnTo>
                      <a:lnTo>
                        <a:pt x="10" y="60"/>
                      </a:lnTo>
                      <a:lnTo>
                        <a:pt x="8" y="64"/>
                      </a:lnTo>
                      <a:lnTo>
                        <a:pt x="6" y="68"/>
                      </a:lnTo>
                      <a:lnTo>
                        <a:pt x="6" y="76"/>
                      </a:lnTo>
                      <a:lnTo>
                        <a:pt x="6" y="82"/>
                      </a:lnTo>
                      <a:lnTo>
                        <a:pt x="6" y="88"/>
                      </a:lnTo>
                      <a:lnTo>
                        <a:pt x="4" y="90"/>
                      </a:lnTo>
                      <a:lnTo>
                        <a:pt x="6" y="90"/>
                      </a:lnTo>
                      <a:lnTo>
                        <a:pt x="6" y="92"/>
                      </a:lnTo>
                      <a:lnTo>
                        <a:pt x="6" y="92"/>
                      </a:lnTo>
                      <a:lnTo>
                        <a:pt x="8" y="92"/>
                      </a:lnTo>
                      <a:lnTo>
                        <a:pt x="12" y="96"/>
                      </a:lnTo>
                      <a:lnTo>
                        <a:pt x="14" y="100"/>
                      </a:lnTo>
                      <a:lnTo>
                        <a:pt x="14" y="102"/>
                      </a:lnTo>
                      <a:lnTo>
                        <a:pt x="14" y="106"/>
                      </a:lnTo>
                      <a:lnTo>
                        <a:pt x="12" y="108"/>
                      </a:lnTo>
                      <a:lnTo>
                        <a:pt x="10" y="110"/>
                      </a:lnTo>
                      <a:lnTo>
                        <a:pt x="8" y="112"/>
                      </a:lnTo>
                      <a:lnTo>
                        <a:pt x="6" y="116"/>
                      </a:lnTo>
                      <a:lnTo>
                        <a:pt x="2" y="124"/>
                      </a:lnTo>
                      <a:lnTo>
                        <a:pt x="0" y="138"/>
                      </a:lnTo>
                      <a:lnTo>
                        <a:pt x="0" y="154"/>
                      </a:lnTo>
                      <a:lnTo>
                        <a:pt x="6" y="172"/>
                      </a:lnTo>
                      <a:lnTo>
                        <a:pt x="8" y="172"/>
                      </a:lnTo>
                      <a:lnTo>
                        <a:pt x="8" y="172"/>
                      </a:lnTo>
                      <a:lnTo>
                        <a:pt x="12" y="172"/>
                      </a:lnTo>
                      <a:lnTo>
                        <a:pt x="16" y="172"/>
                      </a:lnTo>
                      <a:lnTo>
                        <a:pt x="20" y="172"/>
                      </a:lnTo>
                      <a:lnTo>
                        <a:pt x="22" y="172"/>
                      </a:lnTo>
                      <a:lnTo>
                        <a:pt x="22" y="172"/>
                      </a:lnTo>
                      <a:lnTo>
                        <a:pt x="20" y="174"/>
                      </a:lnTo>
                      <a:lnTo>
                        <a:pt x="22" y="176"/>
                      </a:lnTo>
                      <a:lnTo>
                        <a:pt x="24" y="178"/>
                      </a:lnTo>
                      <a:lnTo>
                        <a:pt x="26" y="180"/>
                      </a:lnTo>
                      <a:lnTo>
                        <a:pt x="28" y="182"/>
                      </a:lnTo>
                      <a:lnTo>
                        <a:pt x="32" y="182"/>
                      </a:lnTo>
                      <a:lnTo>
                        <a:pt x="36" y="182"/>
                      </a:lnTo>
                      <a:lnTo>
                        <a:pt x="40" y="182"/>
                      </a:lnTo>
                      <a:lnTo>
                        <a:pt x="44" y="178"/>
                      </a:lnTo>
                      <a:lnTo>
                        <a:pt x="46" y="172"/>
                      </a:lnTo>
                      <a:lnTo>
                        <a:pt x="50" y="164"/>
                      </a:lnTo>
                      <a:lnTo>
                        <a:pt x="56" y="146"/>
                      </a:lnTo>
                      <a:lnTo>
                        <a:pt x="58" y="134"/>
                      </a:lnTo>
                      <a:lnTo>
                        <a:pt x="60" y="128"/>
                      </a:lnTo>
                      <a:lnTo>
                        <a:pt x="58" y="126"/>
                      </a:lnTo>
                      <a:lnTo>
                        <a:pt x="58" y="124"/>
                      </a:lnTo>
                      <a:lnTo>
                        <a:pt x="60" y="120"/>
                      </a:lnTo>
                      <a:lnTo>
                        <a:pt x="62" y="114"/>
                      </a:lnTo>
                      <a:lnTo>
                        <a:pt x="66" y="108"/>
                      </a:lnTo>
                      <a:lnTo>
                        <a:pt x="70" y="98"/>
                      </a:lnTo>
                      <a:lnTo>
                        <a:pt x="72" y="82"/>
                      </a:lnTo>
                      <a:lnTo>
                        <a:pt x="76" y="66"/>
                      </a:lnTo>
                      <a:lnTo>
                        <a:pt x="78" y="54"/>
                      </a:lnTo>
                      <a:lnTo>
                        <a:pt x="78" y="52"/>
                      </a:lnTo>
                      <a:lnTo>
                        <a:pt x="78" y="50"/>
                      </a:lnTo>
                      <a:lnTo>
                        <a:pt x="80" y="44"/>
                      </a:lnTo>
                      <a:lnTo>
                        <a:pt x="82" y="40"/>
                      </a:lnTo>
                      <a:lnTo>
                        <a:pt x="82" y="34"/>
                      </a:lnTo>
                      <a:lnTo>
                        <a:pt x="84" y="28"/>
                      </a:lnTo>
                      <a:lnTo>
                        <a:pt x="84" y="24"/>
                      </a:lnTo>
                      <a:lnTo>
                        <a:pt x="84" y="20"/>
                      </a:lnTo>
                      <a:lnTo>
                        <a:pt x="86" y="16"/>
                      </a:lnTo>
                      <a:lnTo>
                        <a:pt x="86" y="12"/>
                      </a:lnTo>
                      <a:lnTo>
                        <a:pt x="86" y="8"/>
                      </a:lnTo>
                      <a:lnTo>
                        <a:pt x="86" y="4"/>
                      </a:lnTo>
                      <a:lnTo>
                        <a:pt x="84" y="2"/>
                      </a:lnTo>
                      <a:lnTo>
                        <a:pt x="78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9" name="Freeform 307"/>
                <p:cNvSpPr>
                  <a:spLocks/>
                </p:cNvSpPr>
                <p:nvPr/>
              </p:nvSpPr>
              <p:spPr bwMode="gray">
                <a:xfrm>
                  <a:off x="2677" y="3726"/>
                  <a:ext cx="58" cy="56"/>
                </a:xfrm>
                <a:custGeom>
                  <a:avLst/>
                  <a:gdLst>
                    <a:gd name="T0" fmla="*/ 10 w 58"/>
                    <a:gd name="T1" fmla="*/ 2 h 56"/>
                    <a:gd name="T2" fmla="*/ 10 w 58"/>
                    <a:gd name="T3" fmla="*/ 2 h 56"/>
                    <a:gd name="T4" fmla="*/ 8 w 58"/>
                    <a:gd name="T5" fmla="*/ 2 h 56"/>
                    <a:gd name="T6" fmla="*/ 6 w 58"/>
                    <a:gd name="T7" fmla="*/ 2 h 56"/>
                    <a:gd name="T8" fmla="*/ 4 w 58"/>
                    <a:gd name="T9" fmla="*/ 4 h 56"/>
                    <a:gd name="T10" fmla="*/ 2 w 58"/>
                    <a:gd name="T11" fmla="*/ 6 h 56"/>
                    <a:gd name="T12" fmla="*/ 0 w 58"/>
                    <a:gd name="T13" fmla="*/ 8 h 56"/>
                    <a:gd name="T14" fmla="*/ 0 w 58"/>
                    <a:gd name="T15" fmla="*/ 14 h 56"/>
                    <a:gd name="T16" fmla="*/ 6 w 58"/>
                    <a:gd name="T17" fmla="*/ 30 h 56"/>
                    <a:gd name="T18" fmla="*/ 6 w 58"/>
                    <a:gd name="T19" fmla="*/ 30 h 56"/>
                    <a:gd name="T20" fmla="*/ 8 w 58"/>
                    <a:gd name="T21" fmla="*/ 32 h 56"/>
                    <a:gd name="T22" fmla="*/ 10 w 58"/>
                    <a:gd name="T23" fmla="*/ 36 h 56"/>
                    <a:gd name="T24" fmla="*/ 14 w 58"/>
                    <a:gd name="T25" fmla="*/ 40 h 56"/>
                    <a:gd name="T26" fmla="*/ 14 w 58"/>
                    <a:gd name="T27" fmla="*/ 44 h 56"/>
                    <a:gd name="T28" fmla="*/ 18 w 58"/>
                    <a:gd name="T29" fmla="*/ 46 h 56"/>
                    <a:gd name="T30" fmla="*/ 22 w 58"/>
                    <a:gd name="T31" fmla="*/ 50 h 56"/>
                    <a:gd name="T32" fmla="*/ 26 w 58"/>
                    <a:gd name="T33" fmla="*/ 52 h 56"/>
                    <a:gd name="T34" fmla="*/ 32 w 58"/>
                    <a:gd name="T35" fmla="*/ 54 h 56"/>
                    <a:gd name="T36" fmla="*/ 36 w 58"/>
                    <a:gd name="T37" fmla="*/ 56 h 56"/>
                    <a:gd name="T38" fmla="*/ 40 w 58"/>
                    <a:gd name="T39" fmla="*/ 54 h 56"/>
                    <a:gd name="T40" fmla="*/ 42 w 58"/>
                    <a:gd name="T41" fmla="*/ 52 h 56"/>
                    <a:gd name="T42" fmla="*/ 46 w 58"/>
                    <a:gd name="T43" fmla="*/ 50 h 56"/>
                    <a:gd name="T44" fmla="*/ 50 w 58"/>
                    <a:gd name="T45" fmla="*/ 44 h 56"/>
                    <a:gd name="T46" fmla="*/ 54 w 58"/>
                    <a:gd name="T47" fmla="*/ 40 h 56"/>
                    <a:gd name="T48" fmla="*/ 56 w 58"/>
                    <a:gd name="T49" fmla="*/ 34 h 56"/>
                    <a:gd name="T50" fmla="*/ 58 w 58"/>
                    <a:gd name="T51" fmla="*/ 30 h 56"/>
                    <a:gd name="T52" fmla="*/ 56 w 58"/>
                    <a:gd name="T53" fmla="*/ 24 h 56"/>
                    <a:gd name="T54" fmla="*/ 56 w 58"/>
                    <a:gd name="T55" fmla="*/ 18 h 56"/>
                    <a:gd name="T56" fmla="*/ 56 w 58"/>
                    <a:gd name="T57" fmla="*/ 12 h 56"/>
                    <a:gd name="T58" fmla="*/ 56 w 58"/>
                    <a:gd name="T59" fmla="*/ 8 h 56"/>
                    <a:gd name="T60" fmla="*/ 56 w 58"/>
                    <a:gd name="T61" fmla="*/ 6 h 56"/>
                    <a:gd name="T62" fmla="*/ 54 w 58"/>
                    <a:gd name="T63" fmla="*/ 6 h 56"/>
                    <a:gd name="T64" fmla="*/ 52 w 58"/>
                    <a:gd name="T65" fmla="*/ 4 h 56"/>
                    <a:gd name="T66" fmla="*/ 50 w 58"/>
                    <a:gd name="T67" fmla="*/ 2 h 56"/>
                    <a:gd name="T68" fmla="*/ 46 w 58"/>
                    <a:gd name="T69" fmla="*/ 0 h 56"/>
                    <a:gd name="T70" fmla="*/ 42 w 58"/>
                    <a:gd name="T71" fmla="*/ 0 h 56"/>
                    <a:gd name="T72" fmla="*/ 40 w 58"/>
                    <a:gd name="T73" fmla="*/ 0 h 56"/>
                    <a:gd name="T74" fmla="*/ 38 w 58"/>
                    <a:gd name="T75" fmla="*/ 2 h 56"/>
                    <a:gd name="T76" fmla="*/ 36 w 58"/>
                    <a:gd name="T77" fmla="*/ 4 h 56"/>
                    <a:gd name="T78" fmla="*/ 34 w 58"/>
                    <a:gd name="T79" fmla="*/ 8 h 56"/>
                    <a:gd name="T80" fmla="*/ 32 w 58"/>
                    <a:gd name="T81" fmla="*/ 10 h 56"/>
                    <a:gd name="T82" fmla="*/ 32 w 58"/>
                    <a:gd name="T83" fmla="*/ 10 h 56"/>
                    <a:gd name="T84" fmla="*/ 16 w 58"/>
                    <a:gd name="T85" fmla="*/ 2 h 56"/>
                    <a:gd name="T86" fmla="*/ 10 w 58"/>
                    <a:gd name="T87" fmla="*/ 2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58" h="56">
                      <a:moveTo>
                        <a:pt x="10" y="2"/>
                      </a:moveTo>
                      <a:lnTo>
                        <a:pt x="10" y="2"/>
                      </a:lnTo>
                      <a:lnTo>
                        <a:pt x="8" y="2"/>
                      </a:lnTo>
                      <a:lnTo>
                        <a:pt x="6" y="2"/>
                      </a:lnTo>
                      <a:lnTo>
                        <a:pt x="4" y="4"/>
                      </a:lnTo>
                      <a:lnTo>
                        <a:pt x="2" y="6"/>
                      </a:ln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6" y="30"/>
                      </a:lnTo>
                      <a:lnTo>
                        <a:pt x="6" y="30"/>
                      </a:lnTo>
                      <a:lnTo>
                        <a:pt x="8" y="32"/>
                      </a:lnTo>
                      <a:lnTo>
                        <a:pt x="10" y="36"/>
                      </a:lnTo>
                      <a:lnTo>
                        <a:pt x="14" y="40"/>
                      </a:lnTo>
                      <a:lnTo>
                        <a:pt x="14" y="44"/>
                      </a:lnTo>
                      <a:lnTo>
                        <a:pt x="18" y="46"/>
                      </a:lnTo>
                      <a:lnTo>
                        <a:pt x="22" y="50"/>
                      </a:lnTo>
                      <a:lnTo>
                        <a:pt x="26" y="52"/>
                      </a:lnTo>
                      <a:lnTo>
                        <a:pt x="32" y="54"/>
                      </a:lnTo>
                      <a:lnTo>
                        <a:pt x="36" y="56"/>
                      </a:lnTo>
                      <a:lnTo>
                        <a:pt x="40" y="54"/>
                      </a:lnTo>
                      <a:lnTo>
                        <a:pt x="42" y="52"/>
                      </a:lnTo>
                      <a:lnTo>
                        <a:pt x="46" y="50"/>
                      </a:lnTo>
                      <a:lnTo>
                        <a:pt x="50" y="44"/>
                      </a:lnTo>
                      <a:lnTo>
                        <a:pt x="54" y="40"/>
                      </a:lnTo>
                      <a:lnTo>
                        <a:pt x="56" y="34"/>
                      </a:lnTo>
                      <a:lnTo>
                        <a:pt x="58" y="30"/>
                      </a:lnTo>
                      <a:lnTo>
                        <a:pt x="56" y="24"/>
                      </a:lnTo>
                      <a:lnTo>
                        <a:pt x="56" y="18"/>
                      </a:lnTo>
                      <a:lnTo>
                        <a:pt x="56" y="12"/>
                      </a:lnTo>
                      <a:lnTo>
                        <a:pt x="56" y="8"/>
                      </a:lnTo>
                      <a:lnTo>
                        <a:pt x="56" y="6"/>
                      </a:lnTo>
                      <a:lnTo>
                        <a:pt x="54" y="6"/>
                      </a:lnTo>
                      <a:lnTo>
                        <a:pt x="52" y="4"/>
                      </a:lnTo>
                      <a:lnTo>
                        <a:pt x="50" y="2"/>
                      </a:lnTo>
                      <a:lnTo>
                        <a:pt x="46" y="0"/>
                      </a:lnTo>
                      <a:lnTo>
                        <a:pt x="42" y="0"/>
                      </a:lnTo>
                      <a:lnTo>
                        <a:pt x="40" y="0"/>
                      </a:lnTo>
                      <a:lnTo>
                        <a:pt x="38" y="2"/>
                      </a:lnTo>
                      <a:lnTo>
                        <a:pt x="36" y="4"/>
                      </a:lnTo>
                      <a:lnTo>
                        <a:pt x="34" y="8"/>
                      </a:lnTo>
                      <a:lnTo>
                        <a:pt x="32" y="10"/>
                      </a:lnTo>
                      <a:lnTo>
                        <a:pt x="32" y="10"/>
                      </a:lnTo>
                      <a:lnTo>
                        <a:pt x="16" y="2"/>
                      </a:lnTo>
                      <a:lnTo>
                        <a:pt x="10" y="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0" name="Freeform 308"/>
                <p:cNvSpPr>
                  <a:spLocks/>
                </p:cNvSpPr>
                <p:nvPr/>
              </p:nvSpPr>
              <p:spPr bwMode="gray">
                <a:xfrm>
                  <a:off x="2731" y="3138"/>
                  <a:ext cx="70" cy="54"/>
                </a:xfrm>
                <a:custGeom>
                  <a:avLst/>
                  <a:gdLst>
                    <a:gd name="T0" fmla="*/ 2 w 70"/>
                    <a:gd name="T1" fmla="*/ 44 h 54"/>
                    <a:gd name="T2" fmla="*/ 34 w 70"/>
                    <a:gd name="T3" fmla="*/ 28 h 54"/>
                    <a:gd name="T4" fmla="*/ 34 w 70"/>
                    <a:gd name="T5" fmla="*/ 28 h 54"/>
                    <a:gd name="T6" fmla="*/ 38 w 70"/>
                    <a:gd name="T7" fmla="*/ 26 h 54"/>
                    <a:gd name="T8" fmla="*/ 40 w 70"/>
                    <a:gd name="T9" fmla="*/ 22 h 54"/>
                    <a:gd name="T10" fmla="*/ 44 w 70"/>
                    <a:gd name="T11" fmla="*/ 18 h 54"/>
                    <a:gd name="T12" fmla="*/ 48 w 70"/>
                    <a:gd name="T13" fmla="*/ 14 h 54"/>
                    <a:gd name="T14" fmla="*/ 52 w 70"/>
                    <a:gd name="T15" fmla="*/ 10 h 54"/>
                    <a:gd name="T16" fmla="*/ 54 w 70"/>
                    <a:gd name="T17" fmla="*/ 4 h 54"/>
                    <a:gd name="T18" fmla="*/ 54 w 70"/>
                    <a:gd name="T19" fmla="*/ 0 h 54"/>
                    <a:gd name="T20" fmla="*/ 64 w 70"/>
                    <a:gd name="T21" fmla="*/ 0 h 54"/>
                    <a:gd name="T22" fmla="*/ 70 w 70"/>
                    <a:gd name="T23" fmla="*/ 8 h 54"/>
                    <a:gd name="T24" fmla="*/ 68 w 70"/>
                    <a:gd name="T25" fmla="*/ 12 h 54"/>
                    <a:gd name="T26" fmla="*/ 64 w 70"/>
                    <a:gd name="T27" fmla="*/ 22 h 54"/>
                    <a:gd name="T28" fmla="*/ 56 w 70"/>
                    <a:gd name="T29" fmla="*/ 32 h 54"/>
                    <a:gd name="T30" fmla="*/ 46 w 70"/>
                    <a:gd name="T31" fmla="*/ 42 h 54"/>
                    <a:gd name="T32" fmla="*/ 28 w 70"/>
                    <a:gd name="T33" fmla="*/ 50 h 54"/>
                    <a:gd name="T34" fmla="*/ 16 w 70"/>
                    <a:gd name="T35" fmla="*/ 54 h 54"/>
                    <a:gd name="T36" fmla="*/ 10 w 70"/>
                    <a:gd name="T37" fmla="*/ 54 h 54"/>
                    <a:gd name="T38" fmla="*/ 10 w 70"/>
                    <a:gd name="T39" fmla="*/ 54 h 54"/>
                    <a:gd name="T40" fmla="*/ 8 w 70"/>
                    <a:gd name="T41" fmla="*/ 54 h 54"/>
                    <a:gd name="T42" fmla="*/ 6 w 70"/>
                    <a:gd name="T43" fmla="*/ 54 h 54"/>
                    <a:gd name="T44" fmla="*/ 4 w 70"/>
                    <a:gd name="T45" fmla="*/ 52 h 54"/>
                    <a:gd name="T46" fmla="*/ 2 w 70"/>
                    <a:gd name="T47" fmla="*/ 52 h 54"/>
                    <a:gd name="T48" fmla="*/ 0 w 70"/>
                    <a:gd name="T49" fmla="*/ 50 h 54"/>
                    <a:gd name="T50" fmla="*/ 0 w 70"/>
                    <a:gd name="T51" fmla="*/ 48 h 54"/>
                    <a:gd name="T52" fmla="*/ 2 w 70"/>
                    <a:gd name="T53" fmla="*/ 4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70" h="54">
                      <a:moveTo>
                        <a:pt x="2" y="44"/>
                      </a:moveTo>
                      <a:lnTo>
                        <a:pt x="34" y="28"/>
                      </a:lnTo>
                      <a:lnTo>
                        <a:pt x="34" y="28"/>
                      </a:lnTo>
                      <a:lnTo>
                        <a:pt x="38" y="26"/>
                      </a:lnTo>
                      <a:lnTo>
                        <a:pt x="40" y="22"/>
                      </a:lnTo>
                      <a:lnTo>
                        <a:pt x="44" y="18"/>
                      </a:lnTo>
                      <a:lnTo>
                        <a:pt x="48" y="14"/>
                      </a:lnTo>
                      <a:lnTo>
                        <a:pt x="52" y="10"/>
                      </a:lnTo>
                      <a:lnTo>
                        <a:pt x="54" y="4"/>
                      </a:lnTo>
                      <a:lnTo>
                        <a:pt x="54" y="0"/>
                      </a:lnTo>
                      <a:lnTo>
                        <a:pt x="64" y="0"/>
                      </a:lnTo>
                      <a:lnTo>
                        <a:pt x="70" y="8"/>
                      </a:lnTo>
                      <a:lnTo>
                        <a:pt x="68" y="12"/>
                      </a:lnTo>
                      <a:lnTo>
                        <a:pt x="64" y="22"/>
                      </a:lnTo>
                      <a:lnTo>
                        <a:pt x="56" y="32"/>
                      </a:lnTo>
                      <a:lnTo>
                        <a:pt x="46" y="42"/>
                      </a:lnTo>
                      <a:lnTo>
                        <a:pt x="28" y="50"/>
                      </a:lnTo>
                      <a:lnTo>
                        <a:pt x="16" y="54"/>
                      </a:lnTo>
                      <a:lnTo>
                        <a:pt x="10" y="54"/>
                      </a:lnTo>
                      <a:lnTo>
                        <a:pt x="10" y="54"/>
                      </a:lnTo>
                      <a:lnTo>
                        <a:pt x="8" y="54"/>
                      </a:lnTo>
                      <a:lnTo>
                        <a:pt x="6" y="54"/>
                      </a:lnTo>
                      <a:lnTo>
                        <a:pt x="4" y="52"/>
                      </a:lnTo>
                      <a:lnTo>
                        <a:pt x="2" y="52"/>
                      </a:lnTo>
                      <a:lnTo>
                        <a:pt x="0" y="50"/>
                      </a:lnTo>
                      <a:lnTo>
                        <a:pt x="0" y="48"/>
                      </a:lnTo>
                      <a:lnTo>
                        <a:pt x="2" y="4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1" name="Freeform 309"/>
                <p:cNvSpPr>
                  <a:spLocks/>
                </p:cNvSpPr>
                <p:nvPr/>
              </p:nvSpPr>
              <p:spPr bwMode="gray">
                <a:xfrm>
                  <a:off x="2957" y="3706"/>
                  <a:ext cx="74" cy="110"/>
                </a:xfrm>
                <a:custGeom>
                  <a:avLst/>
                  <a:gdLst>
                    <a:gd name="T0" fmla="*/ 8 w 74"/>
                    <a:gd name="T1" fmla="*/ 0 h 110"/>
                    <a:gd name="T2" fmla="*/ 4 w 74"/>
                    <a:gd name="T3" fmla="*/ 2 h 110"/>
                    <a:gd name="T4" fmla="*/ 2 w 74"/>
                    <a:gd name="T5" fmla="*/ 4 h 110"/>
                    <a:gd name="T6" fmla="*/ 2 w 74"/>
                    <a:gd name="T7" fmla="*/ 12 h 110"/>
                    <a:gd name="T8" fmla="*/ 8 w 74"/>
                    <a:gd name="T9" fmla="*/ 20 h 110"/>
                    <a:gd name="T10" fmla="*/ 14 w 74"/>
                    <a:gd name="T11" fmla="*/ 30 h 110"/>
                    <a:gd name="T12" fmla="*/ 20 w 74"/>
                    <a:gd name="T13" fmla="*/ 38 h 110"/>
                    <a:gd name="T14" fmla="*/ 22 w 74"/>
                    <a:gd name="T15" fmla="*/ 40 h 110"/>
                    <a:gd name="T16" fmla="*/ 22 w 74"/>
                    <a:gd name="T17" fmla="*/ 54 h 110"/>
                    <a:gd name="T18" fmla="*/ 18 w 74"/>
                    <a:gd name="T19" fmla="*/ 74 h 110"/>
                    <a:gd name="T20" fmla="*/ 18 w 74"/>
                    <a:gd name="T21" fmla="*/ 78 h 110"/>
                    <a:gd name="T22" fmla="*/ 22 w 74"/>
                    <a:gd name="T23" fmla="*/ 84 h 110"/>
                    <a:gd name="T24" fmla="*/ 28 w 74"/>
                    <a:gd name="T25" fmla="*/ 92 h 110"/>
                    <a:gd name="T26" fmla="*/ 32 w 74"/>
                    <a:gd name="T27" fmla="*/ 102 h 110"/>
                    <a:gd name="T28" fmla="*/ 36 w 74"/>
                    <a:gd name="T29" fmla="*/ 110 h 110"/>
                    <a:gd name="T30" fmla="*/ 38 w 74"/>
                    <a:gd name="T31" fmla="*/ 110 h 110"/>
                    <a:gd name="T32" fmla="*/ 40 w 74"/>
                    <a:gd name="T33" fmla="*/ 102 h 110"/>
                    <a:gd name="T34" fmla="*/ 46 w 74"/>
                    <a:gd name="T35" fmla="*/ 90 h 110"/>
                    <a:gd name="T36" fmla="*/ 54 w 74"/>
                    <a:gd name="T37" fmla="*/ 82 h 110"/>
                    <a:gd name="T38" fmla="*/ 60 w 74"/>
                    <a:gd name="T39" fmla="*/ 78 h 110"/>
                    <a:gd name="T40" fmla="*/ 66 w 74"/>
                    <a:gd name="T41" fmla="*/ 68 h 110"/>
                    <a:gd name="T42" fmla="*/ 70 w 74"/>
                    <a:gd name="T43" fmla="*/ 58 h 110"/>
                    <a:gd name="T44" fmla="*/ 72 w 74"/>
                    <a:gd name="T45" fmla="*/ 50 h 110"/>
                    <a:gd name="T46" fmla="*/ 72 w 74"/>
                    <a:gd name="T47" fmla="*/ 50 h 110"/>
                    <a:gd name="T48" fmla="*/ 64 w 74"/>
                    <a:gd name="T49" fmla="*/ 52 h 110"/>
                    <a:gd name="T50" fmla="*/ 54 w 74"/>
                    <a:gd name="T51" fmla="*/ 52 h 110"/>
                    <a:gd name="T52" fmla="*/ 46 w 74"/>
                    <a:gd name="T53" fmla="*/ 48 h 110"/>
                    <a:gd name="T54" fmla="*/ 38 w 74"/>
                    <a:gd name="T55" fmla="*/ 40 h 110"/>
                    <a:gd name="T56" fmla="*/ 34 w 74"/>
                    <a:gd name="T57" fmla="*/ 32 h 110"/>
                    <a:gd name="T58" fmla="*/ 32 w 74"/>
                    <a:gd name="T59" fmla="*/ 28 h 110"/>
                    <a:gd name="T60" fmla="*/ 18 w 74"/>
                    <a:gd name="T61" fmla="*/ 10 h 110"/>
                    <a:gd name="T62" fmla="*/ 18 w 74"/>
                    <a:gd name="T63" fmla="*/ 6 h 110"/>
                    <a:gd name="T64" fmla="*/ 12 w 74"/>
                    <a:gd name="T65" fmla="*/ 2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74" h="110">
                      <a:moveTo>
                        <a:pt x="10" y="0"/>
                      </a:move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4" y="2"/>
                      </a:lnTo>
                      <a:lnTo>
                        <a:pt x="2" y="2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2" y="12"/>
                      </a:lnTo>
                      <a:lnTo>
                        <a:pt x="4" y="16"/>
                      </a:lnTo>
                      <a:lnTo>
                        <a:pt x="8" y="20"/>
                      </a:lnTo>
                      <a:lnTo>
                        <a:pt x="10" y="26"/>
                      </a:lnTo>
                      <a:lnTo>
                        <a:pt x="14" y="30"/>
                      </a:lnTo>
                      <a:lnTo>
                        <a:pt x="16" y="34"/>
                      </a:lnTo>
                      <a:lnTo>
                        <a:pt x="20" y="38"/>
                      </a:lnTo>
                      <a:lnTo>
                        <a:pt x="22" y="40"/>
                      </a:lnTo>
                      <a:lnTo>
                        <a:pt x="22" y="40"/>
                      </a:lnTo>
                      <a:lnTo>
                        <a:pt x="22" y="44"/>
                      </a:lnTo>
                      <a:lnTo>
                        <a:pt x="22" y="54"/>
                      </a:lnTo>
                      <a:lnTo>
                        <a:pt x="20" y="64"/>
                      </a:lnTo>
                      <a:lnTo>
                        <a:pt x="18" y="74"/>
                      </a:lnTo>
                      <a:lnTo>
                        <a:pt x="18" y="74"/>
                      </a:lnTo>
                      <a:lnTo>
                        <a:pt x="18" y="78"/>
                      </a:lnTo>
                      <a:lnTo>
                        <a:pt x="18" y="80"/>
                      </a:lnTo>
                      <a:lnTo>
                        <a:pt x="22" y="84"/>
                      </a:lnTo>
                      <a:lnTo>
                        <a:pt x="24" y="88"/>
                      </a:lnTo>
                      <a:lnTo>
                        <a:pt x="28" y="92"/>
                      </a:lnTo>
                      <a:lnTo>
                        <a:pt x="30" y="96"/>
                      </a:lnTo>
                      <a:lnTo>
                        <a:pt x="32" y="102"/>
                      </a:lnTo>
                      <a:lnTo>
                        <a:pt x="34" y="106"/>
                      </a:lnTo>
                      <a:lnTo>
                        <a:pt x="36" y="110"/>
                      </a:lnTo>
                      <a:lnTo>
                        <a:pt x="36" y="110"/>
                      </a:lnTo>
                      <a:lnTo>
                        <a:pt x="38" y="110"/>
                      </a:lnTo>
                      <a:lnTo>
                        <a:pt x="38" y="106"/>
                      </a:lnTo>
                      <a:lnTo>
                        <a:pt x="40" y="102"/>
                      </a:lnTo>
                      <a:lnTo>
                        <a:pt x="44" y="96"/>
                      </a:lnTo>
                      <a:lnTo>
                        <a:pt x="46" y="90"/>
                      </a:lnTo>
                      <a:lnTo>
                        <a:pt x="50" y="86"/>
                      </a:lnTo>
                      <a:lnTo>
                        <a:pt x="54" y="82"/>
                      </a:lnTo>
                      <a:lnTo>
                        <a:pt x="56" y="80"/>
                      </a:lnTo>
                      <a:lnTo>
                        <a:pt x="60" y="78"/>
                      </a:lnTo>
                      <a:lnTo>
                        <a:pt x="64" y="74"/>
                      </a:lnTo>
                      <a:lnTo>
                        <a:pt x="66" y="68"/>
                      </a:lnTo>
                      <a:lnTo>
                        <a:pt x="68" y="64"/>
                      </a:lnTo>
                      <a:lnTo>
                        <a:pt x="70" y="58"/>
                      </a:lnTo>
                      <a:lnTo>
                        <a:pt x="72" y="54"/>
                      </a:lnTo>
                      <a:lnTo>
                        <a:pt x="72" y="50"/>
                      </a:lnTo>
                      <a:lnTo>
                        <a:pt x="74" y="50"/>
                      </a:lnTo>
                      <a:lnTo>
                        <a:pt x="72" y="50"/>
                      </a:lnTo>
                      <a:lnTo>
                        <a:pt x="68" y="50"/>
                      </a:lnTo>
                      <a:lnTo>
                        <a:pt x="64" y="52"/>
                      </a:lnTo>
                      <a:lnTo>
                        <a:pt x="58" y="52"/>
                      </a:lnTo>
                      <a:lnTo>
                        <a:pt x="54" y="52"/>
                      </a:lnTo>
                      <a:lnTo>
                        <a:pt x="48" y="50"/>
                      </a:lnTo>
                      <a:lnTo>
                        <a:pt x="46" y="48"/>
                      </a:lnTo>
                      <a:lnTo>
                        <a:pt x="42" y="44"/>
                      </a:lnTo>
                      <a:lnTo>
                        <a:pt x="38" y="40"/>
                      </a:lnTo>
                      <a:lnTo>
                        <a:pt x="36" y="36"/>
                      </a:lnTo>
                      <a:lnTo>
                        <a:pt x="34" y="32"/>
                      </a:lnTo>
                      <a:lnTo>
                        <a:pt x="32" y="30"/>
                      </a:lnTo>
                      <a:lnTo>
                        <a:pt x="32" y="28"/>
                      </a:lnTo>
                      <a:lnTo>
                        <a:pt x="18" y="10"/>
                      </a:lnTo>
                      <a:lnTo>
                        <a:pt x="18" y="10"/>
                      </a:lnTo>
                      <a:lnTo>
                        <a:pt x="18" y="8"/>
                      </a:lnTo>
                      <a:lnTo>
                        <a:pt x="18" y="6"/>
                      </a:lnTo>
                      <a:lnTo>
                        <a:pt x="16" y="2"/>
                      </a:lnTo>
                      <a:lnTo>
                        <a:pt x="12" y="2"/>
                      </a:lnTo>
                      <a:lnTo>
                        <a:pt x="10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2" name="Freeform 310"/>
                <p:cNvSpPr>
                  <a:spLocks/>
                </p:cNvSpPr>
                <p:nvPr/>
              </p:nvSpPr>
              <p:spPr bwMode="gray">
                <a:xfrm>
                  <a:off x="2887" y="3810"/>
                  <a:ext cx="92" cy="104"/>
                </a:xfrm>
                <a:custGeom>
                  <a:avLst/>
                  <a:gdLst>
                    <a:gd name="T0" fmla="*/ 4 w 92"/>
                    <a:gd name="T1" fmla="*/ 80 h 104"/>
                    <a:gd name="T2" fmla="*/ 4 w 92"/>
                    <a:gd name="T3" fmla="*/ 80 h 104"/>
                    <a:gd name="T4" fmla="*/ 2 w 92"/>
                    <a:gd name="T5" fmla="*/ 82 h 104"/>
                    <a:gd name="T6" fmla="*/ 0 w 92"/>
                    <a:gd name="T7" fmla="*/ 84 h 104"/>
                    <a:gd name="T8" fmla="*/ 0 w 92"/>
                    <a:gd name="T9" fmla="*/ 88 h 104"/>
                    <a:gd name="T10" fmla="*/ 0 w 92"/>
                    <a:gd name="T11" fmla="*/ 90 h 104"/>
                    <a:gd name="T12" fmla="*/ 0 w 92"/>
                    <a:gd name="T13" fmla="*/ 94 h 104"/>
                    <a:gd name="T14" fmla="*/ 4 w 92"/>
                    <a:gd name="T15" fmla="*/ 96 h 104"/>
                    <a:gd name="T16" fmla="*/ 10 w 92"/>
                    <a:gd name="T17" fmla="*/ 98 h 104"/>
                    <a:gd name="T18" fmla="*/ 16 w 92"/>
                    <a:gd name="T19" fmla="*/ 100 h 104"/>
                    <a:gd name="T20" fmla="*/ 22 w 92"/>
                    <a:gd name="T21" fmla="*/ 102 h 104"/>
                    <a:gd name="T22" fmla="*/ 28 w 92"/>
                    <a:gd name="T23" fmla="*/ 104 h 104"/>
                    <a:gd name="T24" fmla="*/ 34 w 92"/>
                    <a:gd name="T25" fmla="*/ 104 h 104"/>
                    <a:gd name="T26" fmla="*/ 36 w 92"/>
                    <a:gd name="T27" fmla="*/ 104 h 104"/>
                    <a:gd name="T28" fmla="*/ 40 w 92"/>
                    <a:gd name="T29" fmla="*/ 102 h 104"/>
                    <a:gd name="T30" fmla="*/ 44 w 92"/>
                    <a:gd name="T31" fmla="*/ 98 h 104"/>
                    <a:gd name="T32" fmla="*/ 48 w 92"/>
                    <a:gd name="T33" fmla="*/ 94 h 104"/>
                    <a:gd name="T34" fmla="*/ 50 w 92"/>
                    <a:gd name="T35" fmla="*/ 90 h 104"/>
                    <a:gd name="T36" fmla="*/ 52 w 92"/>
                    <a:gd name="T37" fmla="*/ 86 h 104"/>
                    <a:gd name="T38" fmla="*/ 52 w 92"/>
                    <a:gd name="T39" fmla="*/ 82 h 104"/>
                    <a:gd name="T40" fmla="*/ 52 w 92"/>
                    <a:gd name="T41" fmla="*/ 78 h 104"/>
                    <a:gd name="T42" fmla="*/ 50 w 92"/>
                    <a:gd name="T43" fmla="*/ 74 h 104"/>
                    <a:gd name="T44" fmla="*/ 52 w 92"/>
                    <a:gd name="T45" fmla="*/ 70 h 104"/>
                    <a:gd name="T46" fmla="*/ 54 w 92"/>
                    <a:gd name="T47" fmla="*/ 66 h 104"/>
                    <a:gd name="T48" fmla="*/ 58 w 92"/>
                    <a:gd name="T49" fmla="*/ 64 h 104"/>
                    <a:gd name="T50" fmla="*/ 62 w 92"/>
                    <a:gd name="T51" fmla="*/ 60 h 104"/>
                    <a:gd name="T52" fmla="*/ 66 w 92"/>
                    <a:gd name="T53" fmla="*/ 54 h 104"/>
                    <a:gd name="T54" fmla="*/ 70 w 92"/>
                    <a:gd name="T55" fmla="*/ 50 h 104"/>
                    <a:gd name="T56" fmla="*/ 72 w 92"/>
                    <a:gd name="T57" fmla="*/ 46 h 104"/>
                    <a:gd name="T58" fmla="*/ 74 w 92"/>
                    <a:gd name="T59" fmla="*/ 44 h 104"/>
                    <a:gd name="T60" fmla="*/ 74 w 92"/>
                    <a:gd name="T61" fmla="*/ 42 h 104"/>
                    <a:gd name="T62" fmla="*/ 80 w 92"/>
                    <a:gd name="T63" fmla="*/ 30 h 104"/>
                    <a:gd name="T64" fmla="*/ 82 w 92"/>
                    <a:gd name="T65" fmla="*/ 28 h 104"/>
                    <a:gd name="T66" fmla="*/ 84 w 92"/>
                    <a:gd name="T67" fmla="*/ 26 h 104"/>
                    <a:gd name="T68" fmla="*/ 86 w 92"/>
                    <a:gd name="T69" fmla="*/ 24 h 104"/>
                    <a:gd name="T70" fmla="*/ 88 w 92"/>
                    <a:gd name="T71" fmla="*/ 20 h 104"/>
                    <a:gd name="T72" fmla="*/ 90 w 92"/>
                    <a:gd name="T73" fmla="*/ 16 h 104"/>
                    <a:gd name="T74" fmla="*/ 92 w 92"/>
                    <a:gd name="T75" fmla="*/ 12 h 104"/>
                    <a:gd name="T76" fmla="*/ 92 w 92"/>
                    <a:gd name="T77" fmla="*/ 8 h 104"/>
                    <a:gd name="T78" fmla="*/ 90 w 92"/>
                    <a:gd name="T79" fmla="*/ 6 h 104"/>
                    <a:gd name="T80" fmla="*/ 86 w 92"/>
                    <a:gd name="T81" fmla="*/ 4 h 104"/>
                    <a:gd name="T82" fmla="*/ 82 w 92"/>
                    <a:gd name="T83" fmla="*/ 2 h 104"/>
                    <a:gd name="T84" fmla="*/ 78 w 92"/>
                    <a:gd name="T85" fmla="*/ 0 h 104"/>
                    <a:gd name="T86" fmla="*/ 74 w 92"/>
                    <a:gd name="T87" fmla="*/ 0 h 104"/>
                    <a:gd name="T88" fmla="*/ 70 w 92"/>
                    <a:gd name="T89" fmla="*/ 0 h 104"/>
                    <a:gd name="T90" fmla="*/ 68 w 92"/>
                    <a:gd name="T91" fmla="*/ 2 h 104"/>
                    <a:gd name="T92" fmla="*/ 66 w 92"/>
                    <a:gd name="T93" fmla="*/ 4 h 104"/>
                    <a:gd name="T94" fmla="*/ 64 w 92"/>
                    <a:gd name="T95" fmla="*/ 8 h 104"/>
                    <a:gd name="T96" fmla="*/ 62 w 92"/>
                    <a:gd name="T97" fmla="*/ 10 h 104"/>
                    <a:gd name="T98" fmla="*/ 60 w 92"/>
                    <a:gd name="T99" fmla="*/ 12 h 104"/>
                    <a:gd name="T100" fmla="*/ 60 w 92"/>
                    <a:gd name="T101" fmla="*/ 12 h 104"/>
                    <a:gd name="T102" fmla="*/ 58 w 92"/>
                    <a:gd name="T103" fmla="*/ 26 h 104"/>
                    <a:gd name="T104" fmla="*/ 42 w 92"/>
                    <a:gd name="T105" fmla="*/ 36 h 104"/>
                    <a:gd name="T106" fmla="*/ 32 w 92"/>
                    <a:gd name="T107" fmla="*/ 44 h 104"/>
                    <a:gd name="T108" fmla="*/ 20 w 92"/>
                    <a:gd name="T109" fmla="*/ 62 h 104"/>
                    <a:gd name="T110" fmla="*/ 14 w 92"/>
                    <a:gd name="T111" fmla="*/ 72 h 104"/>
                    <a:gd name="T112" fmla="*/ 14 w 92"/>
                    <a:gd name="T113" fmla="*/ 72 h 104"/>
                    <a:gd name="T114" fmla="*/ 12 w 92"/>
                    <a:gd name="T115" fmla="*/ 72 h 104"/>
                    <a:gd name="T116" fmla="*/ 8 w 92"/>
                    <a:gd name="T117" fmla="*/ 72 h 104"/>
                    <a:gd name="T118" fmla="*/ 6 w 92"/>
                    <a:gd name="T119" fmla="*/ 76 h 104"/>
                    <a:gd name="T120" fmla="*/ 4 w 92"/>
                    <a:gd name="T121" fmla="*/ 8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92" h="104">
                      <a:moveTo>
                        <a:pt x="4" y="80"/>
                      </a:moveTo>
                      <a:lnTo>
                        <a:pt x="4" y="80"/>
                      </a:lnTo>
                      <a:lnTo>
                        <a:pt x="2" y="82"/>
                      </a:lnTo>
                      <a:lnTo>
                        <a:pt x="0" y="84"/>
                      </a:lnTo>
                      <a:lnTo>
                        <a:pt x="0" y="88"/>
                      </a:lnTo>
                      <a:lnTo>
                        <a:pt x="0" y="90"/>
                      </a:lnTo>
                      <a:lnTo>
                        <a:pt x="0" y="94"/>
                      </a:lnTo>
                      <a:lnTo>
                        <a:pt x="4" y="96"/>
                      </a:lnTo>
                      <a:lnTo>
                        <a:pt x="10" y="98"/>
                      </a:lnTo>
                      <a:lnTo>
                        <a:pt x="16" y="100"/>
                      </a:lnTo>
                      <a:lnTo>
                        <a:pt x="22" y="102"/>
                      </a:lnTo>
                      <a:lnTo>
                        <a:pt x="28" y="104"/>
                      </a:lnTo>
                      <a:lnTo>
                        <a:pt x="34" y="104"/>
                      </a:lnTo>
                      <a:lnTo>
                        <a:pt x="36" y="104"/>
                      </a:lnTo>
                      <a:lnTo>
                        <a:pt x="40" y="102"/>
                      </a:lnTo>
                      <a:lnTo>
                        <a:pt x="44" y="98"/>
                      </a:lnTo>
                      <a:lnTo>
                        <a:pt x="48" y="94"/>
                      </a:lnTo>
                      <a:lnTo>
                        <a:pt x="50" y="90"/>
                      </a:lnTo>
                      <a:lnTo>
                        <a:pt x="52" y="86"/>
                      </a:lnTo>
                      <a:lnTo>
                        <a:pt x="52" y="82"/>
                      </a:lnTo>
                      <a:lnTo>
                        <a:pt x="52" y="78"/>
                      </a:lnTo>
                      <a:lnTo>
                        <a:pt x="50" y="74"/>
                      </a:lnTo>
                      <a:lnTo>
                        <a:pt x="52" y="70"/>
                      </a:lnTo>
                      <a:lnTo>
                        <a:pt x="54" y="66"/>
                      </a:lnTo>
                      <a:lnTo>
                        <a:pt x="58" y="64"/>
                      </a:lnTo>
                      <a:lnTo>
                        <a:pt x="62" y="60"/>
                      </a:lnTo>
                      <a:lnTo>
                        <a:pt x="66" y="54"/>
                      </a:lnTo>
                      <a:lnTo>
                        <a:pt x="70" y="50"/>
                      </a:lnTo>
                      <a:lnTo>
                        <a:pt x="72" y="46"/>
                      </a:lnTo>
                      <a:lnTo>
                        <a:pt x="74" y="44"/>
                      </a:lnTo>
                      <a:lnTo>
                        <a:pt x="74" y="42"/>
                      </a:lnTo>
                      <a:lnTo>
                        <a:pt x="80" y="30"/>
                      </a:lnTo>
                      <a:lnTo>
                        <a:pt x="82" y="28"/>
                      </a:lnTo>
                      <a:lnTo>
                        <a:pt x="84" y="26"/>
                      </a:lnTo>
                      <a:lnTo>
                        <a:pt x="86" y="24"/>
                      </a:lnTo>
                      <a:lnTo>
                        <a:pt x="88" y="20"/>
                      </a:lnTo>
                      <a:lnTo>
                        <a:pt x="90" y="16"/>
                      </a:lnTo>
                      <a:lnTo>
                        <a:pt x="92" y="12"/>
                      </a:lnTo>
                      <a:lnTo>
                        <a:pt x="92" y="8"/>
                      </a:lnTo>
                      <a:lnTo>
                        <a:pt x="90" y="6"/>
                      </a:lnTo>
                      <a:lnTo>
                        <a:pt x="86" y="4"/>
                      </a:lnTo>
                      <a:lnTo>
                        <a:pt x="82" y="2"/>
                      </a:lnTo>
                      <a:lnTo>
                        <a:pt x="78" y="0"/>
                      </a:lnTo>
                      <a:lnTo>
                        <a:pt x="74" y="0"/>
                      </a:lnTo>
                      <a:lnTo>
                        <a:pt x="70" y="0"/>
                      </a:lnTo>
                      <a:lnTo>
                        <a:pt x="68" y="2"/>
                      </a:lnTo>
                      <a:lnTo>
                        <a:pt x="66" y="4"/>
                      </a:lnTo>
                      <a:lnTo>
                        <a:pt x="64" y="8"/>
                      </a:lnTo>
                      <a:lnTo>
                        <a:pt x="62" y="10"/>
                      </a:lnTo>
                      <a:lnTo>
                        <a:pt x="60" y="12"/>
                      </a:lnTo>
                      <a:lnTo>
                        <a:pt x="60" y="12"/>
                      </a:lnTo>
                      <a:lnTo>
                        <a:pt x="58" y="26"/>
                      </a:lnTo>
                      <a:lnTo>
                        <a:pt x="42" y="36"/>
                      </a:lnTo>
                      <a:lnTo>
                        <a:pt x="32" y="44"/>
                      </a:lnTo>
                      <a:lnTo>
                        <a:pt x="20" y="62"/>
                      </a:lnTo>
                      <a:lnTo>
                        <a:pt x="14" y="72"/>
                      </a:lnTo>
                      <a:lnTo>
                        <a:pt x="14" y="72"/>
                      </a:lnTo>
                      <a:lnTo>
                        <a:pt x="12" y="72"/>
                      </a:lnTo>
                      <a:lnTo>
                        <a:pt x="8" y="72"/>
                      </a:lnTo>
                      <a:lnTo>
                        <a:pt x="6" y="76"/>
                      </a:lnTo>
                      <a:lnTo>
                        <a:pt x="4" y="8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3" name="Freeform 311"/>
                <p:cNvSpPr>
                  <a:spLocks/>
                </p:cNvSpPr>
                <p:nvPr/>
              </p:nvSpPr>
              <p:spPr bwMode="gray">
                <a:xfrm>
                  <a:off x="2363" y="2868"/>
                  <a:ext cx="36" cy="96"/>
                </a:xfrm>
                <a:custGeom>
                  <a:avLst/>
                  <a:gdLst>
                    <a:gd name="T0" fmla="*/ 20 w 36"/>
                    <a:gd name="T1" fmla="*/ 0 h 96"/>
                    <a:gd name="T2" fmla="*/ 20 w 36"/>
                    <a:gd name="T3" fmla="*/ 0 h 96"/>
                    <a:gd name="T4" fmla="*/ 16 w 36"/>
                    <a:gd name="T5" fmla="*/ 0 h 96"/>
                    <a:gd name="T6" fmla="*/ 12 w 36"/>
                    <a:gd name="T7" fmla="*/ 0 h 96"/>
                    <a:gd name="T8" fmla="*/ 8 w 36"/>
                    <a:gd name="T9" fmla="*/ 2 h 96"/>
                    <a:gd name="T10" fmla="*/ 4 w 36"/>
                    <a:gd name="T11" fmla="*/ 4 h 96"/>
                    <a:gd name="T12" fmla="*/ 2 w 36"/>
                    <a:gd name="T13" fmla="*/ 8 h 96"/>
                    <a:gd name="T14" fmla="*/ 2 w 36"/>
                    <a:gd name="T15" fmla="*/ 12 h 96"/>
                    <a:gd name="T16" fmla="*/ 0 w 36"/>
                    <a:gd name="T17" fmla="*/ 26 h 96"/>
                    <a:gd name="T18" fmla="*/ 0 w 36"/>
                    <a:gd name="T19" fmla="*/ 40 h 96"/>
                    <a:gd name="T20" fmla="*/ 2 w 36"/>
                    <a:gd name="T21" fmla="*/ 48 h 96"/>
                    <a:gd name="T22" fmla="*/ 2 w 36"/>
                    <a:gd name="T23" fmla="*/ 52 h 96"/>
                    <a:gd name="T24" fmla="*/ 4 w 36"/>
                    <a:gd name="T25" fmla="*/ 54 h 96"/>
                    <a:gd name="T26" fmla="*/ 4 w 36"/>
                    <a:gd name="T27" fmla="*/ 54 h 96"/>
                    <a:gd name="T28" fmla="*/ 4 w 36"/>
                    <a:gd name="T29" fmla="*/ 54 h 96"/>
                    <a:gd name="T30" fmla="*/ 4 w 36"/>
                    <a:gd name="T31" fmla="*/ 56 h 96"/>
                    <a:gd name="T32" fmla="*/ 2 w 36"/>
                    <a:gd name="T33" fmla="*/ 58 h 96"/>
                    <a:gd name="T34" fmla="*/ 2 w 36"/>
                    <a:gd name="T35" fmla="*/ 60 h 96"/>
                    <a:gd name="T36" fmla="*/ 0 w 36"/>
                    <a:gd name="T37" fmla="*/ 64 h 96"/>
                    <a:gd name="T38" fmla="*/ 0 w 36"/>
                    <a:gd name="T39" fmla="*/ 66 h 96"/>
                    <a:gd name="T40" fmla="*/ 2 w 36"/>
                    <a:gd name="T41" fmla="*/ 70 h 96"/>
                    <a:gd name="T42" fmla="*/ 4 w 36"/>
                    <a:gd name="T43" fmla="*/ 76 h 96"/>
                    <a:gd name="T44" fmla="*/ 6 w 36"/>
                    <a:gd name="T45" fmla="*/ 82 h 96"/>
                    <a:gd name="T46" fmla="*/ 10 w 36"/>
                    <a:gd name="T47" fmla="*/ 88 h 96"/>
                    <a:gd name="T48" fmla="*/ 12 w 36"/>
                    <a:gd name="T49" fmla="*/ 92 h 96"/>
                    <a:gd name="T50" fmla="*/ 14 w 36"/>
                    <a:gd name="T51" fmla="*/ 94 h 96"/>
                    <a:gd name="T52" fmla="*/ 16 w 36"/>
                    <a:gd name="T53" fmla="*/ 96 h 96"/>
                    <a:gd name="T54" fmla="*/ 18 w 36"/>
                    <a:gd name="T55" fmla="*/ 94 h 96"/>
                    <a:gd name="T56" fmla="*/ 22 w 36"/>
                    <a:gd name="T57" fmla="*/ 90 h 96"/>
                    <a:gd name="T58" fmla="*/ 24 w 36"/>
                    <a:gd name="T59" fmla="*/ 88 h 96"/>
                    <a:gd name="T60" fmla="*/ 24 w 36"/>
                    <a:gd name="T61" fmla="*/ 84 h 96"/>
                    <a:gd name="T62" fmla="*/ 24 w 36"/>
                    <a:gd name="T63" fmla="*/ 78 h 96"/>
                    <a:gd name="T64" fmla="*/ 24 w 36"/>
                    <a:gd name="T65" fmla="*/ 72 h 96"/>
                    <a:gd name="T66" fmla="*/ 24 w 36"/>
                    <a:gd name="T67" fmla="*/ 66 h 96"/>
                    <a:gd name="T68" fmla="*/ 24 w 36"/>
                    <a:gd name="T69" fmla="*/ 60 h 96"/>
                    <a:gd name="T70" fmla="*/ 24 w 36"/>
                    <a:gd name="T71" fmla="*/ 56 h 96"/>
                    <a:gd name="T72" fmla="*/ 24 w 36"/>
                    <a:gd name="T73" fmla="*/ 56 h 96"/>
                    <a:gd name="T74" fmla="*/ 30 w 36"/>
                    <a:gd name="T75" fmla="*/ 42 h 96"/>
                    <a:gd name="T76" fmla="*/ 30 w 36"/>
                    <a:gd name="T77" fmla="*/ 40 h 96"/>
                    <a:gd name="T78" fmla="*/ 30 w 36"/>
                    <a:gd name="T79" fmla="*/ 36 h 96"/>
                    <a:gd name="T80" fmla="*/ 30 w 36"/>
                    <a:gd name="T81" fmla="*/ 32 h 96"/>
                    <a:gd name="T82" fmla="*/ 30 w 36"/>
                    <a:gd name="T83" fmla="*/ 28 h 96"/>
                    <a:gd name="T84" fmla="*/ 32 w 36"/>
                    <a:gd name="T85" fmla="*/ 24 h 96"/>
                    <a:gd name="T86" fmla="*/ 32 w 36"/>
                    <a:gd name="T87" fmla="*/ 24 h 96"/>
                    <a:gd name="T88" fmla="*/ 34 w 36"/>
                    <a:gd name="T89" fmla="*/ 22 h 96"/>
                    <a:gd name="T90" fmla="*/ 34 w 36"/>
                    <a:gd name="T91" fmla="*/ 20 h 96"/>
                    <a:gd name="T92" fmla="*/ 34 w 36"/>
                    <a:gd name="T93" fmla="*/ 16 h 96"/>
                    <a:gd name="T94" fmla="*/ 34 w 36"/>
                    <a:gd name="T95" fmla="*/ 10 h 96"/>
                    <a:gd name="T96" fmla="*/ 34 w 36"/>
                    <a:gd name="T97" fmla="*/ 6 h 96"/>
                    <a:gd name="T98" fmla="*/ 34 w 36"/>
                    <a:gd name="T99" fmla="*/ 2 h 96"/>
                    <a:gd name="T100" fmla="*/ 36 w 36"/>
                    <a:gd name="T101" fmla="*/ 0 h 96"/>
                    <a:gd name="T102" fmla="*/ 34 w 36"/>
                    <a:gd name="T103" fmla="*/ 0 h 96"/>
                    <a:gd name="T104" fmla="*/ 32 w 36"/>
                    <a:gd name="T105" fmla="*/ 0 h 96"/>
                    <a:gd name="T106" fmla="*/ 28 w 36"/>
                    <a:gd name="T107" fmla="*/ 2 h 96"/>
                    <a:gd name="T108" fmla="*/ 24 w 36"/>
                    <a:gd name="T109" fmla="*/ 2 h 96"/>
                    <a:gd name="T110" fmla="*/ 20 w 36"/>
                    <a:gd name="T111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36" h="96">
                      <a:moveTo>
                        <a:pt x="20" y="0"/>
                      </a:moveTo>
                      <a:lnTo>
                        <a:pt x="20" y="0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2"/>
                      </a:lnTo>
                      <a:lnTo>
                        <a:pt x="4" y="4"/>
                      </a:lnTo>
                      <a:lnTo>
                        <a:pt x="2" y="8"/>
                      </a:lnTo>
                      <a:lnTo>
                        <a:pt x="2" y="12"/>
                      </a:lnTo>
                      <a:lnTo>
                        <a:pt x="0" y="26"/>
                      </a:lnTo>
                      <a:lnTo>
                        <a:pt x="0" y="40"/>
                      </a:lnTo>
                      <a:lnTo>
                        <a:pt x="2" y="48"/>
                      </a:lnTo>
                      <a:lnTo>
                        <a:pt x="2" y="52"/>
                      </a:lnTo>
                      <a:lnTo>
                        <a:pt x="4" y="54"/>
                      </a:lnTo>
                      <a:lnTo>
                        <a:pt x="4" y="54"/>
                      </a:lnTo>
                      <a:lnTo>
                        <a:pt x="4" y="54"/>
                      </a:lnTo>
                      <a:lnTo>
                        <a:pt x="4" y="56"/>
                      </a:lnTo>
                      <a:lnTo>
                        <a:pt x="2" y="58"/>
                      </a:lnTo>
                      <a:lnTo>
                        <a:pt x="2" y="60"/>
                      </a:lnTo>
                      <a:lnTo>
                        <a:pt x="0" y="64"/>
                      </a:lnTo>
                      <a:lnTo>
                        <a:pt x="0" y="66"/>
                      </a:lnTo>
                      <a:lnTo>
                        <a:pt x="2" y="70"/>
                      </a:lnTo>
                      <a:lnTo>
                        <a:pt x="4" y="76"/>
                      </a:lnTo>
                      <a:lnTo>
                        <a:pt x="6" y="82"/>
                      </a:lnTo>
                      <a:lnTo>
                        <a:pt x="10" y="88"/>
                      </a:lnTo>
                      <a:lnTo>
                        <a:pt x="12" y="92"/>
                      </a:lnTo>
                      <a:lnTo>
                        <a:pt x="14" y="94"/>
                      </a:lnTo>
                      <a:lnTo>
                        <a:pt x="16" y="96"/>
                      </a:lnTo>
                      <a:lnTo>
                        <a:pt x="18" y="94"/>
                      </a:lnTo>
                      <a:lnTo>
                        <a:pt x="22" y="90"/>
                      </a:lnTo>
                      <a:lnTo>
                        <a:pt x="24" y="88"/>
                      </a:lnTo>
                      <a:lnTo>
                        <a:pt x="24" y="84"/>
                      </a:lnTo>
                      <a:lnTo>
                        <a:pt x="24" y="78"/>
                      </a:lnTo>
                      <a:lnTo>
                        <a:pt x="24" y="72"/>
                      </a:lnTo>
                      <a:lnTo>
                        <a:pt x="24" y="66"/>
                      </a:lnTo>
                      <a:lnTo>
                        <a:pt x="24" y="60"/>
                      </a:lnTo>
                      <a:lnTo>
                        <a:pt x="24" y="56"/>
                      </a:lnTo>
                      <a:lnTo>
                        <a:pt x="24" y="56"/>
                      </a:lnTo>
                      <a:lnTo>
                        <a:pt x="30" y="42"/>
                      </a:lnTo>
                      <a:lnTo>
                        <a:pt x="30" y="40"/>
                      </a:lnTo>
                      <a:lnTo>
                        <a:pt x="30" y="36"/>
                      </a:lnTo>
                      <a:lnTo>
                        <a:pt x="30" y="32"/>
                      </a:lnTo>
                      <a:lnTo>
                        <a:pt x="30" y="28"/>
                      </a:lnTo>
                      <a:lnTo>
                        <a:pt x="32" y="24"/>
                      </a:lnTo>
                      <a:lnTo>
                        <a:pt x="32" y="24"/>
                      </a:lnTo>
                      <a:lnTo>
                        <a:pt x="34" y="22"/>
                      </a:lnTo>
                      <a:lnTo>
                        <a:pt x="34" y="20"/>
                      </a:lnTo>
                      <a:lnTo>
                        <a:pt x="34" y="16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2"/>
                      </a:lnTo>
                      <a:lnTo>
                        <a:pt x="24" y="2"/>
                      </a:lnTo>
                      <a:lnTo>
                        <a:pt x="20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4" name="Freeform 312"/>
                <p:cNvSpPr>
                  <a:spLocks/>
                </p:cNvSpPr>
                <p:nvPr/>
              </p:nvSpPr>
              <p:spPr bwMode="gray">
                <a:xfrm>
                  <a:off x="2331" y="2968"/>
                  <a:ext cx="32" cy="34"/>
                </a:xfrm>
                <a:custGeom>
                  <a:avLst/>
                  <a:gdLst>
                    <a:gd name="T0" fmla="*/ 2 w 32"/>
                    <a:gd name="T1" fmla="*/ 28 h 34"/>
                    <a:gd name="T2" fmla="*/ 2 w 32"/>
                    <a:gd name="T3" fmla="*/ 28 h 34"/>
                    <a:gd name="T4" fmla="*/ 0 w 32"/>
                    <a:gd name="T5" fmla="*/ 30 h 34"/>
                    <a:gd name="T6" fmla="*/ 0 w 32"/>
                    <a:gd name="T7" fmla="*/ 30 h 34"/>
                    <a:gd name="T8" fmla="*/ 2 w 32"/>
                    <a:gd name="T9" fmla="*/ 32 h 34"/>
                    <a:gd name="T10" fmla="*/ 4 w 32"/>
                    <a:gd name="T11" fmla="*/ 34 h 34"/>
                    <a:gd name="T12" fmla="*/ 6 w 32"/>
                    <a:gd name="T13" fmla="*/ 32 h 34"/>
                    <a:gd name="T14" fmla="*/ 10 w 32"/>
                    <a:gd name="T15" fmla="*/ 32 h 34"/>
                    <a:gd name="T16" fmla="*/ 12 w 32"/>
                    <a:gd name="T17" fmla="*/ 30 h 34"/>
                    <a:gd name="T18" fmla="*/ 16 w 32"/>
                    <a:gd name="T19" fmla="*/ 26 h 34"/>
                    <a:gd name="T20" fmla="*/ 20 w 32"/>
                    <a:gd name="T21" fmla="*/ 24 h 34"/>
                    <a:gd name="T22" fmla="*/ 22 w 32"/>
                    <a:gd name="T23" fmla="*/ 22 h 34"/>
                    <a:gd name="T24" fmla="*/ 22 w 32"/>
                    <a:gd name="T25" fmla="*/ 22 h 34"/>
                    <a:gd name="T26" fmla="*/ 22 w 32"/>
                    <a:gd name="T27" fmla="*/ 22 h 34"/>
                    <a:gd name="T28" fmla="*/ 24 w 32"/>
                    <a:gd name="T29" fmla="*/ 20 h 34"/>
                    <a:gd name="T30" fmla="*/ 26 w 32"/>
                    <a:gd name="T31" fmla="*/ 16 h 34"/>
                    <a:gd name="T32" fmla="*/ 28 w 32"/>
                    <a:gd name="T33" fmla="*/ 12 h 34"/>
                    <a:gd name="T34" fmla="*/ 30 w 32"/>
                    <a:gd name="T35" fmla="*/ 10 h 34"/>
                    <a:gd name="T36" fmla="*/ 32 w 32"/>
                    <a:gd name="T37" fmla="*/ 6 h 34"/>
                    <a:gd name="T38" fmla="*/ 32 w 32"/>
                    <a:gd name="T39" fmla="*/ 4 h 34"/>
                    <a:gd name="T40" fmla="*/ 32 w 32"/>
                    <a:gd name="T41" fmla="*/ 4 h 34"/>
                    <a:gd name="T42" fmla="*/ 32 w 32"/>
                    <a:gd name="T43" fmla="*/ 2 h 34"/>
                    <a:gd name="T44" fmla="*/ 30 w 32"/>
                    <a:gd name="T45" fmla="*/ 0 h 34"/>
                    <a:gd name="T46" fmla="*/ 28 w 32"/>
                    <a:gd name="T47" fmla="*/ 0 h 34"/>
                    <a:gd name="T48" fmla="*/ 26 w 32"/>
                    <a:gd name="T49" fmla="*/ 0 h 34"/>
                    <a:gd name="T50" fmla="*/ 22 w 32"/>
                    <a:gd name="T51" fmla="*/ 2 h 34"/>
                    <a:gd name="T52" fmla="*/ 20 w 32"/>
                    <a:gd name="T53" fmla="*/ 6 h 34"/>
                    <a:gd name="T54" fmla="*/ 16 w 32"/>
                    <a:gd name="T55" fmla="*/ 10 h 34"/>
                    <a:gd name="T56" fmla="*/ 12 w 32"/>
                    <a:gd name="T57" fmla="*/ 14 h 34"/>
                    <a:gd name="T58" fmla="*/ 8 w 32"/>
                    <a:gd name="T59" fmla="*/ 20 h 34"/>
                    <a:gd name="T60" fmla="*/ 4 w 32"/>
                    <a:gd name="T61" fmla="*/ 24 h 34"/>
                    <a:gd name="T62" fmla="*/ 2 w 32"/>
                    <a:gd name="T63" fmla="*/ 26 h 34"/>
                    <a:gd name="T64" fmla="*/ 2 w 32"/>
                    <a:gd name="T65" fmla="*/ 28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2" h="34">
                      <a:moveTo>
                        <a:pt x="2" y="28"/>
                      </a:moveTo>
                      <a:lnTo>
                        <a:pt x="2" y="28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" y="32"/>
                      </a:lnTo>
                      <a:lnTo>
                        <a:pt x="4" y="34"/>
                      </a:lnTo>
                      <a:lnTo>
                        <a:pt x="6" y="32"/>
                      </a:lnTo>
                      <a:lnTo>
                        <a:pt x="10" y="32"/>
                      </a:lnTo>
                      <a:lnTo>
                        <a:pt x="12" y="30"/>
                      </a:lnTo>
                      <a:lnTo>
                        <a:pt x="16" y="26"/>
                      </a:lnTo>
                      <a:lnTo>
                        <a:pt x="20" y="24"/>
                      </a:lnTo>
                      <a:lnTo>
                        <a:pt x="22" y="22"/>
                      </a:lnTo>
                      <a:lnTo>
                        <a:pt x="22" y="22"/>
                      </a:lnTo>
                      <a:lnTo>
                        <a:pt x="22" y="22"/>
                      </a:lnTo>
                      <a:lnTo>
                        <a:pt x="24" y="20"/>
                      </a:lnTo>
                      <a:lnTo>
                        <a:pt x="26" y="16"/>
                      </a:lnTo>
                      <a:lnTo>
                        <a:pt x="28" y="12"/>
                      </a:lnTo>
                      <a:lnTo>
                        <a:pt x="30" y="10"/>
                      </a:lnTo>
                      <a:lnTo>
                        <a:pt x="32" y="6"/>
                      </a:lnTo>
                      <a:lnTo>
                        <a:pt x="32" y="4"/>
                      </a:lnTo>
                      <a:lnTo>
                        <a:pt x="32" y="4"/>
                      </a:lnTo>
                      <a:lnTo>
                        <a:pt x="32" y="2"/>
                      </a:lnTo>
                      <a:lnTo>
                        <a:pt x="30" y="0"/>
                      </a:lnTo>
                      <a:lnTo>
                        <a:pt x="28" y="0"/>
                      </a:lnTo>
                      <a:lnTo>
                        <a:pt x="26" y="0"/>
                      </a:lnTo>
                      <a:lnTo>
                        <a:pt x="22" y="2"/>
                      </a:lnTo>
                      <a:lnTo>
                        <a:pt x="20" y="6"/>
                      </a:lnTo>
                      <a:lnTo>
                        <a:pt x="16" y="10"/>
                      </a:lnTo>
                      <a:lnTo>
                        <a:pt x="12" y="14"/>
                      </a:lnTo>
                      <a:lnTo>
                        <a:pt x="8" y="20"/>
                      </a:lnTo>
                      <a:lnTo>
                        <a:pt x="4" y="24"/>
                      </a:lnTo>
                      <a:lnTo>
                        <a:pt x="2" y="26"/>
                      </a:lnTo>
                      <a:lnTo>
                        <a:pt x="2" y="2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5" name="Freeform 313"/>
                <p:cNvSpPr>
                  <a:spLocks/>
                </p:cNvSpPr>
                <p:nvPr/>
              </p:nvSpPr>
              <p:spPr bwMode="gray">
                <a:xfrm>
                  <a:off x="2391" y="2992"/>
                  <a:ext cx="60" cy="46"/>
                </a:xfrm>
                <a:custGeom>
                  <a:avLst/>
                  <a:gdLst>
                    <a:gd name="T0" fmla="*/ 42 w 60"/>
                    <a:gd name="T1" fmla="*/ 2 h 46"/>
                    <a:gd name="T2" fmla="*/ 30 w 60"/>
                    <a:gd name="T3" fmla="*/ 8 h 46"/>
                    <a:gd name="T4" fmla="*/ 20 w 60"/>
                    <a:gd name="T5" fmla="*/ 10 h 46"/>
                    <a:gd name="T6" fmla="*/ 6 w 60"/>
                    <a:gd name="T7" fmla="*/ 16 h 46"/>
                    <a:gd name="T8" fmla="*/ 6 w 60"/>
                    <a:gd name="T9" fmla="*/ 18 h 46"/>
                    <a:gd name="T10" fmla="*/ 4 w 60"/>
                    <a:gd name="T11" fmla="*/ 20 h 46"/>
                    <a:gd name="T12" fmla="*/ 2 w 60"/>
                    <a:gd name="T13" fmla="*/ 22 h 46"/>
                    <a:gd name="T14" fmla="*/ 2 w 60"/>
                    <a:gd name="T15" fmla="*/ 26 h 46"/>
                    <a:gd name="T16" fmla="*/ 0 w 60"/>
                    <a:gd name="T17" fmla="*/ 30 h 46"/>
                    <a:gd name="T18" fmla="*/ 0 w 60"/>
                    <a:gd name="T19" fmla="*/ 32 h 46"/>
                    <a:gd name="T20" fmla="*/ 0 w 60"/>
                    <a:gd name="T21" fmla="*/ 34 h 46"/>
                    <a:gd name="T22" fmla="*/ 2 w 60"/>
                    <a:gd name="T23" fmla="*/ 36 h 46"/>
                    <a:gd name="T24" fmla="*/ 8 w 60"/>
                    <a:gd name="T25" fmla="*/ 34 h 46"/>
                    <a:gd name="T26" fmla="*/ 12 w 60"/>
                    <a:gd name="T27" fmla="*/ 34 h 46"/>
                    <a:gd name="T28" fmla="*/ 16 w 60"/>
                    <a:gd name="T29" fmla="*/ 32 h 46"/>
                    <a:gd name="T30" fmla="*/ 20 w 60"/>
                    <a:gd name="T31" fmla="*/ 32 h 46"/>
                    <a:gd name="T32" fmla="*/ 20 w 60"/>
                    <a:gd name="T33" fmla="*/ 32 h 46"/>
                    <a:gd name="T34" fmla="*/ 20 w 60"/>
                    <a:gd name="T35" fmla="*/ 32 h 46"/>
                    <a:gd name="T36" fmla="*/ 20 w 60"/>
                    <a:gd name="T37" fmla="*/ 34 h 46"/>
                    <a:gd name="T38" fmla="*/ 20 w 60"/>
                    <a:gd name="T39" fmla="*/ 38 h 46"/>
                    <a:gd name="T40" fmla="*/ 22 w 60"/>
                    <a:gd name="T41" fmla="*/ 40 h 46"/>
                    <a:gd name="T42" fmla="*/ 24 w 60"/>
                    <a:gd name="T43" fmla="*/ 42 h 46"/>
                    <a:gd name="T44" fmla="*/ 26 w 60"/>
                    <a:gd name="T45" fmla="*/ 44 h 46"/>
                    <a:gd name="T46" fmla="*/ 30 w 60"/>
                    <a:gd name="T47" fmla="*/ 44 h 46"/>
                    <a:gd name="T48" fmla="*/ 32 w 60"/>
                    <a:gd name="T49" fmla="*/ 46 h 46"/>
                    <a:gd name="T50" fmla="*/ 36 w 60"/>
                    <a:gd name="T51" fmla="*/ 46 h 46"/>
                    <a:gd name="T52" fmla="*/ 40 w 60"/>
                    <a:gd name="T53" fmla="*/ 46 h 46"/>
                    <a:gd name="T54" fmla="*/ 42 w 60"/>
                    <a:gd name="T55" fmla="*/ 46 h 46"/>
                    <a:gd name="T56" fmla="*/ 44 w 60"/>
                    <a:gd name="T57" fmla="*/ 42 h 46"/>
                    <a:gd name="T58" fmla="*/ 44 w 60"/>
                    <a:gd name="T59" fmla="*/ 38 h 46"/>
                    <a:gd name="T60" fmla="*/ 44 w 60"/>
                    <a:gd name="T61" fmla="*/ 34 h 46"/>
                    <a:gd name="T62" fmla="*/ 42 w 60"/>
                    <a:gd name="T63" fmla="*/ 32 h 46"/>
                    <a:gd name="T64" fmla="*/ 42 w 60"/>
                    <a:gd name="T65" fmla="*/ 30 h 46"/>
                    <a:gd name="T66" fmla="*/ 44 w 60"/>
                    <a:gd name="T67" fmla="*/ 28 h 46"/>
                    <a:gd name="T68" fmla="*/ 46 w 60"/>
                    <a:gd name="T69" fmla="*/ 28 h 46"/>
                    <a:gd name="T70" fmla="*/ 48 w 60"/>
                    <a:gd name="T71" fmla="*/ 30 h 46"/>
                    <a:gd name="T72" fmla="*/ 50 w 60"/>
                    <a:gd name="T73" fmla="*/ 32 h 46"/>
                    <a:gd name="T74" fmla="*/ 52 w 60"/>
                    <a:gd name="T75" fmla="*/ 34 h 46"/>
                    <a:gd name="T76" fmla="*/ 54 w 60"/>
                    <a:gd name="T77" fmla="*/ 36 h 46"/>
                    <a:gd name="T78" fmla="*/ 56 w 60"/>
                    <a:gd name="T79" fmla="*/ 34 h 46"/>
                    <a:gd name="T80" fmla="*/ 58 w 60"/>
                    <a:gd name="T81" fmla="*/ 30 h 46"/>
                    <a:gd name="T82" fmla="*/ 60 w 60"/>
                    <a:gd name="T83" fmla="*/ 24 h 46"/>
                    <a:gd name="T84" fmla="*/ 60 w 60"/>
                    <a:gd name="T85" fmla="*/ 20 h 46"/>
                    <a:gd name="T86" fmla="*/ 60 w 60"/>
                    <a:gd name="T87" fmla="*/ 16 h 46"/>
                    <a:gd name="T88" fmla="*/ 58 w 60"/>
                    <a:gd name="T89" fmla="*/ 12 h 46"/>
                    <a:gd name="T90" fmla="*/ 56 w 60"/>
                    <a:gd name="T91" fmla="*/ 8 h 46"/>
                    <a:gd name="T92" fmla="*/ 52 w 60"/>
                    <a:gd name="T93" fmla="*/ 4 h 46"/>
                    <a:gd name="T94" fmla="*/ 48 w 60"/>
                    <a:gd name="T95" fmla="*/ 2 h 46"/>
                    <a:gd name="T96" fmla="*/ 46 w 60"/>
                    <a:gd name="T97" fmla="*/ 0 h 46"/>
                    <a:gd name="T98" fmla="*/ 42 w 60"/>
                    <a:gd name="T99" fmla="*/ 2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60" h="46">
                      <a:moveTo>
                        <a:pt x="42" y="2"/>
                      </a:moveTo>
                      <a:lnTo>
                        <a:pt x="30" y="8"/>
                      </a:lnTo>
                      <a:lnTo>
                        <a:pt x="20" y="10"/>
                      </a:lnTo>
                      <a:lnTo>
                        <a:pt x="6" y="16"/>
                      </a:lnTo>
                      <a:lnTo>
                        <a:pt x="6" y="18"/>
                      </a:lnTo>
                      <a:lnTo>
                        <a:pt x="4" y="20"/>
                      </a:lnTo>
                      <a:lnTo>
                        <a:pt x="2" y="22"/>
                      </a:lnTo>
                      <a:lnTo>
                        <a:pt x="2" y="26"/>
                      </a:lnTo>
                      <a:lnTo>
                        <a:pt x="0" y="30"/>
                      </a:lnTo>
                      <a:lnTo>
                        <a:pt x="0" y="32"/>
                      </a:lnTo>
                      <a:lnTo>
                        <a:pt x="0" y="34"/>
                      </a:lnTo>
                      <a:lnTo>
                        <a:pt x="2" y="36"/>
                      </a:lnTo>
                      <a:lnTo>
                        <a:pt x="8" y="34"/>
                      </a:lnTo>
                      <a:lnTo>
                        <a:pt x="12" y="34"/>
                      </a:lnTo>
                      <a:lnTo>
                        <a:pt x="16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4"/>
                      </a:lnTo>
                      <a:lnTo>
                        <a:pt x="20" y="38"/>
                      </a:lnTo>
                      <a:lnTo>
                        <a:pt x="22" y="40"/>
                      </a:lnTo>
                      <a:lnTo>
                        <a:pt x="24" y="42"/>
                      </a:lnTo>
                      <a:lnTo>
                        <a:pt x="26" y="44"/>
                      </a:lnTo>
                      <a:lnTo>
                        <a:pt x="30" y="44"/>
                      </a:lnTo>
                      <a:lnTo>
                        <a:pt x="32" y="46"/>
                      </a:lnTo>
                      <a:lnTo>
                        <a:pt x="36" y="46"/>
                      </a:lnTo>
                      <a:lnTo>
                        <a:pt x="40" y="46"/>
                      </a:lnTo>
                      <a:lnTo>
                        <a:pt x="42" y="46"/>
                      </a:lnTo>
                      <a:lnTo>
                        <a:pt x="44" y="42"/>
                      </a:lnTo>
                      <a:lnTo>
                        <a:pt x="44" y="38"/>
                      </a:lnTo>
                      <a:lnTo>
                        <a:pt x="44" y="34"/>
                      </a:lnTo>
                      <a:lnTo>
                        <a:pt x="42" y="32"/>
                      </a:lnTo>
                      <a:lnTo>
                        <a:pt x="42" y="30"/>
                      </a:lnTo>
                      <a:lnTo>
                        <a:pt x="44" y="28"/>
                      </a:lnTo>
                      <a:lnTo>
                        <a:pt x="46" y="28"/>
                      </a:lnTo>
                      <a:lnTo>
                        <a:pt x="48" y="30"/>
                      </a:lnTo>
                      <a:lnTo>
                        <a:pt x="50" y="32"/>
                      </a:lnTo>
                      <a:lnTo>
                        <a:pt x="52" y="34"/>
                      </a:lnTo>
                      <a:lnTo>
                        <a:pt x="54" y="36"/>
                      </a:lnTo>
                      <a:lnTo>
                        <a:pt x="56" y="34"/>
                      </a:lnTo>
                      <a:lnTo>
                        <a:pt x="58" y="30"/>
                      </a:lnTo>
                      <a:lnTo>
                        <a:pt x="60" y="24"/>
                      </a:lnTo>
                      <a:lnTo>
                        <a:pt x="60" y="20"/>
                      </a:lnTo>
                      <a:lnTo>
                        <a:pt x="60" y="16"/>
                      </a:lnTo>
                      <a:lnTo>
                        <a:pt x="58" y="12"/>
                      </a:lnTo>
                      <a:lnTo>
                        <a:pt x="56" y="8"/>
                      </a:lnTo>
                      <a:lnTo>
                        <a:pt x="52" y="4"/>
                      </a:lnTo>
                      <a:lnTo>
                        <a:pt x="48" y="2"/>
                      </a:lnTo>
                      <a:lnTo>
                        <a:pt x="46" y="0"/>
                      </a:lnTo>
                      <a:lnTo>
                        <a:pt x="42" y="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6" name="Freeform 314"/>
                <p:cNvSpPr>
                  <a:spLocks/>
                </p:cNvSpPr>
                <p:nvPr/>
              </p:nvSpPr>
              <p:spPr bwMode="gray">
                <a:xfrm>
                  <a:off x="2249" y="3020"/>
                  <a:ext cx="108" cy="96"/>
                </a:xfrm>
                <a:custGeom>
                  <a:avLst/>
                  <a:gdLst>
                    <a:gd name="T0" fmla="*/ 70 w 108"/>
                    <a:gd name="T1" fmla="*/ 46 h 96"/>
                    <a:gd name="T2" fmla="*/ 90 w 108"/>
                    <a:gd name="T3" fmla="*/ 46 h 96"/>
                    <a:gd name="T4" fmla="*/ 100 w 108"/>
                    <a:gd name="T5" fmla="*/ 44 h 96"/>
                    <a:gd name="T6" fmla="*/ 86 w 108"/>
                    <a:gd name="T7" fmla="*/ 38 h 96"/>
                    <a:gd name="T8" fmla="*/ 108 w 108"/>
                    <a:gd name="T9" fmla="*/ 30 h 96"/>
                    <a:gd name="T10" fmla="*/ 108 w 108"/>
                    <a:gd name="T11" fmla="*/ 26 h 96"/>
                    <a:gd name="T12" fmla="*/ 104 w 108"/>
                    <a:gd name="T13" fmla="*/ 22 h 96"/>
                    <a:gd name="T14" fmla="*/ 98 w 108"/>
                    <a:gd name="T15" fmla="*/ 16 h 96"/>
                    <a:gd name="T16" fmla="*/ 92 w 108"/>
                    <a:gd name="T17" fmla="*/ 10 h 96"/>
                    <a:gd name="T18" fmla="*/ 90 w 108"/>
                    <a:gd name="T19" fmla="*/ 6 h 96"/>
                    <a:gd name="T20" fmla="*/ 88 w 108"/>
                    <a:gd name="T21" fmla="*/ 4 h 96"/>
                    <a:gd name="T22" fmla="*/ 84 w 108"/>
                    <a:gd name="T23" fmla="*/ 0 h 96"/>
                    <a:gd name="T24" fmla="*/ 78 w 108"/>
                    <a:gd name="T25" fmla="*/ 2 h 96"/>
                    <a:gd name="T26" fmla="*/ 72 w 108"/>
                    <a:gd name="T27" fmla="*/ 4 h 96"/>
                    <a:gd name="T28" fmla="*/ 66 w 108"/>
                    <a:gd name="T29" fmla="*/ 10 h 96"/>
                    <a:gd name="T30" fmla="*/ 58 w 108"/>
                    <a:gd name="T31" fmla="*/ 14 h 96"/>
                    <a:gd name="T32" fmla="*/ 48 w 108"/>
                    <a:gd name="T33" fmla="*/ 38 h 96"/>
                    <a:gd name="T34" fmla="*/ 42 w 108"/>
                    <a:gd name="T35" fmla="*/ 40 h 96"/>
                    <a:gd name="T36" fmla="*/ 36 w 108"/>
                    <a:gd name="T37" fmla="*/ 46 h 96"/>
                    <a:gd name="T38" fmla="*/ 30 w 108"/>
                    <a:gd name="T39" fmla="*/ 48 h 96"/>
                    <a:gd name="T40" fmla="*/ 24 w 108"/>
                    <a:gd name="T41" fmla="*/ 54 h 96"/>
                    <a:gd name="T42" fmla="*/ 18 w 108"/>
                    <a:gd name="T43" fmla="*/ 60 h 96"/>
                    <a:gd name="T44" fmla="*/ 16 w 108"/>
                    <a:gd name="T45" fmla="*/ 64 h 96"/>
                    <a:gd name="T46" fmla="*/ 0 w 108"/>
                    <a:gd name="T47" fmla="*/ 88 h 96"/>
                    <a:gd name="T48" fmla="*/ 2 w 108"/>
                    <a:gd name="T49" fmla="*/ 90 h 96"/>
                    <a:gd name="T50" fmla="*/ 10 w 108"/>
                    <a:gd name="T51" fmla="*/ 94 h 96"/>
                    <a:gd name="T52" fmla="*/ 16 w 108"/>
                    <a:gd name="T53" fmla="*/ 96 h 96"/>
                    <a:gd name="T54" fmla="*/ 22 w 108"/>
                    <a:gd name="T55" fmla="*/ 90 h 96"/>
                    <a:gd name="T56" fmla="*/ 24 w 108"/>
                    <a:gd name="T57" fmla="*/ 86 h 96"/>
                    <a:gd name="T58" fmla="*/ 28 w 108"/>
                    <a:gd name="T59" fmla="*/ 82 h 96"/>
                    <a:gd name="T60" fmla="*/ 32 w 108"/>
                    <a:gd name="T61" fmla="*/ 80 h 96"/>
                    <a:gd name="T62" fmla="*/ 46 w 108"/>
                    <a:gd name="T63" fmla="*/ 74 h 96"/>
                    <a:gd name="T64" fmla="*/ 62 w 108"/>
                    <a:gd name="T65" fmla="*/ 5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08" h="96">
                      <a:moveTo>
                        <a:pt x="62" y="56"/>
                      </a:moveTo>
                      <a:lnTo>
                        <a:pt x="70" y="46"/>
                      </a:lnTo>
                      <a:lnTo>
                        <a:pt x="84" y="46"/>
                      </a:lnTo>
                      <a:lnTo>
                        <a:pt x="90" y="46"/>
                      </a:lnTo>
                      <a:lnTo>
                        <a:pt x="96" y="44"/>
                      </a:lnTo>
                      <a:lnTo>
                        <a:pt x="100" y="44"/>
                      </a:lnTo>
                      <a:lnTo>
                        <a:pt x="102" y="42"/>
                      </a:lnTo>
                      <a:lnTo>
                        <a:pt x="86" y="38"/>
                      </a:lnTo>
                      <a:lnTo>
                        <a:pt x="108" y="32"/>
                      </a:lnTo>
                      <a:lnTo>
                        <a:pt x="108" y="30"/>
                      </a:lnTo>
                      <a:lnTo>
                        <a:pt x="108" y="28"/>
                      </a:lnTo>
                      <a:lnTo>
                        <a:pt x="108" y="26"/>
                      </a:lnTo>
                      <a:lnTo>
                        <a:pt x="104" y="24"/>
                      </a:lnTo>
                      <a:lnTo>
                        <a:pt x="104" y="22"/>
                      </a:lnTo>
                      <a:lnTo>
                        <a:pt x="102" y="20"/>
                      </a:lnTo>
                      <a:lnTo>
                        <a:pt x="98" y="16"/>
                      </a:lnTo>
                      <a:lnTo>
                        <a:pt x="96" y="14"/>
                      </a:lnTo>
                      <a:lnTo>
                        <a:pt x="92" y="10"/>
                      </a:lnTo>
                      <a:lnTo>
                        <a:pt x="90" y="8"/>
                      </a:lnTo>
                      <a:lnTo>
                        <a:pt x="90" y="6"/>
                      </a:lnTo>
                      <a:lnTo>
                        <a:pt x="88" y="6"/>
                      </a:lnTo>
                      <a:lnTo>
                        <a:pt x="88" y="4"/>
                      </a:lnTo>
                      <a:lnTo>
                        <a:pt x="86" y="2"/>
                      </a:lnTo>
                      <a:lnTo>
                        <a:pt x="84" y="0"/>
                      </a:lnTo>
                      <a:lnTo>
                        <a:pt x="82" y="0"/>
                      </a:lnTo>
                      <a:lnTo>
                        <a:pt x="78" y="2"/>
                      </a:lnTo>
                      <a:lnTo>
                        <a:pt x="74" y="4"/>
                      </a:lnTo>
                      <a:lnTo>
                        <a:pt x="72" y="4"/>
                      </a:lnTo>
                      <a:lnTo>
                        <a:pt x="70" y="6"/>
                      </a:lnTo>
                      <a:lnTo>
                        <a:pt x="66" y="10"/>
                      </a:lnTo>
                      <a:lnTo>
                        <a:pt x="62" y="12"/>
                      </a:lnTo>
                      <a:lnTo>
                        <a:pt x="58" y="14"/>
                      </a:lnTo>
                      <a:lnTo>
                        <a:pt x="48" y="36"/>
                      </a:lnTo>
                      <a:lnTo>
                        <a:pt x="48" y="38"/>
                      </a:lnTo>
                      <a:lnTo>
                        <a:pt x="46" y="38"/>
                      </a:lnTo>
                      <a:lnTo>
                        <a:pt x="42" y="40"/>
                      </a:lnTo>
                      <a:lnTo>
                        <a:pt x="38" y="44"/>
                      </a:lnTo>
                      <a:lnTo>
                        <a:pt x="36" y="46"/>
                      </a:lnTo>
                      <a:lnTo>
                        <a:pt x="32" y="48"/>
                      </a:lnTo>
                      <a:lnTo>
                        <a:pt x="30" y="48"/>
                      </a:lnTo>
                      <a:lnTo>
                        <a:pt x="26" y="52"/>
                      </a:lnTo>
                      <a:lnTo>
                        <a:pt x="24" y="54"/>
                      </a:lnTo>
                      <a:lnTo>
                        <a:pt x="20" y="58"/>
                      </a:lnTo>
                      <a:lnTo>
                        <a:pt x="18" y="60"/>
                      </a:lnTo>
                      <a:lnTo>
                        <a:pt x="16" y="62"/>
                      </a:lnTo>
                      <a:lnTo>
                        <a:pt x="16" y="64"/>
                      </a:lnTo>
                      <a:lnTo>
                        <a:pt x="8" y="84"/>
                      </a:lnTo>
                      <a:lnTo>
                        <a:pt x="0" y="88"/>
                      </a:lnTo>
                      <a:lnTo>
                        <a:pt x="0" y="88"/>
                      </a:lnTo>
                      <a:lnTo>
                        <a:pt x="2" y="90"/>
                      </a:lnTo>
                      <a:lnTo>
                        <a:pt x="6" y="92"/>
                      </a:lnTo>
                      <a:lnTo>
                        <a:pt x="10" y="94"/>
                      </a:lnTo>
                      <a:lnTo>
                        <a:pt x="14" y="96"/>
                      </a:lnTo>
                      <a:lnTo>
                        <a:pt x="16" y="96"/>
                      </a:lnTo>
                      <a:lnTo>
                        <a:pt x="18" y="94"/>
                      </a:lnTo>
                      <a:lnTo>
                        <a:pt x="22" y="90"/>
                      </a:lnTo>
                      <a:lnTo>
                        <a:pt x="24" y="86"/>
                      </a:lnTo>
                      <a:lnTo>
                        <a:pt x="24" y="86"/>
                      </a:lnTo>
                      <a:lnTo>
                        <a:pt x="26" y="84"/>
                      </a:lnTo>
                      <a:lnTo>
                        <a:pt x="28" y="82"/>
                      </a:lnTo>
                      <a:lnTo>
                        <a:pt x="28" y="82"/>
                      </a:lnTo>
                      <a:lnTo>
                        <a:pt x="32" y="80"/>
                      </a:lnTo>
                      <a:lnTo>
                        <a:pt x="38" y="78"/>
                      </a:lnTo>
                      <a:lnTo>
                        <a:pt x="46" y="74"/>
                      </a:lnTo>
                      <a:lnTo>
                        <a:pt x="54" y="70"/>
                      </a:lnTo>
                      <a:lnTo>
                        <a:pt x="62" y="5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7" name="Freeform 315"/>
                <p:cNvSpPr>
                  <a:spLocks/>
                </p:cNvSpPr>
                <p:nvPr/>
              </p:nvSpPr>
              <p:spPr bwMode="gray">
                <a:xfrm>
                  <a:off x="2229" y="3062"/>
                  <a:ext cx="120" cy="110"/>
                </a:xfrm>
                <a:custGeom>
                  <a:avLst/>
                  <a:gdLst>
                    <a:gd name="T0" fmla="*/ 102 w 120"/>
                    <a:gd name="T1" fmla="*/ 32 h 110"/>
                    <a:gd name="T2" fmla="*/ 104 w 120"/>
                    <a:gd name="T3" fmla="*/ 34 h 110"/>
                    <a:gd name="T4" fmla="*/ 112 w 120"/>
                    <a:gd name="T5" fmla="*/ 36 h 110"/>
                    <a:gd name="T6" fmla="*/ 120 w 120"/>
                    <a:gd name="T7" fmla="*/ 42 h 110"/>
                    <a:gd name="T8" fmla="*/ 116 w 120"/>
                    <a:gd name="T9" fmla="*/ 46 h 110"/>
                    <a:gd name="T10" fmla="*/ 114 w 120"/>
                    <a:gd name="T11" fmla="*/ 48 h 110"/>
                    <a:gd name="T12" fmla="*/ 106 w 120"/>
                    <a:gd name="T13" fmla="*/ 50 h 110"/>
                    <a:gd name="T14" fmla="*/ 102 w 120"/>
                    <a:gd name="T15" fmla="*/ 54 h 110"/>
                    <a:gd name="T16" fmla="*/ 100 w 120"/>
                    <a:gd name="T17" fmla="*/ 56 h 110"/>
                    <a:gd name="T18" fmla="*/ 94 w 120"/>
                    <a:gd name="T19" fmla="*/ 70 h 110"/>
                    <a:gd name="T20" fmla="*/ 88 w 120"/>
                    <a:gd name="T21" fmla="*/ 76 h 110"/>
                    <a:gd name="T22" fmla="*/ 86 w 120"/>
                    <a:gd name="T23" fmla="*/ 80 h 110"/>
                    <a:gd name="T24" fmla="*/ 84 w 120"/>
                    <a:gd name="T25" fmla="*/ 84 h 110"/>
                    <a:gd name="T26" fmla="*/ 82 w 120"/>
                    <a:gd name="T27" fmla="*/ 94 h 110"/>
                    <a:gd name="T28" fmla="*/ 78 w 120"/>
                    <a:gd name="T29" fmla="*/ 102 h 110"/>
                    <a:gd name="T30" fmla="*/ 74 w 120"/>
                    <a:gd name="T31" fmla="*/ 106 h 110"/>
                    <a:gd name="T32" fmla="*/ 66 w 120"/>
                    <a:gd name="T33" fmla="*/ 108 h 110"/>
                    <a:gd name="T34" fmla="*/ 60 w 120"/>
                    <a:gd name="T35" fmla="*/ 100 h 110"/>
                    <a:gd name="T36" fmla="*/ 50 w 120"/>
                    <a:gd name="T37" fmla="*/ 98 h 110"/>
                    <a:gd name="T38" fmla="*/ 46 w 120"/>
                    <a:gd name="T39" fmla="*/ 96 h 110"/>
                    <a:gd name="T40" fmla="*/ 40 w 120"/>
                    <a:gd name="T41" fmla="*/ 96 h 110"/>
                    <a:gd name="T42" fmla="*/ 34 w 120"/>
                    <a:gd name="T43" fmla="*/ 96 h 110"/>
                    <a:gd name="T44" fmla="*/ 26 w 120"/>
                    <a:gd name="T45" fmla="*/ 94 h 110"/>
                    <a:gd name="T46" fmla="*/ 22 w 120"/>
                    <a:gd name="T47" fmla="*/ 90 h 110"/>
                    <a:gd name="T48" fmla="*/ 16 w 120"/>
                    <a:gd name="T49" fmla="*/ 86 h 110"/>
                    <a:gd name="T50" fmla="*/ 6 w 120"/>
                    <a:gd name="T51" fmla="*/ 82 h 110"/>
                    <a:gd name="T52" fmla="*/ 0 w 120"/>
                    <a:gd name="T53" fmla="*/ 78 h 110"/>
                    <a:gd name="T54" fmla="*/ 0 w 120"/>
                    <a:gd name="T55" fmla="*/ 74 h 110"/>
                    <a:gd name="T56" fmla="*/ 4 w 120"/>
                    <a:gd name="T57" fmla="*/ 72 h 110"/>
                    <a:gd name="T58" fmla="*/ 2 w 120"/>
                    <a:gd name="T59" fmla="*/ 60 h 110"/>
                    <a:gd name="T60" fmla="*/ 2 w 120"/>
                    <a:gd name="T61" fmla="*/ 52 h 110"/>
                    <a:gd name="T62" fmla="*/ 6 w 120"/>
                    <a:gd name="T63" fmla="*/ 44 h 110"/>
                    <a:gd name="T64" fmla="*/ 8 w 120"/>
                    <a:gd name="T65" fmla="*/ 42 h 110"/>
                    <a:gd name="T66" fmla="*/ 20 w 120"/>
                    <a:gd name="T67" fmla="*/ 46 h 110"/>
                    <a:gd name="T68" fmla="*/ 22 w 120"/>
                    <a:gd name="T69" fmla="*/ 48 h 110"/>
                    <a:gd name="T70" fmla="*/ 28 w 120"/>
                    <a:gd name="T71" fmla="*/ 52 h 110"/>
                    <a:gd name="T72" fmla="*/ 36 w 120"/>
                    <a:gd name="T73" fmla="*/ 52 h 110"/>
                    <a:gd name="T74" fmla="*/ 44 w 120"/>
                    <a:gd name="T75" fmla="*/ 44 h 110"/>
                    <a:gd name="T76" fmla="*/ 48 w 120"/>
                    <a:gd name="T77" fmla="*/ 42 h 110"/>
                    <a:gd name="T78" fmla="*/ 56 w 120"/>
                    <a:gd name="T79" fmla="*/ 38 h 110"/>
                    <a:gd name="T80" fmla="*/ 62 w 120"/>
                    <a:gd name="T81" fmla="*/ 34 h 110"/>
                    <a:gd name="T82" fmla="*/ 70 w 120"/>
                    <a:gd name="T83" fmla="*/ 30 h 110"/>
                    <a:gd name="T84" fmla="*/ 74 w 120"/>
                    <a:gd name="T85" fmla="*/ 28 h 110"/>
                    <a:gd name="T86" fmla="*/ 90 w 120"/>
                    <a:gd name="T87" fmla="*/ 4 h 110"/>
                    <a:gd name="T88" fmla="*/ 94 w 120"/>
                    <a:gd name="T89" fmla="*/ 4 h 110"/>
                    <a:gd name="T90" fmla="*/ 106 w 120"/>
                    <a:gd name="T91" fmla="*/ 4 h 110"/>
                    <a:gd name="T92" fmla="*/ 116 w 120"/>
                    <a:gd name="T93" fmla="*/ 2 h 110"/>
                    <a:gd name="T94" fmla="*/ 120 w 120"/>
                    <a:gd name="T95" fmla="*/ 2 h 110"/>
                    <a:gd name="T96" fmla="*/ 116 w 120"/>
                    <a:gd name="T97" fmla="*/ 6 h 110"/>
                    <a:gd name="T98" fmla="*/ 108 w 120"/>
                    <a:gd name="T99" fmla="*/ 12 h 110"/>
                    <a:gd name="T100" fmla="*/ 102 w 120"/>
                    <a:gd name="T101" fmla="*/ 28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20" h="110">
                      <a:moveTo>
                        <a:pt x="102" y="28"/>
                      </a:moveTo>
                      <a:lnTo>
                        <a:pt x="102" y="32"/>
                      </a:lnTo>
                      <a:lnTo>
                        <a:pt x="102" y="34"/>
                      </a:lnTo>
                      <a:lnTo>
                        <a:pt x="104" y="34"/>
                      </a:lnTo>
                      <a:lnTo>
                        <a:pt x="106" y="34"/>
                      </a:lnTo>
                      <a:lnTo>
                        <a:pt x="112" y="36"/>
                      </a:lnTo>
                      <a:lnTo>
                        <a:pt x="116" y="38"/>
                      </a:lnTo>
                      <a:lnTo>
                        <a:pt x="120" y="42"/>
                      </a:lnTo>
                      <a:lnTo>
                        <a:pt x="118" y="44"/>
                      </a:lnTo>
                      <a:lnTo>
                        <a:pt x="116" y="46"/>
                      </a:lnTo>
                      <a:lnTo>
                        <a:pt x="114" y="48"/>
                      </a:lnTo>
                      <a:lnTo>
                        <a:pt x="114" y="48"/>
                      </a:lnTo>
                      <a:lnTo>
                        <a:pt x="108" y="48"/>
                      </a:lnTo>
                      <a:lnTo>
                        <a:pt x="106" y="50"/>
                      </a:lnTo>
                      <a:lnTo>
                        <a:pt x="102" y="52"/>
                      </a:lnTo>
                      <a:lnTo>
                        <a:pt x="102" y="54"/>
                      </a:lnTo>
                      <a:lnTo>
                        <a:pt x="100" y="56"/>
                      </a:lnTo>
                      <a:lnTo>
                        <a:pt x="100" y="56"/>
                      </a:lnTo>
                      <a:lnTo>
                        <a:pt x="98" y="70"/>
                      </a:lnTo>
                      <a:lnTo>
                        <a:pt x="94" y="70"/>
                      </a:lnTo>
                      <a:lnTo>
                        <a:pt x="90" y="74"/>
                      </a:lnTo>
                      <a:lnTo>
                        <a:pt x="88" y="76"/>
                      </a:lnTo>
                      <a:lnTo>
                        <a:pt x="86" y="78"/>
                      </a:lnTo>
                      <a:lnTo>
                        <a:pt x="86" y="80"/>
                      </a:lnTo>
                      <a:lnTo>
                        <a:pt x="84" y="82"/>
                      </a:lnTo>
                      <a:lnTo>
                        <a:pt x="84" y="84"/>
                      </a:lnTo>
                      <a:lnTo>
                        <a:pt x="82" y="90"/>
                      </a:lnTo>
                      <a:lnTo>
                        <a:pt x="82" y="94"/>
                      </a:lnTo>
                      <a:lnTo>
                        <a:pt x="80" y="98"/>
                      </a:lnTo>
                      <a:lnTo>
                        <a:pt x="78" y="102"/>
                      </a:lnTo>
                      <a:lnTo>
                        <a:pt x="76" y="104"/>
                      </a:lnTo>
                      <a:lnTo>
                        <a:pt x="74" y="106"/>
                      </a:lnTo>
                      <a:lnTo>
                        <a:pt x="70" y="108"/>
                      </a:lnTo>
                      <a:lnTo>
                        <a:pt x="66" y="108"/>
                      </a:lnTo>
                      <a:lnTo>
                        <a:pt x="64" y="110"/>
                      </a:lnTo>
                      <a:lnTo>
                        <a:pt x="60" y="100"/>
                      </a:lnTo>
                      <a:lnTo>
                        <a:pt x="50" y="100"/>
                      </a:lnTo>
                      <a:lnTo>
                        <a:pt x="50" y="98"/>
                      </a:lnTo>
                      <a:lnTo>
                        <a:pt x="50" y="96"/>
                      </a:lnTo>
                      <a:lnTo>
                        <a:pt x="46" y="96"/>
                      </a:lnTo>
                      <a:lnTo>
                        <a:pt x="42" y="96"/>
                      </a:lnTo>
                      <a:lnTo>
                        <a:pt x="40" y="96"/>
                      </a:lnTo>
                      <a:lnTo>
                        <a:pt x="38" y="96"/>
                      </a:lnTo>
                      <a:lnTo>
                        <a:pt x="34" y="96"/>
                      </a:lnTo>
                      <a:lnTo>
                        <a:pt x="30" y="96"/>
                      </a:lnTo>
                      <a:lnTo>
                        <a:pt x="26" y="94"/>
                      </a:lnTo>
                      <a:lnTo>
                        <a:pt x="24" y="92"/>
                      </a:lnTo>
                      <a:lnTo>
                        <a:pt x="22" y="90"/>
                      </a:lnTo>
                      <a:lnTo>
                        <a:pt x="20" y="88"/>
                      </a:lnTo>
                      <a:lnTo>
                        <a:pt x="16" y="86"/>
                      </a:lnTo>
                      <a:lnTo>
                        <a:pt x="12" y="84"/>
                      </a:lnTo>
                      <a:lnTo>
                        <a:pt x="6" y="82"/>
                      </a:lnTo>
                      <a:lnTo>
                        <a:pt x="2" y="80"/>
                      </a:lnTo>
                      <a:lnTo>
                        <a:pt x="0" y="78"/>
                      </a:lnTo>
                      <a:lnTo>
                        <a:pt x="0" y="76"/>
                      </a:lnTo>
                      <a:lnTo>
                        <a:pt x="0" y="74"/>
                      </a:lnTo>
                      <a:lnTo>
                        <a:pt x="2" y="74"/>
                      </a:lnTo>
                      <a:lnTo>
                        <a:pt x="4" y="72"/>
                      </a:lnTo>
                      <a:lnTo>
                        <a:pt x="4" y="72"/>
                      </a:lnTo>
                      <a:lnTo>
                        <a:pt x="2" y="60"/>
                      </a:lnTo>
                      <a:lnTo>
                        <a:pt x="2" y="56"/>
                      </a:lnTo>
                      <a:lnTo>
                        <a:pt x="2" y="52"/>
                      </a:lnTo>
                      <a:lnTo>
                        <a:pt x="4" y="48"/>
                      </a:lnTo>
                      <a:lnTo>
                        <a:pt x="6" y="44"/>
                      </a:lnTo>
                      <a:lnTo>
                        <a:pt x="8" y="42"/>
                      </a:lnTo>
                      <a:lnTo>
                        <a:pt x="8" y="42"/>
                      </a:lnTo>
                      <a:lnTo>
                        <a:pt x="28" y="42"/>
                      </a:lnTo>
                      <a:lnTo>
                        <a:pt x="20" y="46"/>
                      </a:lnTo>
                      <a:lnTo>
                        <a:pt x="20" y="46"/>
                      </a:lnTo>
                      <a:lnTo>
                        <a:pt x="22" y="48"/>
                      </a:lnTo>
                      <a:lnTo>
                        <a:pt x="26" y="50"/>
                      </a:lnTo>
                      <a:lnTo>
                        <a:pt x="28" y="52"/>
                      </a:lnTo>
                      <a:lnTo>
                        <a:pt x="32" y="54"/>
                      </a:lnTo>
                      <a:lnTo>
                        <a:pt x="36" y="52"/>
                      </a:lnTo>
                      <a:lnTo>
                        <a:pt x="40" y="50"/>
                      </a:lnTo>
                      <a:lnTo>
                        <a:pt x="44" y="44"/>
                      </a:lnTo>
                      <a:lnTo>
                        <a:pt x="44" y="44"/>
                      </a:lnTo>
                      <a:lnTo>
                        <a:pt x="48" y="42"/>
                      </a:lnTo>
                      <a:lnTo>
                        <a:pt x="50" y="38"/>
                      </a:lnTo>
                      <a:lnTo>
                        <a:pt x="56" y="38"/>
                      </a:lnTo>
                      <a:lnTo>
                        <a:pt x="58" y="36"/>
                      </a:lnTo>
                      <a:lnTo>
                        <a:pt x="62" y="34"/>
                      </a:lnTo>
                      <a:lnTo>
                        <a:pt x="66" y="32"/>
                      </a:lnTo>
                      <a:lnTo>
                        <a:pt x="70" y="30"/>
                      </a:lnTo>
                      <a:lnTo>
                        <a:pt x="72" y="28"/>
                      </a:lnTo>
                      <a:lnTo>
                        <a:pt x="74" y="28"/>
                      </a:lnTo>
                      <a:lnTo>
                        <a:pt x="82" y="14"/>
                      </a:lnTo>
                      <a:lnTo>
                        <a:pt x="90" y="4"/>
                      </a:lnTo>
                      <a:lnTo>
                        <a:pt x="90" y="4"/>
                      </a:lnTo>
                      <a:lnTo>
                        <a:pt x="94" y="4"/>
                      </a:lnTo>
                      <a:lnTo>
                        <a:pt x="100" y="4"/>
                      </a:lnTo>
                      <a:lnTo>
                        <a:pt x="106" y="4"/>
                      </a:lnTo>
                      <a:lnTo>
                        <a:pt x="112" y="4"/>
                      </a:lnTo>
                      <a:lnTo>
                        <a:pt x="116" y="2"/>
                      </a:lnTo>
                      <a:lnTo>
                        <a:pt x="120" y="0"/>
                      </a:lnTo>
                      <a:lnTo>
                        <a:pt x="120" y="2"/>
                      </a:lnTo>
                      <a:lnTo>
                        <a:pt x="118" y="4"/>
                      </a:lnTo>
                      <a:lnTo>
                        <a:pt x="116" y="6"/>
                      </a:lnTo>
                      <a:lnTo>
                        <a:pt x="112" y="8"/>
                      </a:lnTo>
                      <a:lnTo>
                        <a:pt x="108" y="12"/>
                      </a:lnTo>
                      <a:lnTo>
                        <a:pt x="102" y="14"/>
                      </a:lnTo>
                      <a:lnTo>
                        <a:pt x="102" y="2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8" name="Freeform 316"/>
                <p:cNvSpPr>
                  <a:spLocks/>
                </p:cNvSpPr>
                <p:nvPr/>
              </p:nvSpPr>
              <p:spPr bwMode="gray">
                <a:xfrm>
                  <a:off x="2633" y="3146"/>
                  <a:ext cx="128" cy="108"/>
                </a:xfrm>
                <a:custGeom>
                  <a:avLst/>
                  <a:gdLst>
                    <a:gd name="T0" fmla="*/ 78 w 128"/>
                    <a:gd name="T1" fmla="*/ 40 h 108"/>
                    <a:gd name="T2" fmla="*/ 78 w 128"/>
                    <a:gd name="T3" fmla="*/ 38 h 108"/>
                    <a:gd name="T4" fmla="*/ 76 w 128"/>
                    <a:gd name="T5" fmla="*/ 36 h 108"/>
                    <a:gd name="T6" fmla="*/ 72 w 128"/>
                    <a:gd name="T7" fmla="*/ 36 h 108"/>
                    <a:gd name="T8" fmla="*/ 70 w 128"/>
                    <a:gd name="T9" fmla="*/ 34 h 108"/>
                    <a:gd name="T10" fmla="*/ 68 w 128"/>
                    <a:gd name="T11" fmla="*/ 32 h 108"/>
                    <a:gd name="T12" fmla="*/ 62 w 128"/>
                    <a:gd name="T13" fmla="*/ 28 h 108"/>
                    <a:gd name="T14" fmla="*/ 58 w 128"/>
                    <a:gd name="T15" fmla="*/ 24 h 108"/>
                    <a:gd name="T16" fmla="*/ 52 w 128"/>
                    <a:gd name="T17" fmla="*/ 20 h 108"/>
                    <a:gd name="T18" fmla="*/ 46 w 128"/>
                    <a:gd name="T19" fmla="*/ 16 h 108"/>
                    <a:gd name="T20" fmla="*/ 42 w 128"/>
                    <a:gd name="T21" fmla="*/ 12 h 108"/>
                    <a:gd name="T22" fmla="*/ 40 w 128"/>
                    <a:gd name="T23" fmla="*/ 10 h 108"/>
                    <a:gd name="T24" fmla="*/ 38 w 128"/>
                    <a:gd name="T25" fmla="*/ 10 h 108"/>
                    <a:gd name="T26" fmla="*/ 34 w 128"/>
                    <a:gd name="T27" fmla="*/ 10 h 108"/>
                    <a:gd name="T28" fmla="*/ 26 w 128"/>
                    <a:gd name="T29" fmla="*/ 8 h 108"/>
                    <a:gd name="T30" fmla="*/ 14 w 128"/>
                    <a:gd name="T31" fmla="*/ 4 h 108"/>
                    <a:gd name="T32" fmla="*/ 4 w 128"/>
                    <a:gd name="T33" fmla="*/ 0 h 108"/>
                    <a:gd name="T34" fmla="*/ 0 w 128"/>
                    <a:gd name="T35" fmla="*/ 80 h 108"/>
                    <a:gd name="T36" fmla="*/ 12 w 128"/>
                    <a:gd name="T37" fmla="*/ 86 h 108"/>
                    <a:gd name="T38" fmla="*/ 28 w 128"/>
                    <a:gd name="T39" fmla="*/ 80 h 108"/>
                    <a:gd name="T40" fmla="*/ 28 w 128"/>
                    <a:gd name="T41" fmla="*/ 78 h 108"/>
                    <a:gd name="T42" fmla="*/ 28 w 128"/>
                    <a:gd name="T43" fmla="*/ 76 h 108"/>
                    <a:gd name="T44" fmla="*/ 30 w 128"/>
                    <a:gd name="T45" fmla="*/ 74 h 108"/>
                    <a:gd name="T46" fmla="*/ 34 w 128"/>
                    <a:gd name="T47" fmla="*/ 72 h 108"/>
                    <a:gd name="T48" fmla="*/ 38 w 128"/>
                    <a:gd name="T49" fmla="*/ 68 h 108"/>
                    <a:gd name="T50" fmla="*/ 42 w 128"/>
                    <a:gd name="T51" fmla="*/ 68 h 108"/>
                    <a:gd name="T52" fmla="*/ 46 w 128"/>
                    <a:gd name="T53" fmla="*/ 66 h 108"/>
                    <a:gd name="T54" fmla="*/ 52 w 128"/>
                    <a:gd name="T55" fmla="*/ 68 h 108"/>
                    <a:gd name="T56" fmla="*/ 76 w 128"/>
                    <a:gd name="T57" fmla="*/ 82 h 108"/>
                    <a:gd name="T58" fmla="*/ 86 w 128"/>
                    <a:gd name="T59" fmla="*/ 94 h 108"/>
                    <a:gd name="T60" fmla="*/ 104 w 128"/>
                    <a:gd name="T61" fmla="*/ 102 h 108"/>
                    <a:gd name="T62" fmla="*/ 126 w 128"/>
                    <a:gd name="T63" fmla="*/ 108 h 108"/>
                    <a:gd name="T64" fmla="*/ 128 w 128"/>
                    <a:gd name="T65" fmla="*/ 108 h 108"/>
                    <a:gd name="T66" fmla="*/ 128 w 128"/>
                    <a:gd name="T67" fmla="*/ 106 h 108"/>
                    <a:gd name="T68" fmla="*/ 128 w 128"/>
                    <a:gd name="T69" fmla="*/ 104 h 108"/>
                    <a:gd name="T70" fmla="*/ 128 w 128"/>
                    <a:gd name="T71" fmla="*/ 100 h 108"/>
                    <a:gd name="T72" fmla="*/ 126 w 128"/>
                    <a:gd name="T73" fmla="*/ 98 h 108"/>
                    <a:gd name="T74" fmla="*/ 124 w 128"/>
                    <a:gd name="T75" fmla="*/ 94 h 108"/>
                    <a:gd name="T76" fmla="*/ 120 w 128"/>
                    <a:gd name="T77" fmla="*/ 92 h 108"/>
                    <a:gd name="T78" fmla="*/ 116 w 128"/>
                    <a:gd name="T79" fmla="*/ 88 h 108"/>
                    <a:gd name="T80" fmla="*/ 110 w 128"/>
                    <a:gd name="T81" fmla="*/ 84 h 108"/>
                    <a:gd name="T82" fmla="*/ 106 w 128"/>
                    <a:gd name="T83" fmla="*/ 80 h 108"/>
                    <a:gd name="T84" fmla="*/ 102 w 128"/>
                    <a:gd name="T85" fmla="*/ 76 h 108"/>
                    <a:gd name="T86" fmla="*/ 98 w 128"/>
                    <a:gd name="T87" fmla="*/ 72 h 108"/>
                    <a:gd name="T88" fmla="*/ 96 w 128"/>
                    <a:gd name="T89" fmla="*/ 70 h 108"/>
                    <a:gd name="T90" fmla="*/ 96 w 128"/>
                    <a:gd name="T91" fmla="*/ 70 h 108"/>
                    <a:gd name="T92" fmla="*/ 80 w 128"/>
                    <a:gd name="T93" fmla="*/ 60 h 108"/>
                    <a:gd name="T94" fmla="*/ 96 w 128"/>
                    <a:gd name="T95" fmla="*/ 54 h 108"/>
                    <a:gd name="T96" fmla="*/ 92 w 128"/>
                    <a:gd name="T97" fmla="*/ 46 h 108"/>
                    <a:gd name="T98" fmla="*/ 90 w 128"/>
                    <a:gd name="T99" fmla="*/ 46 h 108"/>
                    <a:gd name="T100" fmla="*/ 88 w 128"/>
                    <a:gd name="T101" fmla="*/ 44 h 108"/>
                    <a:gd name="T102" fmla="*/ 84 w 128"/>
                    <a:gd name="T103" fmla="*/ 44 h 108"/>
                    <a:gd name="T104" fmla="*/ 80 w 128"/>
                    <a:gd name="T105" fmla="*/ 42 h 108"/>
                    <a:gd name="T106" fmla="*/ 78 w 128"/>
                    <a:gd name="T107" fmla="*/ 42 h 108"/>
                    <a:gd name="T108" fmla="*/ 78 w 128"/>
                    <a:gd name="T109" fmla="*/ 4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28" h="108">
                      <a:moveTo>
                        <a:pt x="78" y="40"/>
                      </a:moveTo>
                      <a:lnTo>
                        <a:pt x="78" y="38"/>
                      </a:lnTo>
                      <a:lnTo>
                        <a:pt x="76" y="36"/>
                      </a:lnTo>
                      <a:lnTo>
                        <a:pt x="72" y="36"/>
                      </a:lnTo>
                      <a:lnTo>
                        <a:pt x="70" y="34"/>
                      </a:lnTo>
                      <a:lnTo>
                        <a:pt x="68" y="32"/>
                      </a:lnTo>
                      <a:lnTo>
                        <a:pt x="62" y="28"/>
                      </a:lnTo>
                      <a:lnTo>
                        <a:pt x="58" y="24"/>
                      </a:lnTo>
                      <a:lnTo>
                        <a:pt x="52" y="20"/>
                      </a:lnTo>
                      <a:lnTo>
                        <a:pt x="46" y="16"/>
                      </a:lnTo>
                      <a:lnTo>
                        <a:pt x="42" y="12"/>
                      </a:lnTo>
                      <a:lnTo>
                        <a:pt x="40" y="10"/>
                      </a:lnTo>
                      <a:lnTo>
                        <a:pt x="38" y="10"/>
                      </a:lnTo>
                      <a:lnTo>
                        <a:pt x="34" y="10"/>
                      </a:lnTo>
                      <a:lnTo>
                        <a:pt x="26" y="8"/>
                      </a:lnTo>
                      <a:lnTo>
                        <a:pt x="14" y="4"/>
                      </a:lnTo>
                      <a:lnTo>
                        <a:pt x="4" y="0"/>
                      </a:lnTo>
                      <a:lnTo>
                        <a:pt x="0" y="80"/>
                      </a:lnTo>
                      <a:lnTo>
                        <a:pt x="12" y="86"/>
                      </a:lnTo>
                      <a:lnTo>
                        <a:pt x="28" y="80"/>
                      </a:lnTo>
                      <a:lnTo>
                        <a:pt x="28" y="78"/>
                      </a:lnTo>
                      <a:lnTo>
                        <a:pt x="28" y="76"/>
                      </a:lnTo>
                      <a:lnTo>
                        <a:pt x="30" y="74"/>
                      </a:lnTo>
                      <a:lnTo>
                        <a:pt x="34" y="72"/>
                      </a:lnTo>
                      <a:lnTo>
                        <a:pt x="38" y="68"/>
                      </a:lnTo>
                      <a:lnTo>
                        <a:pt x="42" y="68"/>
                      </a:lnTo>
                      <a:lnTo>
                        <a:pt x="46" y="66"/>
                      </a:lnTo>
                      <a:lnTo>
                        <a:pt x="52" y="68"/>
                      </a:lnTo>
                      <a:lnTo>
                        <a:pt x="76" y="82"/>
                      </a:lnTo>
                      <a:lnTo>
                        <a:pt x="86" y="94"/>
                      </a:lnTo>
                      <a:lnTo>
                        <a:pt x="104" y="102"/>
                      </a:lnTo>
                      <a:lnTo>
                        <a:pt x="126" y="108"/>
                      </a:lnTo>
                      <a:lnTo>
                        <a:pt x="128" y="108"/>
                      </a:lnTo>
                      <a:lnTo>
                        <a:pt x="128" y="106"/>
                      </a:lnTo>
                      <a:lnTo>
                        <a:pt x="128" y="104"/>
                      </a:lnTo>
                      <a:lnTo>
                        <a:pt x="128" y="100"/>
                      </a:lnTo>
                      <a:lnTo>
                        <a:pt x="126" y="98"/>
                      </a:lnTo>
                      <a:lnTo>
                        <a:pt x="124" y="94"/>
                      </a:lnTo>
                      <a:lnTo>
                        <a:pt x="120" y="92"/>
                      </a:lnTo>
                      <a:lnTo>
                        <a:pt x="116" y="88"/>
                      </a:lnTo>
                      <a:lnTo>
                        <a:pt x="110" y="84"/>
                      </a:lnTo>
                      <a:lnTo>
                        <a:pt x="106" y="80"/>
                      </a:lnTo>
                      <a:lnTo>
                        <a:pt x="102" y="76"/>
                      </a:lnTo>
                      <a:lnTo>
                        <a:pt x="98" y="72"/>
                      </a:lnTo>
                      <a:lnTo>
                        <a:pt x="96" y="70"/>
                      </a:lnTo>
                      <a:lnTo>
                        <a:pt x="96" y="70"/>
                      </a:lnTo>
                      <a:lnTo>
                        <a:pt x="80" y="60"/>
                      </a:lnTo>
                      <a:lnTo>
                        <a:pt x="96" y="54"/>
                      </a:lnTo>
                      <a:lnTo>
                        <a:pt x="92" y="46"/>
                      </a:lnTo>
                      <a:lnTo>
                        <a:pt x="90" y="46"/>
                      </a:lnTo>
                      <a:lnTo>
                        <a:pt x="88" y="44"/>
                      </a:lnTo>
                      <a:lnTo>
                        <a:pt x="84" y="44"/>
                      </a:lnTo>
                      <a:lnTo>
                        <a:pt x="80" y="42"/>
                      </a:lnTo>
                      <a:lnTo>
                        <a:pt x="78" y="42"/>
                      </a:lnTo>
                      <a:lnTo>
                        <a:pt x="78" y="4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9" name="Freeform 317"/>
                <p:cNvSpPr>
                  <a:spLocks/>
                </p:cNvSpPr>
                <p:nvPr/>
              </p:nvSpPr>
              <p:spPr bwMode="gray">
                <a:xfrm>
                  <a:off x="2513" y="3118"/>
                  <a:ext cx="122" cy="108"/>
                </a:xfrm>
                <a:custGeom>
                  <a:avLst/>
                  <a:gdLst>
                    <a:gd name="T0" fmla="*/ 122 w 122"/>
                    <a:gd name="T1" fmla="*/ 28 h 108"/>
                    <a:gd name="T2" fmla="*/ 114 w 122"/>
                    <a:gd name="T3" fmla="*/ 24 h 108"/>
                    <a:gd name="T4" fmla="*/ 102 w 122"/>
                    <a:gd name="T5" fmla="*/ 18 h 108"/>
                    <a:gd name="T6" fmla="*/ 92 w 122"/>
                    <a:gd name="T7" fmla="*/ 14 h 108"/>
                    <a:gd name="T8" fmla="*/ 80 w 122"/>
                    <a:gd name="T9" fmla="*/ 14 h 108"/>
                    <a:gd name="T10" fmla="*/ 72 w 122"/>
                    <a:gd name="T11" fmla="*/ 20 h 108"/>
                    <a:gd name="T12" fmla="*/ 72 w 122"/>
                    <a:gd name="T13" fmla="*/ 20 h 108"/>
                    <a:gd name="T14" fmla="*/ 72 w 122"/>
                    <a:gd name="T15" fmla="*/ 24 h 108"/>
                    <a:gd name="T16" fmla="*/ 72 w 122"/>
                    <a:gd name="T17" fmla="*/ 28 h 108"/>
                    <a:gd name="T18" fmla="*/ 70 w 122"/>
                    <a:gd name="T19" fmla="*/ 32 h 108"/>
                    <a:gd name="T20" fmla="*/ 70 w 122"/>
                    <a:gd name="T21" fmla="*/ 36 h 108"/>
                    <a:gd name="T22" fmla="*/ 66 w 122"/>
                    <a:gd name="T23" fmla="*/ 40 h 108"/>
                    <a:gd name="T24" fmla="*/ 64 w 122"/>
                    <a:gd name="T25" fmla="*/ 42 h 108"/>
                    <a:gd name="T26" fmla="*/ 58 w 122"/>
                    <a:gd name="T27" fmla="*/ 42 h 108"/>
                    <a:gd name="T28" fmla="*/ 52 w 122"/>
                    <a:gd name="T29" fmla="*/ 42 h 108"/>
                    <a:gd name="T30" fmla="*/ 48 w 122"/>
                    <a:gd name="T31" fmla="*/ 40 h 108"/>
                    <a:gd name="T32" fmla="*/ 42 w 122"/>
                    <a:gd name="T33" fmla="*/ 38 h 108"/>
                    <a:gd name="T34" fmla="*/ 40 w 122"/>
                    <a:gd name="T35" fmla="*/ 32 h 108"/>
                    <a:gd name="T36" fmla="*/ 38 w 122"/>
                    <a:gd name="T37" fmla="*/ 28 h 108"/>
                    <a:gd name="T38" fmla="*/ 34 w 122"/>
                    <a:gd name="T39" fmla="*/ 22 h 108"/>
                    <a:gd name="T40" fmla="*/ 34 w 122"/>
                    <a:gd name="T41" fmla="*/ 18 h 108"/>
                    <a:gd name="T42" fmla="*/ 32 w 122"/>
                    <a:gd name="T43" fmla="*/ 14 h 108"/>
                    <a:gd name="T44" fmla="*/ 32 w 122"/>
                    <a:gd name="T45" fmla="*/ 12 h 108"/>
                    <a:gd name="T46" fmla="*/ 30 w 122"/>
                    <a:gd name="T47" fmla="*/ 12 h 108"/>
                    <a:gd name="T48" fmla="*/ 28 w 122"/>
                    <a:gd name="T49" fmla="*/ 10 h 108"/>
                    <a:gd name="T50" fmla="*/ 26 w 122"/>
                    <a:gd name="T51" fmla="*/ 6 h 108"/>
                    <a:gd name="T52" fmla="*/ 22 w 122"/>
                    <a:gd name="T53" fmla="*/ 4 h 108"/>
                    <a:gd name="T54" fmla="*/ 18 w 122"/>
                    <a:gd name="T55" fmla="*/ 2 h 108"/>
                    <a:gd name="T56" fmla="*/ 12 w 122"/>
                    <a:gd name="T57" fmla="*/ 0 h 108"/>
                    <a:gd name="T58" fmla="*/ 8 w 122"/>
                    <a:gd name="T59" fmla="*/ 2 h 108"/>
                    <a:gd name="T60" fmla="*/ 2 w 122"/>
                    <a:gd name="T61" fmla="*/ 4 h 108"/>
                    <a:gd name="T62" fmla="*/ 2 w 122"/>
                    <a:gd name="T63" fmla="*/ 6 h 108"/>
                    <a:gd name="T64" fmla="*/ 0 w 122"/>
                    <a:gd name="T65" fmla="*/ 8 h 108"/>
                    <a:gd name="T66" fmla="*/ 0 w 122"/>
                    <a:gd name="T67" fmla="*/ 10 h 108"/>
                    <a:gd name="T68" fmla="*/ 2 w 122"/>
                    <a:gd name="T69" fmla="*/ 14 h 108"/>
                    <a:gd name="T70" fmla="*/ 6 w 122"/>
                    <a:gd name="T71" fmla="*/ 18 h 108"/>
                    <a:gd name="T72" fmla="*/ 10 w 122"/>
                    <a:gd name="T73" fmla="*/ 26 h 108"/>
                    <a:gd name="T74" fmla="*/ 12 w 122"/>
                    <a:gd name="T75" fmla="*/ 32 h 108"/>
                    <a:gd name="T76" fmla="*/ 14 w 122"/>
                    <a:gd name="T77" fmla="*/ 38 h 108"/>
                    <a:gd name="T78" fmla="*/ 14 w 122"/>
                    <a:gd name="T79" fmla="*/ 42 h 108"/>
                    <a:gd name="T80" fmla="*/ 16 w 122"/>
                    <a:gd name="T81" fmla="*/ 46 h 108"/>
                    <a:gd name="T82" fmla="*/ 18 w 122"/>
                    <a:gd name="T83" fmla="*/ 48 h 108"/>
                    <a:gd name="T84" fmla="*/ 20 w 122"/>
                    <a:gd name="T85" fmla="*/ 50 h 108"/>
                    <a:gd name="T86" fmla="*/ 24 w 122"/>
                    <a:gd name="T87" fmla="*/ 50 h 108"/>
                    <a:gd name="T88" fmla="*/ 28 w 122"/>
                    <a:gd name="T89" fmla="*/ 48 h 108"/>
                    <a:gd name="T90" fmla="*/ 34 w 122"/>
                    <a:gd name="T91" fmla="*/ 48 h 108"/>
                    <a:gd name="T92" fmla="*/ 38 w 122"/>
                    <a:gd name="T93" fmla="*/ 50 h 108"/>
                    <a:gd name="T94" fmla="*/ 42 w 122"/>
                    <a:gd name="T95" fmla="*/ 52 h 108"/>
                    <a:gd name="T96" fmla="*/ 46 w 122"/>
                    <a:gd name="T97" fmla="*/ 54 h 108"/>
                    <a:gd name="T98" fmla="*/ 50 w 122"/>
                    <a:gd name="T99" fmla="*/ 54 h 108"/>
                    <a:gd name="T100" fmla="*/ 56 w 122"/>
                    <a:gd name="T101" fmla="*/ 56 h 108"/>
                    <a:gd name="T102" fmla="*/ 62 w 122"/>
                    <a:gd name="T103" fmla="*/ 56 h 108"/>
                    <a:gd name="T104" fmla="*/ 68 w 122"/>
                    <a:gd name="T105" fmla="*/ 58 h 108"/>
                    <a:gd name="T106" fmla="*/ 70 w 122"/>
                    <a:gd name="T107" fmla="*/ 58 h 108"/>
                    <a:gd name="T108" fmla="*/ 72 w 122"/>
                    <a:gd name="T109" fmla="*/ 58 h 108"/>
                    <a:gd name="T110" fmla="*/ 88 w 122"/>
                    <a:gd name="T111" fmla="*/ 72 h 108"/>
                    <a:gd name="T112" fmla="*/ 98 w 122"/>
                    <a:gd name="T113" fmla="*/ 90 h 108"/>
                    <a:gd name="T114" fmla="*/ 114 w 122"/>
                    <a:gd name="T115" fmla="*/ 104 h 108"/>
                    <a:gd name="T116" fmla="*/ 118 w 122"/>
                    <a:gd name="T117" fmla="*/ 108 h 108"/>
                    <a:gd name="T118" fmla="*/ 122 w 122"/>
                    <a:gd name="T119" fmla="*/ 28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2" h="108">
                      <a:moveTo>
                        <a:pt x="122" y="28"/>
                      </a:moveTo>
                      <a:lnTo>
                        <a:pt x="114" y="24"/>
                      </a:lnTo>
                      <a:lnTo>
                        <a:pt x="102" y="18"/>
                      </a:lnTo>
                      <a:lnTo>
                        <a:pt x="92" y="14"/>
                      </a:lnTo>
                      <a:lnTo>
                        <a:pt x="80" y="14"/>
                      </a:lnTo>
                      <a:lnTo>
                        <a:pt x="72" y="20"/>
                      </a:lnTo>
                      <a:lnTo>
                        <a:pt x="72" y="20"/>
                      </a:lnTo>
                      <a:lnTo>
                        <a:pt x="72" y="24"/>
                      </a:lnTo>
                      <a:lnTo>
                        <a:pt x="72" y="28"/>
                      </a:lnTo>
                      <a:lnTo>
                        <a:pt x="70" y="32"/>
                      </a:lnTo>
                      <a:lnTo>
                        <a:pt x="70" y="36"/>
                      </a:lnTo>
                      <a:lnTo>
                        <a:pt x="66" y="40"/>
                      </a:lnTo>
                      <a:lnTo>
                        <a:pt x="64" y="42"/>
                      </a:lnTo>
                      <a:lnTo>
                        <a:pt x="58" y="42"/>
                      </a:lnTo>
                      <a:lnTo>
                        <a:pt x="52" y="42"/>
                      </a:lnTo>
                      <a:lnTo>
                        <a:pt x="48" y="40"/>
                      </a:lnTo>
                      <a:lnTo>
                        <a:pt x="42" y="38"/>
                      </a:lnTo>
                      <a:lnTo>
                        <a:pt x="40" y="32"/>
                      </a:lnTo>
                      <a:lnTo>
                        <a:pt x="38" y="28"/>
                      </a:lnTo>
                      <a:lnTo>
                        <a:pt x="34" y="22"/>
                      </a:lnTo>
                      <a:lnTo>
                        <a:pt x="34" y="18"/>
                      </a:lnTo>
                      <a:lnTo>
                        <a:pt x="32" y="14"/>
                      </a:lnTo>
                      <a:lnTo>
                        <a:pt x="32" y="12"/>
                      </a:lnTo>
                      <a:lnTo>
                        <a:pt x="30" y="12"/>
                      </a:lnTo>
                      <a:lnTo>
                        <a:pt x="28" y="10"/>
                      </a:lnTo>
                      <a:lnTo>
                        <a:pt x="26" y="6"/>
                      </a:lnTo>
                      <a:lnTo>
                        <a:pt x="22" y="4"/>
                      </a:lnTo>
                      <a:lnTo>
                        <a:pt x="18" y="2"/>
                      </a:lnTo>
                      <a:lnTo>
                        <a:pt x="12" y="0"/>
                      </a:lnTo>
                      <a:lnTo>
                        <a:pt x="8" y="2"/>
                      </a:lnTo>
                      <a:lnTo>
                        <a:pt x="2" y="4"/>
                      </a:lnTo>
                      <a:lnTo>
                        <a:pt x="2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2" y="14"/>
                      </a:lnTo>
                      <a:lnTo>
                        <a:pt x="6" y="18"/>
                      </a:lnTo>
                      <a:lnTo>
                        <a:pt x="10" y="26"/>
                      </a:lnTo>
                      <a:lnTo>
                        <a:pt x="12" y="32"/>
                      </a:lnTo>
                      <a:lnTo>
                        <a:pt x="14" y="38"/>
                      </a:lnTo>
                      <a:lnTo>
                        <a:pt x="14" y="42"/>
                      </a:lnTo>
                      <a:lnTo>
                        <a:pt x="16" y="46"/>
                      </a:lnTo>
                      <a:lnTo>
                        <a:pt x="18" y="48"/>
                      </a:lnTo>
                      <a:lnTo>
                        <a:pt x="20" y="50"/>
                      </a:lnTo>
                      <a:lnTo>
                        <a:pt x="24" y="50"/>
                      </a:lnTo>
                      <a:lnTo>
                        <a:pt x="28" y="48"/>
                      </a:lnTo>
                      <a:lnTo>
                        <a:pt x="34" y="48"/>
                      </a:lnTo>
                      <a:lnTo>
                        <a:pt x="38" y="50"/>
                      </a:lnTo>
                      <a:lnTo>
                        <a:pt x="42" y="52"/>
                      </a:lnTo>
                      <a:lnTo>
                        <a:pt x="46" y="54"/>
                      </a:lnTo>
                      <a:lnTo>
                        <a:pt x="50" y="54"/>
                      </a:lnTo>
                      <a:lnTo>
                        <a:pt x="56" y="56"/>
                      </a:lnTo>
                      <a:lnTo>
                        <a:pt x="62" y="56"/>
                      </a:lnTo>
                      <a:lnTo>
                        <a:pt x="68" y="58"/>
                      </a:lnTo>
                      <a:lnTo>
                        <a:pt x="70" y="58"/>
                      </a:lnTo>
                      <a:lnTo>
                        <a:pt x="72" y="58"/>
                      </a:lnTo>
                      <a:lnTo>
                        <a:pt x="88" y="72"/>
                      </a:lnTo>
                      <a:lnTo>
                        <a:pt x="98" y="90"/>
                      </a:lnTo>
                      <a:lnTo>
                        <a:pt x="114" y="104"/>
                      </a:lnTo>
                      <a:lnTo>
                        <a:pt x="118" y="108"/>
                      </a:lnTo>
                      <a:lnTo>
                        <a:pt x="122" y="2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0" name="Freeform 318"/>
                <p:cNvSpPr>
                  <a:spLocks/>
                </p:cNvSpPr>
                <p:nvPr/>
              </p:nvSpPr>
              <p:spPr bwMode="gray">
                <a:xfrm>
                  <a:off x="2286" y="3296"/>
                  <a:ext cx="508" cy="408"/>
                </a:xfrm>
                <a:custGeom>
                  <a:avLst/>
                  <a:gdLst>
                    <a:gd name="T0" fmla="*/ 98 w 508"/>
                    <a:gd name="T1" fmla="*/ 124 h 408"/>
                    <a:gd name="T2" fmla="*/ 110 w 508"/>
                    <a:gd name="T3" fmla="*/ 100 h 408"/>
                    <a:gd name="T4" fmla="*/ 128 w 508"/>
                    <a:gd name="T5" fmla="*/ 86 h 408"/>
                    <a:gd name="T6" fmla="*/ 134 w 508"/>
                    <a:gd name="T7" fmla="*/ 70 h 408"/>
                    <a:gd name="T8" fmla="*/ 170 w 508"/>
                    <a:gd name="T9" fmla="*/ 48 h 408"/>
                    <a:gd name="T10" fmla="*/ 190 w 508"/>
                    <a:gd name="T11" fmla="*/ 60 h 408"/>
                    <a:gd name="T12" fmla="*/ 202 w 508"/>
                    <a:gd name="T13" fmla="*/ 56 h 408"/>
                    <a:gd name="T14" fmla="*/ 196 w 508"/>
                    <a:gd name="T15" fmla="*/ 44 h 408"/>
                    <a:gd name="T16" fmla="*/ 204 w 508"/>
                    <a:gd name="T17" fmla="*/ 28 h 408"/>
                    <a:gd name="T18" fmla="*/ 230 w 508"/>
                    <a:gd name="T19" fmla="*/ 18 h 408"/>
                    <a:gd name="T20" fmla="*/ 222 w 508"/>
                    <a:gd name="T21" fmla="*/ 8 h 408"/>
                    <a:gd name="T22" fmla="*/ 238 w 508"/>
                    <a:gd name="T23" fmla="*/ 0 h 408"/>
                    <a:gd name="T24" fmla="*/ 246 w 508"/>
                    <a:gd name="T25" fmla="*/ 8 h 408"/>
                    <a:gd name="T26" fmla="*/ 252 w 508"/>
                    <a:gd name="T27" fmla="*/ 12 h 408"/>
                    <a:gd name="T28" fmla="*/ 256 w 508"/>
                    <a:gd name="T29" fmla="*/ 4 h 408"/>
                    <a:gd name="T30" fmla="*/ 268 w 508"/>
                    <a:gd name="T31" fmla="*/ 20 h 408"/>
                    <a:gd name="T32" fmla="*/ 298 w 508"/>
                    <a:gd name="T33" fmla="*/ 18 h 408"/>
                    <a:gd name="T34" fmla="*/ 300 w 508"/>
                    <a:gd name="T35" fmla="*/ 32 h 408"/>
                    <a:gd name="T36" fmla="*/ 286 w 508"/>
                    <a:gd name="T37" fmla="*/ 52 h 408"/>
                    <a:gd name="T38" fmla="*/ 326 w 508"/>
                    <a:gd name="T39" fmla="*/ 82 h 408"/>
                    <a:gd name="T40" fmla="*/ 344 w 508"/>
                    <a:gd name="T41" fmla="*/ 78 h 408"/>
                    <a:gd name="T42" fmla="*/ 358 w 508"/>
                    <a:gd name="T43" fmla="*/ 10 h 408"/>
                    <a:gd name="T44" fmla="*/ 364 w 508"/>
                    <a:gd name="T45" fmla="*/ 0 h 408"/>
                    <a:gd name="T46" fmla="*/ 378 w 508"/>
                    <a:gd name="T47" fmla="*/ 20 h 408"/>
                    <a:gd name="T48" fmla="*/ 376 w 508"/>
                    <a:gd name="T49" fmla="*/ 36 h 408"/>
                    <a:gd name="T50" fmla="*/ 390 w 508"/>
                    <a:gd name="T51" fmla="*/ 42 h 408"/>
                    <a:gd name="T52" fmla="*/ 404 w 508"/>
                    <a:gd name="T53" fmla="*/ 66 h 408"/>
                    <a:gd name="T54" fmla="*/ 412 w 508"/>
                    <a:gd name="T55" fmla="*/ 80 h 408"/>
                    <a:gd name="T56" fmla="*/ 424 w 508"/>
                    <a:gd name="T57" fmla="*/ 100 h 408"/>
                    <a:gd name="T58" fmla="*/ 454 w 508"/>
                    <a:gd name="T59" fmla="*/ 136 h 408"/>
                    <a:gd name="T60" fmla="*/ 506 w 508"/>
                    <a:gd name="T61" fmla="*/ 210 h 408"/>
                    <a:gd name="T62" fmla="*/ 508 w 508"/>
                    <a:gd name="T63" fmla="*/ 272 h 408"/>
                    <a:gd name="T64" fmla="*/ 488 w 508"/>
                    <a:gd name="T65" fmla="*/ 294 h 408"/>
                    <a:gd name="T66" fmla="*/ 472 w 508"/>
                    <a:gd name="T67" fmla="*/ 332 h 408"/>
                    <a:gd name="T68" fmla="*/ 460 w 508"/>
                    <a:gd name="T69" fmla="*/ 352 h 408"/>
                    <a:gd name="T70" fmla="*/ 460 w 508"/>
                    <a:gd name="T71" fmla="*/ 384 h 408"/>
                    <a:gd name="T72" fmla="*/ 414 w 508"/>
                    <a:gd name="T73" fmla="*/ 408 h 408"/>
                    <a:gd name="T74" fmla="*/ 394 w 508"/>
                    <a:gd name="T75" fmla="*/ 392 h 408"/>
                    <a:gd name="T76" fmla="*/ 376 w 508"/>
                    <a:gd name="T77" fmla="*/ 396 h 408"/>
                    <a:gd name="T78" fmla="*/ 344 w 508"/>
                    <a:gd name="T79" fmla="*/ 388 h 408"/>
                    <a:gd name="T80" fmla="*/ 274 w 508"/>
                    <a:gd name="T81" fmla="*/ 318 h 408"/>
                    <a:gd name="T82" fmla="*/ 214 w 508"/>
                    <a:gd name="T83" fmla="*/ 294 h 408"/>
                    <a:gd name="T84" fmla="*/ 134 w 508"/>
                    <a:gd name="T85" fmla="*/ 326 h 408"/>
                    <a:gd name="T86" fmla="*/ 120 w 508"/>
                    <a:gd name="T87" fmla="*/ 340 h 408"/>
                    <a:gd name="T88" fmla="*/ 80 w 508"/>
                    <a:gd name="T89" fmla="*/ 338 h 408"/>
                    <a:gd name="T90" fmla="*/ 64 w 508"/>
                    <a:gd name="T91" fmla="*/ 352 h 408"/>
                    <a:gd name="T92" fmla="*/ 36 w 508"/>
                    <a:gd name="T93" fmla="*/ 350 h 408"/>
                    <a:gd name="T94" fmla="*/ 30 w 508"/>
                    <a:gd name="T95" fmla="*/ 340 h 408"/>
                    <a:gd name="T96" fmla="*/ 20 w 508"/>
                    <a:gd name="T97" fmla="*/ 342 h 408"/>
                    <a:gd name="T98" fmla="*/ 26 w 508"/>
                    <a:gd name="T99" fmla="*/ 326 h 408"/>
                    <a:gd name="T100" fmla="*/ 24 w 508"/>
                    <a:gd name="T101" fmla="*/ 284 h 408"/>
                    <a:gd name="T102" fmla="*/ 4 w 508"/>
                    <a:gd name="T103" fmla="*/ 228 h 408"/>
                    <a:gd name="T104" fmla="*/ 4 w 508"/>
                    <a:gd name="T105" fmla="*/ 194 h 408"/>
                    <a:gd name="T106" fmla="*/ 12 w 508"/>
                    <a:gd name="T107" fmla="*/ 154 h 408"/>
                    <a:gd name="T108" fmla="*/ 30 w 508"/>
                    <a:gd name="T109" fmla="*/ 138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08" h="408">
                      <a:moveTo>
                        <a:pt x="30" y="138"/>
                      </a:moveTo>
                      <a:lnTo>
                        <a:pt x="60" y="136"/>
                      </a:lnTo>
                      <a:lnTo>
                        <a:pt x="92" y="130"/>
                      </a:lnTo>
                      <a:lnTo>
                        <a:pt x="92" y="130"/>
                      </a:lnTo>
                      <a:lnTo>
                        <a:pt x="94" y="128"/>
                      </a:lnTo>
                      <a:lnTo>
                        <a:pt x="98" y="124"/>
                      </a:lnTo>
                      <a:lnTo>
                        <a:pt x="100" y="120"/>
                      </a:lnTo>
                      <a:lnTo>
                        <a:pt x="104" y="116"/>
                      </a:lnTo>
                      <a:lnTo>
                        <a:pt x="106" y="112"/>
                      </a:lnTo>
                      <a:lnTo>
                        <a:pt x="108" y="108"/>
                      </a:lnTo>
                      <a:lnTo>
                        <a:pt x="110" y="104"/>
                      </a:lnTo>
                      <a:lnTo>
                        <a:pt x="110" y="100"/>
                      </a:lnTo>
                      <a:lnTo>
                        <a:pt x="110" y="96"/>
                      </a:lnTo>
                      <a:lnTo>
                        <a:pt x="112" y="92"/>
                      </a:lnTo>
                      <a:lnTo>
                        <a:pt x="114" y="88"/>
                      </a:lnTo>
                      <a:lnTo>
                        <a:pt x="118" y="86"/>
                      </a:lnTo>
                      <a:lnTo>
                        <a:pt x="122" y="86"/>
                      </a:lnTo>
                      <a:lnTo>
                        <a:pt x="128" y="86"/>
                      </a:lnTo>
                      <a:lnTo>
                        <a:pt x="128" y="84"/>
                      </a:lnTo>
                      <a:lnTo>
                        <a:pt x="128" y="82"/>
                      </a:lnTo>
                      <a:lnTo>
                        <a:pt x="128" y="80"/>
                      </a:lnTo>
                      <a:lnTo>
                        <a:pt x="130" y="76"/>
                      </a:lnTo>
                      <a:lnTo>
                        <a:pt x="130" y="72"/>
                      </a:lnTo>
                      <a:lnTo>
                        <a:pt x="134" y="70"/>
                      </a:lnTo>
                      <a:lnTo>
                        <a:pt x="136" y="70"/>
                      </a:lnTo>
                      <a:lnTo>
                        <a:pt x="140" y="66"/>
                      </a:lnTo>
                      <a:lnTo>
                        <a:pt x="146" y="56"/>
                      </a:lnTo>
                      <a:lnTo>
                        <a:pt x="156" y="48"/>
                      </a:lnTo>
                      <a:lnTo>
                        <a:pt x="170" y="48"/>
                      </a:lnTo>
                      <a:lnTo>
                        <a:pt x="170" y="48"/>
                      </a:lnTo>
                      <a:lnTo>
                        <a:pt x="172" y="50"/>
                      </a:lnTo>
                      <a:lnTo>
                        <a:pt x="176" y="52"/>
                      </a:lnTo>
                      <a:lnTo>
                        <a:pt x="180" y="54"/>
                      </a:lnTo>
                      <a:lnTo>
                        <a:pt x="182" y="56"/>
                      </a:lnTo>
                      <a:lnTo>
                        <a:pt x="186" y="58"/>
                      </a:lnTo>
                      <a:lnTo>
                        <a:pt x="190" y="60"/>
                      </a:lnTo>
                      <a:lnTo>
                        <a:pt x="194" y="60"/>
                      </a:lnTo>
                      <a:lnTo>
                        <a:pt x="196" y="60"/>
                      </a:lnTo>
                      <a:lnTo>
                        <a:pt x="198" y="62"/>
                      </a:lnTo>
                      <a:lnTo>
                        <a:pt x="198" y="60"/>
                      </a:lnTo>
                      <a:lnTo>
                        <a:pt x="200" y="58"/>
                      </a:lnTo>
                      <a:lnTo>
                        <a:pt x="202" y="56"/>
                      </a:lnTo>
                      <a:lnTo>
                        <a:pt x="202" y="54"/>
                      </a:lnTo>
                      <a:lnTo>
                        <a:pt x="202" y="52"/>
                      </a:lnTo>
                      <a:lnTo>
                        <a:pt x="200" y="50"/>
                      </a:lnTo>
                      <a:lnTo>
                        <a:pt x="198" y="48"/>
                      </a:lnTo>
                      <a:lnTo>
                        <a:pt x="196" y="46"/>
                      </a:lnTo>
                      <a:lnTo>
                        <a:pt x="196" y="44"/>
                      </a:lnTo>
                      <a:lnTo>
                        <a:pt x="198" y="42"/>
                      </a:lnTo>
                      <a:lnTo>
                        <a:pt x="202" y="40"/>
                      </a:lnTo>
                      <a:lnTo>
                        <a:pt x="204" y="32"/>
                      </a:lnTo>
                      <a:lnTo>
                        <a:pt x="202" y="32"/>
                      </a:lnTo>
                      <a:lnTo>
                        <a:pt x="204" y="30"/>
                      </a:lnTo>
                      <a:lnTo>
                        <a:pt x="204" y="28"/>
                      </a:lnTo>
                      <a:lnTo>
                        <a:pt x="206" y="24"/>
                      </a:lnTo>
                      <a:lnTo>
                        <a:pt x="208" y="22"/>
                      </a:lnTo>
                      <a:lnTo>
                        <a:pt x="212" y="20"/>
                      </a:lnTo>
                      <a:lnTo>
                        <a:pt x="228" y="20"/>
                      </a:lnTo>
                      <a:lnTo>
                        <a:pt x="228" y="18"/>
                      </a:lnTo>
                      <a:lnTo>
                        <a:pt x="230" y="18"/>
                      </a:lnTo>
                      <a:lnTo>
                        <a:pt x="232" y="16"/>
                      </a:lnTo>
                      <a:lnTo>
                        <a:pt x="232" y="14"/>
                      </a:lnTo>
                      <a:lnTo>
                        <a:pt x="232" y="10"/>
                      </a:lnTo>
                      <a:lnTo>
                        <a:pt x="222" y="10"/>
                      </a:lnTo>
                      <a:lnTo>
                        <a:pt x="222" y="10"/>
                      </a:lnTo>
                      <a:lnTo>
                        <a:pt x="222" y="8"/>
                      </a:lnTo>
                      <a:lnTo>
                        <a:pt x="224" y="6"/>
                      </a:lnTo>
                      <a:lnTo>
                        <a:pt x="224" y="4"/>
                      </a:lnTo>
                      <a:lnTo>
                        <a:pt x="228" y="2"/>
                      </a:lnTo>
                      <a:lnTo>
                        <a:pt x="232" y="0"/>
                      </a:lnTo>
                      <a:lnTo>
                        <a:pt x="234" y="0"/>
                      </a:lnTo>
                      <a:lnTo>
                        <a:pt x="238" y="0"/>
                      </a:lnTo>
                      <a:lnTo>
                        <a:pt x="242" y="0"/>
                      </a:lnTo>
                      <a:lnTo>
                        <a:pt x="244" y="0"/>
                      </a:lnTo>
                      <a:lnTo>
                        <a:pt x="246" y="2"/>
                      </a:lnTo>
                      <a:lnTo>
                        <a:pt x="248" y="2"/>
                      </a:lnTo>
                      <a:lnTo>
                        <a:pt x="246" y="6"/>
                      </a:lnTo>
                      <a:lnTo>
                        <a:pt x="246" y="8"/>
                      </a:lnTo>
                      <a:lnTo>
                        <a:pt x="244" y="8"/>
                      </a:lnTo>
                      <a:lnTo>
                        <a:pt x="244" y="10"/>
                      </a:lnTo>
                      <a:lnTo>
                        <a:pt x="244" y="10"/>
                      </a:lnTo>
                      <a:lnTo>
                        <a:pt x="246" y="10"/>
                      </a:lnTo>
                      <a:lnTo>
                        <a:pt x="248" y="12"/>
                      </a:lnTo>
                      <a:lnTo>
                        <a:pt x="252" y="12"/>
                      </a:lnTo>
                      <a:lnTo>
                        <a:pt x="252" y="12"/>
                      </a:lnTo>
                      <a:lnTo>
                        <a:pt x="254" y="10"/>
                      </a:lnTo>
                      <a:lnTo>
                        <a:pt x="254" y="8"/>
                      </a:lnTo>
                      <a:lnTo>
                        <a:pt x="254" y="6"/>
                      </a:lnTo>
                      <a:lnTo>
                        <a:pt x="254" y="4"/>
                      </a:lnTo>
                      <a:lnTo>
                        <a:pt x="256" y="4"/>
                      </a:lnTo>
                      <a:lnTo>
                        <a:pt x="258" y="4"/>
                      </a:lnTo>
                      <a:lnTo>
                        <a:pt x="262" y="6"/>
                      </a:lnTo>
                      <a:lnTo>
                        <a:pt x="264" y="12"/>
                      </a:lnTo>
                      <a:lnTo>
                        <a:pt x="266" y="16"/>
                      </a:lnTo>
                      <a:lnTo>
                        <a:pt x="268" y="18"/>
                      </a:lnTo>
                      <a:lnTo>
                        <a:pt x="268" y="20"/>
                      </a:lnTo>
                      <a:lnTo>
                        <a:pt x="280" y="14"/>
                      </a:lnTo>
                      <a:lnTo>
                        <a:pt x="282" y="14"/>
                      </a:lnTo>
                      <a:lnTo>
                        <a:pt x="284" y="14"/>
                      </a:lnTo>
                      <a:lnTo>
                        <a:pt x="290" y="14"/>
                      </a:lnTo>
                      <a:lnTo>
                        <a:pt x="294" y="16"/>
                      </a:lnTo>
                      <a:lnTo>
                        <a:pt x="298" y="18"/>
                      </a:lnTo>
                      <a:lnTo>
                        <a:pt x="300" y="20"/>
                      </a:lnTo>
                      <a:lnTo>
                        <a:pt x="302" y="24"/>
                      </a:lnTo>
                      <a:lnTo>
                        <a:pt x="304" y="28"/>
                      </a:lnTo>
                      <a:lnTo>
                        <a:pt x="302" y="30"/>
                      </a:lnTo>
                      <a:lnTo>
                        <a:pt x="302" y="32"/>
                      </a:lnTo>
                      <a:lnTo>
                        <a:pt x="300" y="32"/>
                      </a:lnTo>
                      <a:lnTo>
                        <a:pt x="298" y="34"/>
                      </a:lnTo>
                      <a:lnTo>
                        <a:pt x="294" y="36"/>
                      </a:lnTo>
                      <a:lnTo>
                        <a:pt x="292" y="40"/>
                      </a:lnTo>
                      <a:lnTo>
                        <a:pt x="290" y="44"/>
                      </a:lnTo>
                      <a:lnTo>
                        <a:pt x="288" y="48"/>
                      </a:lnTo>
                      <a:lnTo>
                        <a:pt x="286" y="52"/>
                      </a:lnTo>
                      <a:lnTo>
                        <a:pt x="286" y="54"/>
                      </a:lnTo>
                      <a:lnTo>
                        <a:pt x="290" y="56"/>
                      </a:lnTo>
                      <a:lnTo>
                        <a:pt x="298" y="62"/>
                      </a:lnTo>
                      <a:lnTo>
                        <a:pt x="308" y="70"/>
                      </a:lnTo>
                      <a:lnTo>
                        <a:pt x="318" y="76"/>
                      </a:lnTo>
                      <a:lnTo>
                        <a:pt x="326" y="82"/>
                      </a:lnTo>
                      <a:lnTo>
                        <a:pt x="330" y="82"/>
                      </a:lnTo>
                      <a:lnTo>
                        <a:pt x="330" y="84"/>
                      </a:lnTo>
                      <a:lnTo>
                        <a:pt x="334" y="84"/>
                      </a:lnTo>
                      <a:lnTo>
                        <a:pt x="336" y="84"/>
                      </a:lnTo>
                      <a:lnTo>
                        <a:pt x="340" y="82"/>
                      </a:lnTo>
                      <a:lnTo>
                        <a:pt x="344" y="78"/>
                      </a:lnTo>
                      <a:lnTo>
                        <a:pt x="348" y="70"/>
                      </a:lnTo>
                      <a:lnTo>
                        <a:pt x="352" y="58"/>
                      </a:lnTo>
                      <a:lnTo>
                        <a:pt x="354" y="48"/>
                      </a:lnTo>
                      <a:lnTo>
                        <a:pt x="356" y="42"/>
                      </a:lnTo>
                      <a:lnTo>
                        <a:pt x="358" y="12"/>
                      </a:lnTo>
                      <a:lnTo>
                        <a:pt x="358" y="10"/>
                      </a:lnTo>
                      <a:lnTo>
                        <a:pt x="358" y="10"/>
                      </a:lnTo>
                      <a:lnTo>
                        <a:pt x="358" y="6"/>
                      </a:lnTo>
                      <a:lnTo>
                        <a:pt x="358" y="4"/>
                      </a:lnTo>
                      <a:lnTo>
                        <a:pt x="360" y="2"/>
                      </a:lnTo>
                      <a:lnTo>
                        <a:pt x="360" y="0"/>
                      </a:lnTo>
                      <a:lnTo>
                        <a:pt x="364" y="0"/>
                      </a:lnTo>
                      <a:lnTo>
                        <a:pt x="368" y="0"/>
                      </a:lnTo>
                      <a:lnTo>
                        <a:pt x="372" y="4"/>
                      </a:lnTo>
                      <a:lnTo>
                        <a:pt x="376" y="6"/>
                      </a:lnTo>
                      <a:lnTo>
                        <a:pt x="376" y="12"/>
                      </a:lnTo>
                      <a:lnTo>
                        <a:pt x="378" y="16"/>
                      </a:lnTo>
                      <a:lnTo>
                        <a:pt x="378" y="20"/>
                      </a:lnTo>
                      <a:lnTo>
                        <a:pt x="378" y="22"/>
                      </a:lnTo>
                      <a:lnTo>
                        <a:pt x="378" y="24"/>
                      </a:lnTo>
                      <a:lnTo>
                        <a:pt x="376" y="24"/>
                      </a:lnTo>
                      <a:lnTo>
                        <a:pt x="376" y="28"/>
                      </a:lnTo>
                      <a:lnTo>
                        <a:pt x="376" y="32"/>
                      </a:lnTo>
                      <a:lnTo>
                        <a:pt x="376" y="36"/>
                      </a:lnTo>
                      <a:lnTo>
                        <a:pt x="378" y="40"/>
                      </a:lnTo>
                      <a:lnTo>
                        <a:pt x="378" y="42"/>
                      </a:lnTo>
                      <a:lnTo>
                        <a:pt x="382" y="42"/>
                      </a:lnTo>
                      <a:lnTo>
                        <a:pt x="384" y="42"/>
                      </a:lnTo>
                      <a:lnTo>
                        <a:pt x="388" y="42"/>
                      </a:lnTo>
                      <a:lnTo>
                        <a:pt x="390" y="42"/>
                      </a:lnTo>
                      <a:lnTo>
                        <a:pt x="392" y="44"/>
                      </a:lnTo>
                      <a:lnTo>
                        <a:pt x="394" y="46"/>
                      </a:lnTo>
                      <a:lnTo>
                        <a:pt x="396" y="50"/>
                      </a:lnTo>
                      <a:lnTo>
                        <a:pt x="398" y="56"/>
                      </a:lnTo>
                      <a:lnTo>
                        <a:pt x="402" y="62"/>
                      </a:lnTo>
                      <a:lnTo>
                        <a:pt x="404" y="66"/>
                      </a:lnTo>
                      <a:lnTo>
                        <a:pt x="408" y="68"/>
                      </a:lnTo>
                      <a:lnTo>
                        <a:pt x="408" y="68"/>
                      </a:lnTo>
                      <a:lnTo>
                        <a:pt x="408" y="70"/>
                      </a:lnTo>
                      <a:lnTo>
                        <a:pt x="410" y="72"/>
                      </a:lnTo>
                      <a:lnTo>
                        <a:pt x="410" y="76"/>
                      </a:lnTo>
                      <a:lnTo>
                        <a:pt x="412" y="80"/>
                      </a:lnTo>
                      <a:lnTo>
                        <a:pt x="414" y="84"/>
                      </a:lnTo>
                      <a:lnTo>
                        <a:pt x="416" y="88"/>
                      </a:lnTo>
                      <a:lnTo>
                        <a:pt x="416" y="92"/>
                      </a:lnTo>
                      <a:lnTo>
                        <a:pt x="418" y="94"/>
                      </a:lnTo>
                      <a:lnTo>
                        <a:pt x="420" y="98"/>
                      </a:lnTo>
                      <a:lnTo>
                        <a:pt x="424" y="100"/>
                      </a:lnTo>
                      <a:lnTo>
                        <a:pt x="426" y="104"/>
                      </a:lnTo>
                      <a:lnTo>
                        <a:pt x="430" y="108"/>
                      </a:lnTo>
                      <a:lnTo>
                        <a:pt x="434" y="112"/>
                      </a:lnTo>
                      <a:lnTo>
                        <a:pt x="436" y="114"/>
                      </a:lnTo>
                      <a:lnTo>
                        <a:pt x="436" y="114"/>
                      </a:lnTo>
                      <a:lnTo>
                        <a:pt x="454" y="136"/>
                      </a:lnTo>
                      <a:lnTo>
                        <a:pt x="454" y="144"/>
                      </a:lnTo>
                      <a:lnTo>
                        <a:pt x="488" y="170"/>
                      </a:lnTo>
                      <a:lnTo>
                        <a:pt x="490" y="174"/>
                      </a:lnTo>
                      <a:lnTo>
                        <a:pt x="496" y="182"/>
                      </a:lnTo>
                      <a:lnTo>
                        <a:pt x="502" y="194"/>
                      </a:lnTo>
                      <a:lnTo>
                        <a:pt x="506" y="210"/>
                      </a:lnTo>
                      <a:lnTo>
                        <a:pt x="506" y="224"/>
                      </a:lnTo>
                      <a:lnTo>
                        <a:pt x="508" y="240"/>
                      </a:lnTo>
                      <a:lnTo>
                        <a:pt x="508" y="256"/>
                      </a:lnTo>
                      <a:lnTo>
                        <a:pt x="508" y="268"/>
                      </a:lnTo>
                      <a:lnTo>
                        <a:pt x="508" y="272"/>
                      </a:lnTo>
                      <a:lnTo>
                        <a:pt x="508" y="272"/>
                      </a:lnTo>
                      <a:lnTo>
                        <a:pt x="508" y="276"/>
                      </a:lnTo>
                      <a:lnTo>
                        <a:pt x="504" y="280"/>
                      </a:lnTo>
                      <a:lnTo>
                        <a:pt x="502" y="284"/>
                      </a:lnTo>
                      <a:lnTo>
                        <a:pt x="498" y="288"/>
                      </a:lnTo>
                      <a:lnTo>
                        <a:pt x="494" y="292"/>
                      </a:lnTo>
                      <a:lnTo>
                        <a:pt x="488" y="294"/>
                      </a:lnTo>
                      <a:lnTo>
                        <a:pt x="480" y="312"/>
                      </a:lnTo>
                      <a:lnTo>
                        <a:pt x="480" y="312"/>
                      </a:lnTo>
                      <a:lnTo>
                        <a:pt x="478" y="316"/>
                      </a:lnTo>
                      <a:lnTo>
                        <a:pt x="476" y="322"/>
                      </a:lnTo>
                      <a:lnTo>
                        <a:pt x="474" y="326"/>
                      </a:lnTo>
                      <a:lnTo>
                        <a:pt x="472" y="332"/>
                      </a:lnTo>
                      <a:lnTo>
                        <a:pt x="470" y="336"/>
                      </a:lnTo>
                      <a:lnTo>
                        <a:pt x="466" y="338"/>
                      </a:lnTo>
                      <a:lnTo>
                        <a:pt x="462" y="340"/>
                      </a:lnTo>
                      <a:lnTo>
                        <a:pt x="460" y="344"/>
                      </a:lnTo>
                      <a:lnTo>
                        <a:pt x="460" y="346"/>
                      </a:lnTo>
                      <a:lnTo>
                        <a:pt x="460" y="352"/>
                      </a:lnTo>
                      <a:lnTo>
                        <a:pt x="462" y="358"/>
                      </a:lnTo>
                      <a:lnTo>
                        <a:pt x="464" y="364"/>
                      </a:lnTo>
                      <a:lnTo>
                        <a:pt x="466" y="370"/>
                      </a:lnTo>
                      <a:lnTo>
                        <a:pt x="466" y="376"/>
                      </a:lnTo>
                      <a:lnTo>
                        <a:pt x="464" y="380"/>
                      </a:lnTo>
                      <a:lnTo>
                        <a:pt x="460" y="384"/>
                      </a:lnTo>
                      <a:lnTo>
                        <a:pt x="452" y="388"/>
                      </a:lnTo>
                      <a:lnTo>
                        <a:pt x="440" y="394"/>
                      </a:lnTo>
                      <a:lnTo>
                        <a:pt x="430" y="402"/>
                      </a:lnTo>
                      <a:lnTo>
                        <a:pt x="420" y="406"/>
                      </a:lnTo>
                      <a:lnTo>
                        <a:pt x="416" y="408"/>
                      </a:lnTo>
                      <a:lnTo>
                        <a:pt x="414" y="408"/>
                      </a:lnTo>
                      <a:lnTo>
                        <a:pt x="412" y="406"/>
                      </a:lnTo>
                      <a:lnTo>
                        <a:pt x="408" y="404"/>
                      </a:lnTo>
                      <a:lnTo>
                        <a:pt x="402" y="400"/>
                      </a:lnTo>
                      <a:lnTo>
                        <a:pt x="398" y="396"/>
                      </a:lnTo>
                      <a:lnTo>
                        <a:pt x="396" y="392"/>
                      </a:lnTo>
                      <a:lnTo>
                        <a:pt x="394" y="392"/>
                      </a:lnTo>
                      <a:lnTo>
                        <a:pt x="392" y="392"/>
                      </a:lnTo>
                      <a:lnTo>
                        <a:pt x="390" y="392"/>
                      </a:lnTo>
                      <a:lnTo>
                        <a:pt x="386" y="394"/>
                      </a:lnTo>
                      <a:lnTo>
                        <a:pt x="384" y="396"/>
                      </a:lnTo>
                      <a:lnTo>
                        <a:pt x="380" y="396"/>
                      </a:lnTo>
                      <a:lnTo>
                        <a:pt x="376" y="396"/>
                      </a:lnTo>
                      <a:lnTo>
                        <a:pt x="372" y="396"/>
                      </a:lnTo>
                      <a:lnTo>
                        <a:pt x="368" y="394"/>
                      </a:lnTo>
                      <a:lnTo>
                        <a:pt x="366" y="394"/>
                      </a:lnTo>
                      <a:lnTo>
                        <a:pt x="364" y="392"/>
                      </a:lnTo>
                      <a:lnTo>
                        <a:pt x="346" y="392"/>
                      </a:lnTo>
                      <a:lnTo>
                        <a:pt x="344" y="388"/>
                      </a:lnTo>
                      <a:lnTo>
                        <a:pt x="338" y="380"/>
                      </a:lnTo>
                      <a:lnTo>
                        <a:pt x="334" y="366"/>
                      </a:lnTo>
                      <a:lnTo>
                        <a:pt x="330" y="354"/>
                      </a:lnTo>
                      <a:lnTo>
                        <a:pt x="318" y="334"/>
                      </a:lnTo>
                      <a:lnTo>
                        <a:pt x="292" y="332"/>
                      </a:lnTo>
                      <a:lnTo>
                        <a:pt x="274" y="318"/>
                      </a:lnTo>
                      <a:lnTo>
                        <a:pt x="272" y="316"/>
                      </a:lnTo>
                      <a:lnTo>
                        <a:pt x="266" y="310"/>
                      </a:lnTo>
                      <a:lnTo>
                        <a:pt x="256" y="304"/>
                      </a:lnTo>
                      <a:lnTo>
                        <a:pt x="240" y="296"/>
                      </a:lnTo>
                      <a:lnTo>
                        <a:pt x="220" y="292"/>
                      </a:lnTo>
                      <a:lnTo>
                        <a:pt x="214" y="294"/>
                      </a:lnTo>
                      <a:lnTo>
                        <a:pt x="204" y="296"/>
                      </a:lnTo>
                      <a:lnTo>
                        <a:pt x="190" y="300"/>
                      </a:lnTo>
                      <a:lnTo>
                        <a:pt x="178" y="304"/>
                      </a:lnTo>
                      <a:lnTo>
                        <a:pt x="144" y="324"/>
                      </a:lnTo>
                      <a:lnTo>
                        <a:pt x="136" y="324"/>
                      </a:lnTo>
                      <a:lnTo>
                        <a:pt x="134" y="326"/>
                      </a:lnTo>
                      <a:lnTo>
                        <a:pt x="134" y="328"/>
                      </a:lnTo>
                      <a:lnTo>
                        <a:pt x="132" y="332"/>
                      </a:lnTo>
                      <a:lnTo>
                        <a:pt x="130" y="334"/>
                      </a:lnTo>
                      <a:lnTo>
                        <a:pt x="128" y="338"/>
                      </a:lnTo>
                      <a:lnTo>
                        <a:pt x="124" y="340"/>
                      </a:lnTo>
                      <a:lnTo>
                        <a:pt x="120" y="340"/>
                      </a:lnTo>
                      <a:lnTo>
                        <a:pt x="116" y="340"/>
                      </a:lnTo>
                      <a:lnTo>
                        <a:pt x="110" y="340"/>
                      </a:lnTo>
                      <a:lnTo>
                        <a:pt x="106" y="340"/>
                      </a:lnTo>
                      <a:lnTo>
                        <a:pt x="104" y="338"/>
                      </a:lnTo>
                      <a:lnTo>
                        <a:pt x="102" y="338"/>
                      </a:lnTo>
                      <a:lnTo>
                        <a:pt x="80" y="338"/>
                      </a:lnTo>
                      <a:lnTo>
                        <a:pt x="78" y="338"/>
                      </a:lnTo>
                      <a:lnTo>
                        <a:pt x="76" y="340"/>
                      </a:lnTo>
                      <a:lnTo>
                        <a:pt x="74" y="342"/>
                      </a:lnTo>
                      <a:lnTo>
                        <a:pt x="70" y="344"/>
                      </a:lnTo>
                      <a:lnTo>
                        <a:pt x="68" y="346"/>
                      </a:lnTo>
                      <a:lnTo>
                        <a:pt x="64" y="352"/>
                      </a:lnTo>
                      <a:lnTo>
                        <a:pt x="60" y="352"/>
                      </a:lnTo>
                      <a:lnTo>
                        <a:pt x="52" y="352"/>
                      </a:lnTo>
                      <a:lnTo>
                        <a:pt x="48" y="352"/>
                      </a:lnTo>
                      <a:lnTo>
                        <a:pt x="44" y="352"/>
                      </a:lnTo>
                      <a:lnTo>
                        <a:pt x="40" y="352"/>
                      </a:lnTo>
                      <a:lnTo>
                        <a:pt x="36" y="350"/>
                      </a:lnTo>
                      <a:lnTo>
                        <a:pt x="34" y="350"/>
                      </a:lnTo>
                      <a:lnTo>
                        <a:pt x="32" y="348"/>
                      </a:lnTo>
                      <a:lnTo>
                        <a:pt x="32" y="346"/>
                      </a:lnTo>
                      <a:lnTo>
                        <a:pt x="32" y="342"/>
                      </a:lnTo>
                      <a:lnTo>
                        <a:pt x="32" y="342"/>
                      </a:lnTo>
                      <a:lnTo>
                        <a:pt x="30" y="340"/>
                      </a:lnTo>
                      <a:lnTo>
                        <a:pt x="30" y="342"/>
                      </a:lnTo>
                      <a:lnTo>
                        <a:pt x="28" y="342"/>
                      </a:lnTo>
                      <a:lnTo>
                        <a:pt x="26" y="344"/>
                      </a:lnTo>
                      <a:lnTo>
                        <a:pt x="24" y="344"/>
                      </a:lnTo>
                      <a:lnTo>
                        <a:pt x="22" y="344"/>
                      </a:lnTo>
                      <a:lnTo>
                        <a:pt x="20" y="342"/>
                      </a:lnTo>
                      <a:lnTo>
                        <a:pt x="18" y="342"/>
                      </a:lnTo>
                      <a:lnTo>
                        <a:pt x="16" y="338"/>
                      </a:lnTo>
                      <a:lnTo>
                        <a:pt x="16" y="336"/>
                      </a:lnTo>
                      <a:lnTo>
                        <a:pt x="16" y="332"/>
                      </a:lnTo>
                      <a:lnTo>
                        <a:pt x="20" y="330"/>
                      </a:lnTo>
                      <a:lnTo>
                        <a:pt x="26" y="326"/>
                      </a:lnTo>
                      <a:lnTo>
                        <a:pt x="30" y="300"/>
                      </a:lnTo>
                      <a:lnTo>
                        <a:pt x="30" y="300"/>
                      </a:lnTo>
                      <a:lnTo>
                        <a:pt x="28" y="296"/>
                      </a:lnTo>
                      <a:lnTo>
                        <a:pt x="28" y="292"/>
                      </a:lnTo>
                      <a:lnTo>
                        <a:pt x="26" y="288"/>
                      </a:lnTo>
                      <a:lnTo>
                        <a:pt x="24" y="284"/>
                      </a:lnTo>
                      <a:lnTo>
                        <a:pt x="22" y="280"/>
                      </a:lnTo>
                      <a:lnTo>
                        <a:pt x="22" y="278"/>
                      </a:lnTo>
                      <a:lnTo>
                        <a:pt x="18" y="272"/>
                      </a:lnTo>
                      <a:lnTo>
                        <a:pt x="12" y="258"/>
                      </a:lnTo>
                      <a:lnTo>
                        <a:pt x="8" y="242"/>
                      </a:lnTo>
                      <a:lnTo>
                        <a:pt x="4" y="228"/>
                      </a:lnTo>
                      <a:lnTo>
                        <a:pt x="4" y="218"/>
                      </a:lnTo>
                      <a:lnTo>
                        <a:pt x="8" y="214"/>
                      </a:lnTo>
                      <a:lnTo>
                        <a:pt x="8" y="208"/>
                      </a:lnTo>
                      <a:lnTo>
                        <a:pt x="8" y="202"/>
                      </a:lnTo>
                      <a:lnTo>
                        <a:pt x="6" y="196"/>
                      </a:lnTo>
                      <a:lnTo>
                        <a:pt x="4" y="194"/>
                      </a:lnTo>
                      <a:lnTo>
                        <a:pt x="2" y="188"/>
                      </a:lnTo>
                      <a:lnTo>
                        <a:pt x="0" y="178"/>
                      </a:lnTo>
                      <a:lnTo>
                        <a:pt x="0" y="168"/>
                      </a:lnTo>
                      <a:lnTo>
                        <a:pt x="4" y="160"/>
                      </a:lnTo>
                      <a:lnTo>
                        <a:pt x="8" y="158"/>
                      </a:lnTo>
                      <a:lnTo>
                        <a:pt x="12" y="154"/>
                      </a:lnTo>
                      <a:lnTo>
                        <a:pt x="16" y="150"/>
                      </a:lnTo>
                      <a:lnTo>
                        <a:pt x="20" y="148"/>
                      </a:lnTo>
                      <a:lnTo>
                        <a:pt x="24" y="144"/>
                      </a:lnTo>
                      <a:lnTo>
                        <a:pt x="28" y="140"/>
                      </a:lnTo>
                      <a:lnTo>
                        <a:pt x="30" y="138"/>
                      </a:lnTo>
                      <a:lnTo>
                        <a:pt x="30" y="13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1" name="Freeform 319"/>
                <p:cNvSpPr>
                  <a:spLocks/>
                </p:cNvSpPr>
                <p:nvPr/>
              </p:nvSpPr>
              <p:spPr bwMode="gray">
                <a:xfrm>
                  <a:off x="2353" y="3084"/>
                  <a:ext cx="82" cy="96"/>
                </a:xfrm>
                <a:custGeom>
                  <a:avLst/>
                  <a:gdLst>
                    <a:gd name="T0" fmla="*/ 10 w 82"/>
                    <a:gd name="T1" fmla="*/ 92 h 96"/>
                    <a:gd name="T2" fmla="*/ 8 w 82"/>
                    <a:gd name="T3" fmla="*/ 86 h 96"/>
                    <a:gd name="T4" fmla="*/ 8 w 82"/>
                    <a:gd name="T5" fmla="*/ 78 h 96"/>
                    <a:gd name="T6" fmla="*/ 10 w 82"/>
                    <a:gd name="T7" fmla="*/ 68 h 96"/>
                    <a:gd name="T8" fmla="*/ 12 w 82"/>
                    <a:gd name="T9" fmla="*/ 62 h 96"/>
                    <a:gd name="T10" fmla="*/ 10 w 82"/>
                    <a:gd name="T11" fmla="*/ 56 h 96"/>
                    <a:gd name="T12" fmla="*/ 6 w 82"/>
                    <a:gd name="T13" fmla="*/ 52 h 96"/>
                    <a:gd name="T14" fmla="*/ 2 w 82"/>
                    <a:gd name="T15" fmla="*/ 52 h 96"/>
                    <a:gd name="T16" fmla="*/ 0 w 82"/>
                    <a:gd name="T17" fmla="*/ 46 h 96"/>
                    <a:gd name="T18" fmla="*/ 4 w 82"/>
                    <a:gd name="T19" fmla="*/ 38 h 96"/>
                    <a:gd name="T20" fmla="*/ 8 w 82"/>
                    <a:gd name="T21" fmla="*/ 32 h 96"/>
                    <a:gd name="T22" fmla="*/ 8 w 82"/>
                    <a:gd name="T23" fmla="*/ 30 h 96"/>
                    <a:gd name="T24" fmla="*/ 8 w 82"/>
                    <a:gd name="T25" fmla="*/ 24 h 96"/>
                    <a:gd name="T26" fmla="*/ 10 w 82"/>
                    <a:gd name="T27" fmla="*/ 18 h 96"/>
                    <a:gd name="T28" fmla="*/ 14 w 82"/>
                    <a:gd name="T29" fmla="*/ 18 h 96"/>
                    <a:gd name="T30" fmla="*/ 18 w 82"/>
                    <a:gd name="T31" fmla="*/ 16 h 96"/>
                    <a:gd name="T32" fmla="*/ 20 w 82"/>
                    <a:gd name="T33" fmla="*/ 12 h 96"/>
                    <a:gd name="T34" fmla="*/ 24 w 82"/>
                    <a:gd name="T35" fmla="*/ 8 h 96"/>
                    <a:gd name="T36" fmla="*/ 34 w 82"/>
                    <a:gd name="T37" fmla="*/ 2 h 96"/>
                    <a:gd name="T38" fmla="*/ 44 w 82"/>
                    <a:gd name="T39" fmla="*/ 0 h 96"/>
                    <a:gd name="T40" fmla="*/ 52 w 82"/>
                    <a:gd name="T41" fmla="*/ 0 h 96"/>
                    <a:gd name="T42" fmla="*/ 62 w 82"/>
                    <a:gd name="T43" fmla="*/ 2 h 96"/>
                    <a:gd name="T44" fmla="*/ 68 w 82"/>
                    <a:gd name="T45" fmla="*/ 4 h 96"/>
                    <a:gd name="T46" fmla="*/ 72 w 82"/>
                    <a:gd name="T47" fmla="*/ 6 h 96"/>
                    <a:gd name="T48" fmla="*/ 76 w 82"/>
                    <a:gd name="T49" fmla="*/ 6 h 96"/>
                    <a:gd name="T50" fmla="*/ 78 w 82"/>
                    <a:gd name="T51" fmla="*/ 4 h 96"/>
                    <a:gd name="T52" fmla="*/ 82 w 82"/>
                    <a:gd name="T53" fmla="*/ 10 h 96"/>
                    <a:gd name="T54" fmla="*/ 82 w 82"/>
                    <a:gd name="T55" fmla="*/ 18 h 96"/>
                    <a:gd name="T56" fmla="*/ 74 w 82"/>
                    <a:gd name="T57" fmla="*/ 22 h 96"/>
                    <a:gd name="T58" fmla="*/ 68 w 82"/>
                    <a:gd name="T59" fmla="*/ 22 h 96"/>
                    <a:gd name="T60" fmla="*/ 64 w 82"/>
                    <a:gd name="T61" fmla="*/ 16 h 96"/>
                    <a:gd name="T62" fmla="*/ 60 w 82"/>
                    <a:gd name="T63" fmla="*/ 12 h 96"/>
                    <a:gd name="T64" fmla="*/ 54 w 82"/>
                    <a:gd name="T65" fmla="*/ 8 h 96"/>
                    <a:gd name="T66" fmla="*/ 46 w 82"/>
                    <a:gd name="T67" fmla="*/ 6 h 96"/>
                    <a:gd name="T68" fmla="*/ 36 w 82"/>
                    <a:gd name="T69" fmla="*/ 10 h 96"/>
                    <a:gd name="T70" fmla="*/ 26 w 82"/>
                    <a:gd name="T71" fmla="*/ 16 h 96"/>
                    <a:gd name="T72" fmla="*/ 22 w 82"/>
                    <a:gd name="T73" fmla="*/ 22 h 96"/>
                    <a:gd name="T74" fmla="*/ 22 w 82"/>
                    <a:gd name="T75" fmla="*/ 28 h 96"/>
                    <a:gd name="T76" fmla="*/ 20 w 82"/>
                    <a:gd name="T77" fmla="*/ 34 h 96"/>
                    <a:gd name="T78" fmla="*/ 20 w 82"/>
                    <a:gd name="T79" fmla="*/ 38 h 96"/>
                    <a:gd name="T80" fmla="*/ 24 w 82"/>
                    <a:gd name="T81" fmla="*/ 38 h 96"/>
                    <a:gd name="T82" fmla="*/ 34 w 82"/>
                    <a:gd name="T83" fmla="*/ 36 h 96"/>
                    <a:gd name="T84" fmla="*/ 42 w 82"/>
                    <a:gd name="T85" fmla="*/ 34 h 96"/>
                    <a:gd name="T86" fmla="*/ 44 w 82"/>
                    <a:gd name="T87" fmla="*/ 30 h 96"/>
                    <a:gd name="T88" fmla="*/ 50 w 82"/>
                    <a:gd name="T89" fmla="*/ 28 h 96"/>
                    <a:gd name="T90" fmla="*/ 54 w 82"/>
                    <a:gd name="T91" fmla="*/ 28 h 96"/>
                    <a:gd name="T92" fmla="*/ 54 w 82"/>
                    <a:gd name="T93" fmla="*/ 32 h 96"/>
                    <a:gd name="T94" fmla="*/ 54 w 82"/>
                    <a:gd name="T95" fmla="*/ 36 h 96"/>
                    <a:gd name="T96" fmla="*/ 50 w 82"/>
                    <a:gd name="T97" fmla="*/ 38 h 96"/>
                    <a:gd name="T98" fmla="*/ 42 w 82"/>
                    <a:gd name="T99" fmla="*/ 40 h 96"/>
                    <a:gd name="T100" fmla="*/ 36 w 82"/>
                    <a:gd name="T101" fmla="*/ 44 h 96"/>
                    <a:gd name="T102" fmla="*/ 32 w 82"/>
                    <a:gd name="T103" fmla="*/ 44 h 96"/>
                    <a:gd name="T104" fmla="*/ 32 w 82"/>
                    <a:gd name="T105" fmla="*/ 46 h 96"/>
                    <a:gd name="T106" fmla="*/ 32 w 82"/>
                    <a:gd name="T107" fmla="*/ 50 h 96"/>
                    <a:gd name="T108" fmla="*/ 36 w 82"/>
                    <a:gd name="T109" fmla="*/ 52 h 96"/>
                    <a:gd name="T110" fmla="*/ 42 w 82"/>
                    <a:gd name="T111" fmla="*/ 58 h 96"/>
                    <a:gd name="T112" fmla="*/ 46 w 82"/>
                    <a:gd name="T113" fmla="*/ 66 h 96"/>
                    <a:gd name="T114" fmla="*/ 46 w 82"/>
                    <a:gd name="T115" fmla="*/ 70 h 96"/>
                    <a:gd name="T116" fmla="*/ 62 w 82"/>
                    <a:gd name="T117" fmla="*/ 90 h 96"/>
                    <a:gd name="T118" fmla="*/ 38 w 82"/>
                    <a:gd name="T119" fmla="*/ 96 h 96"/>
                    <a:gd name="T120" fmla="*/ 34 w 82"/>
                    <a:gd name="T121" fmla="*/ 64 h 96"/>
                    <a:gd name="T122" fmla="*/ 28 w 82"/>
                    <a:gd name="T123" fmla="*/ 58 h 96"/>
                    <a:gd name="T124" fmla="*/ 24 w 82"/>
                    <a:gd name="T125" fmla="*/ 7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" h="96">
                      <a:moveTo>
                        <a:pt x="16" y="88"/>
                      </a:moveTo>
                      <a:lnTo>
                        <a:pt x="10" y="92"/>
                      </a:lnTo>
                      <a:lnTo>
                        <a:pt x="10" y="90"/>
                      </a:lnTo>
                      <a:lnTo>
                        <a:pt x="8" y="86"/>
                      </a:lnTo>
                      <a:lnTo>
                        <a:pt x="8" y="82"/>
                      </a:lnTo>
                      <a:lnTo>
                        <a:pt x="8" y="78"/>
                      </a:lnTo>
                      <a:lnTo>
                        <a:pt x="8" y="72"/>
                      </a:lnTo>
                      <a:lnTo>
                        <a:pt x="10" y="68"/>
                      </a:lnTo>
                      <a:lnTo>
                        <a:pt x="12" y="64"/>
                      </a:lnTo>
                      <a:lnTo>
                        <a:pt x="12" y="62"/>
                      </a:lnTo>
                      <a:lnTo>
                        <a:pt x="12" y="58"/>
                      </a:lnTo>
                      <a:lnTo>
                        <a:pt x="10" y="56"/>
                      </a:lnTo>
                      <a:lnTo>
                        <a:pt x="8" y="54"/>
                      </a:lnTo>
                      <a:lnTo>
                        <a:pt x="6" y="52"/>
                      </a:lnTo>
                      <a:lnTo>
                        <a:pt x="2" y="52"/>
                      </a:lnTo>
                      <a:lnTo>
                        <a:pt x="2" y="52"/>
                      </a:lnTo>
                      <a:lnTo>
                        <a:pt x="0" y="50"/>
                      </a:lnTo>
                      <a:lnTo>
                        <a:pt x="0" y="46"/>
                      </a:lnTo>
                      <a:lnTo>
                        <a:pt x="2" y="42"/>
                      </a:lnTo>
                      <a:lnTo>
                        <a:pt x="4" y="38"/>
                      </a:lnTo>
                      <a:lnTo>
                        <a:pt x="6" y="34"/>
                      </a:lnTo>
                      <a:lnTo>
                        <a:pt x="8" y="32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8" y="28"/>
                      </a:lnTo>
                      <a:lnTo>
                        <a:pt x="8" y="24"/>
                      </a:lnTo>
                      <a:lnTo>
                        <a:pt x="8" y="20"/>
                      </a:lnTo>
                      <a:lnTo>
                        <a:pt x="10" y="18"/>
                      </a:lnTo>
                      <a:lnTo>
                        <a:pt x="14" y="16"/>
                      </a:lnTo>
                      <a:lnTo>
                        <a:pt x="14" y="18"/>
                      </a:lnTo>
                      <a:lnTo>
                        <a:pt x="16" y="18"/>
                      </a:lnTo>
                      <a:lnTo>
                        <a:pt x="18" y="16"/>
                      </a:lnTo>
                      <a:lnTo>
                        <a:pt x="20" y="16"/>
                      </a:lnTo>
                      <a:lnTo>
                        <a:pt x="20" y="12"/>
                      </a:lnTo>
                      <a:lnTo>
                        <a:pt x="22" y="10"/>
                      </a:lnTo>
                      <a:lnTo>
                        <a:pt x="24" y="8"/>
                      </a:lnTo>
                      <a:lnTo>
                        <a:pt x="30" y="4"/>
                      </a:lnTo>
                      <a:lnTo>
                        <a:pt x="34" y="2"/>
                      </a:lnTo>
                      <a:lnTo>
                        <a:pt x="42" y="0"/>
                      </a:lnTo>
                      <a:lnTo>
                        <a:pt x="44" y="0"/>
                      </a:lnTo>
                      <a:lnTo>
                        <a:pt x="46" y="0"/>
                      </a:lnTo>
                      <a:lnTo>
                        <a:pt x="52" y="0"/>
                      </a:lnTo>
                      <a:lnTo>
                        <a:pt x="56" y="0"/>
                      </a:lnTo>
                      <a:lnTo>
                        <a:pt x="62" y="2"/>
                      </a:lnTo>
                      <a:lnTo>
                        <a:pt x="68" y="4"/>
                      </a:lnTo>
                      <a:lnTo>
                        <a:pt x="68" y="4"/>
                      </a:lnTo>
                      <a:lnTo>
                        <a:pt x="70" y="6"/>
                      </a:lnTo>
                      <a:lnTo>
                        <a:pt x="72" y="6"/>
                      </a:lnTo>
                      <a:lnTo>
                        <a:pt x="74" y="6"/>
                      </a:lnTo>
                      <a:lnTo>
                        <a:pt x="76" y="6"/>
                      </a:lnTo>
                      <a:lnTo>
                        <a:pt x="76" y="4"/>
                      </a:lnTo>
                      <a:lnTo>
                        <a:pt x="78" y="4"/>
                      </a:lnTo>
                      <a:lnTo>
                        <a:pt x="80" y="6"/>
                      </a:lnTo>
                      <a:lnTo>
                        <a:pt x="82" y="10"/>
                      </a:lnTo>
                      <a:lnTo>
                        <a:pt x="82" y="14"/>
                      </a:lnTo>
                      <a:lnTo>
                        <a:pt x="82" y="18"/>
                      </a:lnTo>
                      <a:lnTo>
                        <a:pt x="78" y="20"/>
                      </a:lnTo>
                      <a:lnTo>
                        <a:pt x="74" y="22"/>
                      </a:lnTo>
                      <a:lnTo>
                        <a:pt x="72" y="22"/>
                      </a:lnTo>
                      <a:lnTo>
                        <a:pt x="68" y="22"/>
                      </a:lnTo>
                      <a:lnTo>
                        <a:pt x="66" y="20"/>
                      </a:lnTo>
                      <a:lnTo>
                        <a:pt x="64" y="16"/>
                      </a:lnTo>
                      <a:lnTo>
                        <a:pt x="62" y="14"/>
                      </a:lnTo>
                      <a:lnTo>
                        <a:pt x="60" y="12"/>
                      </a:lnTo>
                      <a:lnTo>
                        <a:pt x="58" y="10"/>
                      </a:lnTo>
                      <a:lnTo>
                        <a:pt x="54" y="8"/>
                      </a:lnTo>
                      <a:lnTo>
                        <a:pt x="50" y="8"/>
                      </a:lnTo>
                      <a:lnTo>
                        <a:pt x="46" y="6"/>
                      </a:lnTo>
                      <a:lnTo>
                        <a:pt x="40" y="8"/>
                      </a:lnTo>
                      <a:lnTo>
                        <a:pt x="36" y="10"/>
                      </a:lnTo>
                      <a:lnTo>
                        <a:pt x="30" y="14"/>
                      </a:lnTo>
                      <a:lnTo>
                        <a:pt x="26" y="16"/>
                      </a:lnTo>
                      <a:lnTo>
                        <a:pt x="24" y="18"/>
                      </a:lnTo>
                      <a:lnTo>
                        <a:pt x="22" y="22"/>
                      </a:lnTo>
                      <a:lnTo>
                        <a:pt x="22" y="24"/>
                      </a:lnTo>
                      <a:lnTo>
                        <a:pt x="22" y="28"/>
                      </a:lnTo>
                      <a:lnTo>
                        <a:pt x="22" y="30"/>
                      </a:lnTo>
                      <a:lnTo>
                        <a:pt x="20" y="34"/>
                      </a:lnTo>
                      <a:lnTo>
                        <a:pt x="20" y="36"/>
                      </a:lnTo>
                      <a:lnTo>
                        <a:pt x="20" y="38"/>
                      </a:lnTo>
                      <a:lnTo>
                        <a:pt x="20" y="38"/>
                      </a:lnTo>
                      <a:lnTo>
                        <a:pt x="24" y="38"/>
                      </a:lnTo>
                      <a:lnTo>
                        <a:pt x="28" y="36"/>
                      </a:lnTo>
                      <a:lnTo>
                        <a:pt x="34" y="36"/>
                      </a:lnTo>
                      <a:lnTo>
                        <a:pt x="40" y="36"/>
                      </a:lnTo>
                      <a:lnTo>
                        <a:pt x="42" y="34"/>
                      </a:lnTo>
                      <a:lnTo>
                        <a:pt x="44" y="32"/>
                      </a:lnTo>
                      <a:lnTo>
                        <a:pt x="44" y="30"/>
                      </a:lnTo>
                      <a:lnTo>
                        <a:pt x="48" y="28"/>
                      </a:lnTo>
                      <a:lnTo>
                        <a:pt x="50" y="28"/>
                      </a:lnTo>
                      <a:lnTo>
                        <a:pt x="52" y="28"/>
                      </a:lnTo>
                      <a:lnTo>
                        <a:pt x="54" y="28"/>
                      </a:lnTo>
                      <a:lnTo>
                        <a:pt x="54" y="30"/>
                      </a:lnTo>
                      <a:lnTo>
                        <a:pt x="54" y="32"/>
                      </a:lnTo>
                      <a:lnTo>
                        <a:pt x="54" y="34"/>
                      </a:lnTo>
                      <a:lnTo>
                        <a:pt x="54" y="36"/>
                      </a:lnTo>
                      <a:lnTo>
                        <a:pt x="52" y="38"/>
                      </a:lnTo>
                      <a:lnTo>
                        <a:pt x="50" y="38"/>
                      </a:lnTo>
                      <a:lnTo>
                        <a:pt x="46" y="40"/>
                      </a:lnTo>
                      <a:lnTo>
                        <a:pt x="42" y="40"/>
                      </a:lnTo>
                      <a:lnTo>
                        <a:pt x="38" y="42"/>
                      </a:lnTo>
                      <a:lnTo>
                        <a:pt x="36" y="44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2" y="46"/>
                      </a:lnTo>
                      <a:lnTo>
                        <a:pt x="32" y="46"/>
                      </a:lnTo>
                      <a:lnTo>
                        <a:pt x="30" y="48"/>
                      </a:lnTo>
                      <a:lnTo>
                        <a:pt x="32" y="50"/>
                      </a:lnTo>
                      <a:lnTo>
                        <a:pt x="32" y="50"/>
                      </a:lnTo>
                      <a:lnTo>
                        <a:pt x="36" y="52"/>
                      </a:lnTo>
                      <a:lnTo>
                        <a:pt x="40" y="54"/>
                      </a:lnTo>
                      <a:lnTo>
                        <a:pt x="42" y="58"/>
                      </a:lnTo>
                      <a:lnTo>
                        <a:pt x="44" y="62"/>
                      </a:lnTo>
                      <a:lnTo>
                        <a:pt x="46" y="66"/>
                      </a:lnTo>
                      <a:lnTo>
                        <a:pt x="46" y="68"/>
                      </a:lnTo>
                      <a:lnTo>
                        <a:pt x="46" y="70"/>
                      </a:lnTo>
                      <a:lnTo>
                        <a:pt x="58" y="76"/>
                      </a:lnTo>
                      <a:lnTo>
                        <a:pt x="62" y="90"/>
                      </a:lnTo>
                      <a:lnTo>
                        <a:pt x="46" y="92"/>
                      </a:lnTo>
                      <a:lnTo>
                        <a:pt x="38" y="96"/>
                      </a:lnTo>
                      <a:lnTo>
                        <a:pt x="34" y="80"/>
                      </a:lnTo>
                      <a:lnTo>
                        <a:pt x="34" y="64"/>
                      </a:lnTo>
                      <a:lnTo>
                        <a:pt x="32" y="62"/>
                      </a:lnTo>
                      <a:lnTo>
                        <a:pt x="28" y="58"/>
                      </a:lnTo>
                      <a:lnTo>
                        <a:pt x="24" y="58"/>
                      </a:lnTo>
                      <a:lnTo>
                        <a:pt x="24" y="78"/>
                      </a:lnTo>
                      <a:lnTo>
                        <a:pt x="16" y="8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2" name="Freeform 320"/>
                <p:cNvSpPr>
                  <a:spLocks/>
                </p:cNvSpPr>
                <p:nvPr/>
              </p:nvSpPr>
              <p:spPr bwMode="gray">
                <a:xfrm>
                  <a:off x="2047" y="3042"/>
                  <a:ext cx="136" cy="148"/>
                </a:xfrm>
                <a:custGeom>
                  <a:avLst/>
                  <a:gdLst>
                    <a:gd name="T0" fmla="*/ 2 w 136"/>
                    <a:gd name="T1" fmla="*/ 2 h 148"/>
                    <a:gd name="T2" fmla="*/ 8 w 136"/>
                    <a:gd name="T3" fmla="*/ 4 h 148"/>
                    <a:gd name="T4" fmla="*/ 18 w 136"/>
                    <a:gd name="T5" fmla="*/ 2 h 148"/>
                    <a:gd name="T6" fmla="*/ 24 w 136"/>
                    <a:gd name="T7" fmla="*/ 0 h 148"/>
                    <a:gd name="T8" fmla="*/ 32 w 136"/>
                    <a:gd name="T9" fmla="*/ 4 h 148"/>
                    <a:gd name="T10" fmla="*/ 38 w 136"/>
                    <a:gd name="T11" fmla="*/ 14 h 148"/>
                    <a:gd name="T12" fmla="*/ 42 w 136"/>
                    <a:gd name="T13" fmla="*/ 18 h 148"/>
                    <a:gd name="T14" fmla="*/ 42 w 136"/>
                    <a:gd name="T15" fmla="*/ 20 h 148"/>
                    <a:gd name="T16" fmla="*/ 66 w 136"/>
                    <a:gd name="T17" fmla="*/ 42 h 148"/>
                    <a:gd name="T18" fmla="*/ 72 w 136"/>
                    <a:gd name="T19" fmla="*/ 42 h 148"/>
                    <a:gd name="T20" fmla="*/ 92 w 136"/>
                    <a:gd name="T21" fmla="*/ 60 h 148"/>
                    <a:gd name="T22" fmla="*/ 110 w 136"/>
                    <a:gd name="T23" fmla="*/ 74 h 148"/>
                    <a:gd name="T24" fmla="*/ 108 w 136"/>
                    <a:gd name="T25" fmla="*/ 74 h 148"/>
                    <a:gd name="T26" fmla="*/ 104 w 136"/>
                    <a:gd name="T27" fmla="*/ 76 h 148"/>
                    <a:gd name="T28" fmla="*/ 104 w 136"/>
                    <a:gd name="T29" fmla="*/ 78 h 148"/>
                    <a:gd name="T30" fmla="*/ 114 w 136"/>
                    <a:gd name="T31" fmla="*/ 88 h 148"/>
                    <a:gd name="T32" fmla="*/ 126 w 136"/>
                    <a:gd name="T33" fmla="*/ 100 h 148"/>
                    <a:gd name="T34" fmla="*/ 128 w 136"/>
                    <a:gd name="T35" fmla="*/ 102 h 148"/>
                    <a:gd name="T36" fmla="*/ 132 w 136"/>
                    <a:gd name="T37" fmla="*/ 108 h 148"/>
                    <a:gd name="T38" fmla="*/ 136 w 136"/>
                    <a:gd name="T39" fmla="*/ 116 h 148"/>
                    <a:gd name="T40" fmla="*/ 134 w 136"/>
                    <a:gd name="T41" fmla="*/ 116 h 148"/>
                    <a:gd name="T42" fmla="*/ 134 w 136"/>
                    <a:gd name="T43" fmla="*/ 120 h 148"/>
                    <a:gd name="T44" fmla="*/ 136 w 136"/>
                    <a:gd name="T45" fmla="*/ 128 h 148"/>
                    <a:gd name="T46" fmla="*/ 136 w 136"/>
                    <a:gd name="T47" fmla="*/ 132 h 148"/>
                    <a:gd name="T48" fmla="*/ 136 w 136"/>
                    <a:gd name="T49" fmla="*/ 140 h 148"/>
                    <a:gd name="T50" fmla="*/ 132 w 136"/>
                    <a:gd name="T51" fmla="*/ 146 h 148"/>
                    <a:gd name="T52" fmla="*/ 126 w 136"/>
                    <a:gd name="T53" fmla="*/ 148 h 148"/>
                    <a:gd name="T54" fmla="*/ 122 w 136"/>
                    <a:gd name="T55" fmla="*/ 148 h 148"/>
                    <a:gd name="T56" fmla="*/ 100 w 136"/>
                    <a:gd name="T57" fmla="*/ 138 h 148"/>
                    <a:gd name="T58" fmla="*/ 82 w 136"/>
                    <a:gd name="T59" fmla="*/ 116 h 148"/>
                    <a:gd name="T60" fmla="*/ 62 w 136"/>
                    <a:gd name="T61" fmla="*/ 88 h 148"/>
                    <a:gd name="T62" fmla="*/ 52 w 136"/>
                    <a:gd name="T63" fmla="*/ 68 h 148"/>
                    <a:gd name="T64" fmla="*/ 44 w 136"/>
                    <a:gd name="T65" fmla="*/ 60 h 148"/>
                    <a:gd name="T66" fmla="*/ 40 w 136"/>
                    <a:gd name="T67" fmla="*/ 54 h 148"/>
                    <a:gd name="T68" fmla="*/ 34 w 136"/>
                    <a:gd name="T69" fmla="*/ 46 h 148"/>
                    <a:gd name="T70" fmla="*/ 14 w 136"/>
                    <a:gd name="T71" fmla="*/ 18 h 148"/>
                    <a:gd name="T72" fmla="*/ 12 w 136"/>
                    <a:gd name="T73" fmla="*/ 16 h 148"/>
                    <a:gd name="T74" fmla="*/ 6 w 136"/>
                    <a:gd name="T75" fmla="*/ 12 h 148"/>
                    <a:gd name="T76" fmla="*/ 0 w 136"/>
                    <a:gd name="T77" fmla="*/ 6 h 148"/>
                    <a:gd name="T78" fmla="*/ 0 w 136"/>
                    <a:gd name="T79" fmla="*/ 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36" h="148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2"/>
                      </a:lnTo>
                      <a:lnTo>
                        <a:pt x="8" y="4"/>
                      </a:lnTo>
                      <a:lnTo>
                        <a:pt x="12" y="4"/>
                      </a:lnTo>
                      <a:lnTo>
                        <a:pt x="18" y="2"/>
                      </a:lnTo>
                      <a:lnTo>
                        <a:pt x="20" y="2"/>
                      </a:lnTo>
                      <a:lnTo>
                        <a:pt x="24" y="0"/>
                      </a:lnTo>
                      <a:lnTo>
                        <a:pt x="28" y="2"/>
                      </a:lnTo>
                      <a:lnTo>
                        <a:pt x="32" y="4"/>
                      </a:lnTo>
                      <a:lnTo>
                        <a:pt x="36" y="8"/>
                      </a:lnTo>
                      <a:lnTo>
                        <a:pt x="38" y="14"/>
                      </a:lnTo>
                      <a:lnTo>
                        <a:pt x="40" y="16"/>
                      </a:lnTo>
                      <a:lnTo>
                        <a:pt x="42" y="18"/>
                      </a:lnTo>
                      <a:lnTo>
                        <a:pt x="42" y="20"/>
                      </a:lnTo>
                      <a:lnTo>
                        <a:pt x="42" y="20"/>
                      </a:lnTo>
                      <a:lnTo>
                        <a:pt x="42" y="20"/>
                      </a:lnTo>
                      <a:lnTo>
                        <a:pt x="66" y="42"/>
                      </a:lnTo>
                      <a:lnTo>
                        <a:pt x="68" y="40"/>
                      </a:lnTo>
                      <a:lnTo>
                        <a:pt x="72" y="42"/>
                      </a:lnTo>
                      <a:lnTo>
                        <a:pt x="82" y="50"/>
                      </a:lnTo>
                      <a:lnTo>
                        <a:pt x="92" y="60"/>
                      </a:lnTo>
                      <a:lnTo>
                        <a:pt x="104" y="68"/>
                      </a:lnTo>
                      <a:lnTo>
                        <a:pt x="110" y="74"/>
                      </a:lnTo>
                      <a:lnTo>
                        <a:pt x="108" y="74"/>
                      </a:lnTo>
                      <a:lnTo>
                        <a:pt x="108" y="74"/>
                      </a:lnTo>
                      <a:lnTo>
                        <a:pt x="106" y="74"/>
                      </a:lnTo>
                      <a:lnTo>
                        <a:pt x="104" y="76"/>
                      </a:lnTo>
                      <a:lnTo>
                        <a:pt x="102" y="76"/>
                      </a:lnTo>
                      <a:lnTo>
                        <a:pt x="104" y="78"/>
                      </a:lnTo>
                      <a:lnTo>
                        <a:pt x="106" y="82"/>
                      </a:lnTo>
                      <a:lnTo>
                        <a:pt x="114" y="88"/>
                      </a:lnTo>
                      <a:lnTo>
                        <a:pt x="114" y="100"/>
                      </a:lnTo>
                      <a:lnTo>
                        <a:pt x="126" y="100"/>
                      </a:lnTo>
                      <a:lnTo>
                        <a:pt x="126" y="100"/>
                      </a:lnTo>
                      <a:lnTo>
                        <a:pt x="128" y="102"/>
                      </a:lnTo>
                      <a:lnTo>
                        <a:pt x="130" y="104"/>
                      </a:lnTo>
                      <a:lnTo>
                        <a:pt x="132" y="108"/>
                      </a:lnTo>
                      <a:lnTo>
                        <a:pt x="134" y="112"/>
                      </a:lnTo>
                      <a:lnTo>
                        <a:pt x="136" y="116"/>
                      </a:lnTo>
                      <a:lnTo>
                        <a:pt x="136" y="116"/>
                      </a:lnTo>
                      <a:lnTo>
                        <a:pt x="134" y="116"/>
                      </a:lnTo>
                      <a:lnTo>
                        <a:pt x="134" y="118"/>
                      </a:lnTo>
                      <a:lnTo>
                        <a:pt x="134" y="120"/>
                      </a:lnTo>
                      <a:lnTo>
                        <a:pt x="134" y="124"/>
                      </a:lnTo>
                      <a:lnTo>
                        <a:pt x="136" y="128"/>
                      </a:lnTo>
                      <a:lnTo>
                        <a:pt x="136" y="130"/>
                      </a:lnTo>
                      <a:lnTo>
                        <a:pt x="136" y="132"/>
                      </a:lnTo>
                      <a:lnTo>
                        <a:pt x="136" y="136"/>
                      </a:lnTo>
                      <a:lnTo>
                        <a:pt x="136" y="140"/>
                      </a:lnTo>
                      <a:lnTo>
                        <a:pt x="134" y="144"/>
                      </a:lnTo>
                      <a:lnTo>
                        <a:pt x="132" y="146"/>
                      </a:lnTo>
                      <a:lnTo>
                        <a:pt x="128" y="148"/>
                      </a:lnTo>
                      <a:lnTo>
                        <a:pt x="126" y="148"/>
                      </a:lnTo>
                      <a:lnTo>
                        <a:pt x="122" y="148"/>
                      </a:lnTo>
                      <a:lnTo>
                        <a:pt x="122" y="148"/>
                      </a:lnTo>
                      <a:lnTo>
                        <a:pt x="102" y="142"/>
                      </a:lnTo>
                      <a:lnTo>
                        <a:pt x="100" y="138"/>
                      </a:lnTo>
                      <a:lnTo>
                        <a:pt x="92" y="128"/>
                      </a:lnTo>
                      <a:lnTo>
                        <a:pt x="82" y="116"/>
                      </a:lnTo>
                      <a:lnTo>
                        <a:pt x="72" y="102"/>
                      </a:lnTo>
                      <a:lnTo>
                        <a:pt x="62" y="88"/>
                      </a:lnTo>
                      <a:lnTo>
                        <a:pt x="56" y="78"/>
                      </a:lnTo>
                      <a:lnTo>
                        <a:pt x="52" y="68"/>
                      </a:lnTo>
                      <a:lnTo>
                        <a:pt x="44" y="62"/>
                      </a:lnTo>
                      <a:lnTo>
                        <a:pt x="44" y="60"/>
                      </a:lnTo>
                      <a:lnTo>
                        <a:pt x="42" y="58"/>
                      </a:lnTo>
                      <a:lnTo>
                        <a:pt x="40" y="54"/>
                      </a:lnTo>
                      <a:lnTo>
                        <a:pt x="38" y="50"/>
                      </a:lnTo>
                      <a:lnTo>
                        <a:pt x="34" y="46"/>
                      </a:lnTo>
                      <a:lnTo>
                        <a:pt x="32" y="42"/>
                      </a:lnTo>
                      <a:lnTo>
                        <a:pt x="14" y="18"/>
                      </a:lnTo>
                      <a:lnTo>
                        <a:pt x="14" y="18"/>
                      </a:lnTo>
                      <a:lnTo>
                        <a:pt x="12" y="16"/>
                      </a:lnTo>
                      <a:lnTo>
                        <a:pt x="8" y="14"/>
                      </a:lnTo>
                      <a:lnTo>
                        <a:pt x="6" y="12"/>
                      </a:lnTo>
                      <a:lnTo>
                        <a:pt x="2" y="8"/>
                      </a:lnTo>
                      <a:lnTo>
                        <a:pt x="0" y="6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3" name="Freeform 321"/>
                <p:cNvSpPr>
                  <a:spLocks/>
                </p:cNvSpPr>
                <p:nvPr/>
              </p:nvSpPr>
              <p:spPr bwMode="gray">
                <a:xfrm>
                  <a:off x="2179" y="3194"/>
                  <a:ext cx="116" cy="32"/>
                </a:xfrm>
                <a:custGeom>
                  <a:avLst/>
                  <a:gdLst>
                    <a:gd name="T0" fmla="*/ 50 w 116"/>
                    <a:gd name="T1" fmla="*/ 22 h 32"/>
                    <a:gd name="T2" fmla="*/ 22 w 116"/>
                    <a:gd name="T3" fmla="*/ 22 h 32"/>
                    <a:gd name="T4" fmla="*/ 0 w 116"/>
                    <a:gd name="T5" fmla="*/ 10 h 32"/>
                    <a:gd name="T6" fmla="*/ 2 w 116"/>
                    <a:gd name="T7" fmla="*/ 4 h 32"/>
                    <a:gd name="T8" fmla="*/ 2 w 116"/>
                    <a:gd name="T9" fmla="*/ 4 h 32"/>
                    <a:gd name="T10" fmla="*/ 6 w 116"/>
                    <a:gd name="T11" fmla="*/ 2 h 32"/>
                    <a:gd name="T12" fmla="*/ 10 w 116"/>
                    <a:gd name="T13" fmla="*/ 0 h 32"/>
                    <a:gd name="T14" fmla="*/ 14 w 116"/>
                    <a:gd name="T15" fmla="*/ 0 h 32"/>
                    <a:gd name="T16" fmla="*/ 20 w 116"/>
                    <a:gd name="T17" fmla="*/ 0 h 32"/>
                    <a:gd name="T18" fmla="*/ 26 w 116"/>
                    <a:gd name="T19" fmla="*/ 0 h 32"/>
                    <a:gd name="T20" fmla="*/ 56 w 116"/>
                    <a:gd name="T21" fmla="*/ 8 h 32"/>
                    <a:gd name="T22" fmla="*/ 58 w 116"/>
                    <a:gd name="T23" fmla="*/ 8 h 32"/>
                    <a:gd name="T24" fmla="*/ 62 w 116"/>
                    <a:gd name="T25" fmla="*/ 6 h 32"/>
                    <a:gd name="T26" fmla="*/ 66 w 116"/>
                    <a:gd name="T27" fmla="*/ 6 h 32"/>
                    <a:gd name="T28" fmla="*/ 72 w 116"/>
                    <a:gd name="T29" fmla="*/ 6 h 32"/>
                    <a:gd name="T30" fmla="*/ 80 w 116"/>
                    <a:gd name="T31" fmla="*/ 6 h 32"/>
                    <a:gd name="T32" fmla="*/ 84 w 116"/>
                    <a:gd name="T33" fmla="*/ 8 h 32"/>
                    <a:gd name="T34" fmla="*/ 90 w 116"/>
                    <a:gd name="T35" fmla="*/ 12 h 32"/>
                    <a:gd name="T36" fmla="*/ 96 w 116"/>
                    <a:gd name="T37" fmla="*/ 14 h 32"/>
                    <a:gd name="T38" fmla="*/ 102 w 116"/>
                    <a:gd name="T39" fmla="*/ 16 h 32"/>
                    <a:gd name="T40" fmla="*/ 108 w 116"/>
                    <a:gd name="T41" fmla="*/ 18 h 32"/>
                    <a:gd name="T42" fmla="*/ 110 w 116"/>
                    <a:gd name="T43" fmla="*/ 20 h 32"/>
                    <a:gd name="T44" fmla="*/ 112 w 116"/>
                    <a:gd name="T45" fmla="*/ 20 h 32"/>
                    <a:gd name="T46" fmla="*/ 112 w 116"/>
                    <a:gd name="T47" fmla="*/ 20 h 32"/>
                    <a:gd name="T48" fmla="*/ 114 w 116"/>
                    <a:gd name="T49" fmla="*/ 22 h 32"/>
                    <a:gd name="T50" fmla="*/ 114 w 116"/>
                    <a:gd name="T51" fmla="*/ 24 h 32"/>
                    <a:gd name="T52" fmla="*/ 116 w 116"/>
                    <a:gd name="T53" fmla="*/ 28 h 32"/>
                    <a:gd name="T54" fmla="*/ 114 w 116"/>
                    <a:gd name="T55" fmla="*/ 30 h 32"/>
                    <a:gd name="T56" fmla="*/ 114 w 116"/>
                    <a:gd name="T57" fmla="*/ 32 h 32"/>
                    <a:gd name="T58" fmla="*/ 110 w 116"/>
                    <a:gd name="T59" fmla="*/ 32 h 32"/>
                    <a:gd name="T60" fmla="*/ 100 w 116"/>
                    <a:gd name="T61" fmla="*/ 32 h 32"/>
                    <a:gd name="T62" fmla="*/ 88 w 116"/>
                    <a:gd name="T63" fmla="*/ 30 h 32"/>
                    <a:gd name="T64" fmla="*/ 76 w 116"/>
                    <a:gd name="T65" fmla="*/ 30 h 32"/>
                    <a:gd name="T66" fmla="*/ 72 w 116"/>
                    <a:gd name="T67" fmla="*/ 28 h 32"/>
                    <a:gd name="T68" fmla="*/ 50 w 116"/>
                    <a:gd name="T69" fmla="*/ 2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16" h="32">
                      <a:moveTo>
                        <a:pt x="50" y="22"/>
                      </a:moveTo>
                      <a:lnTo>
                        <a:pt x="22" y="22"/>
                      </a:lnTo>
                      <a:lnTo>
                        <a:pt x="0" y="1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6" y="2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20" y="0"/>
                      </a:lnTo>
                      <a:lnTo>
                        <a:pt x="26" y="0"/>
                      </a:lnTo>
                      <a:lnTo>
                        <a:pt x="56" y="8"/>
                      </a:lnTo>
                      <a:lnTo>
                        <a:pt x="58" y="8"/>
                      </a:lnTo>
                      <a:lnTo>
                        <a:pt x="62" y="6"/>
                      </a:lnTo>
                      <a:lnTo>
                        <a:pt x="66" y="6"/>
                      </a:lnTo>
                      <a:lnTo>
                        <a:pt x="72" y="6"/>
                      </a:lnTo>
                      <a:lnTo>
                        <a:pt x="80" y="6"/>
                      </a:lnTo>
                      <a:lnTo>
                        <a:pt x="84" y="8"/>
                      </a:lnTo>
                      <a:lnTo>
                        <a:pt x="90" y="12"/>
                      </a:lnTo>
                      <a:lnTo>
                        <a:pt x="96" y="14"/>
                      </a:lnTo>
                      <a:lnTo>
                        <a:pt x="102" y="16"/>
                      </a:lnTo>
                      <a:lnTo>
                        <a:pt x="108" y="18"/>
                      </a:lnTo>
                      <a:lnTo>
                        <a:pt x="110" y="20"/>
                      </a:lnTo>
                      <a:lnTo>
                        <a:pt x="112" y="20"/>
                      </a:lnTo>
                      <a:lnTo>
                        <a:pt x="112" y="20"/>
                      </a:lnTo>
                      <a:lnTo>
                        <a:pt x="114" y="22"/>
                      </a:lnTo>
                      <a:lnTo>
                        <a:pt x="114" y="24"/>
                      </a:lnTo>
                      <a:lnTo>
                        <a:pt x="116" y="28"/>
                      </a:lnTo>
                      <a:lnTo>
                        <a:pt x="114" y="30"/>
                      </a:lnTo>
                      <a:lnTo>
                        <a:pt x="114" y="32"/>
                      </a:lnTo>
                      <a:lnTo>
                        <a:pt x="110" y="32"/>
                      </a:lnTo>
                      <a:lnTo>
                        <a:pt x="100" y="32"/>
                      </a:lnTo>
                      <a:lnTo>
                        <a:pt x="88" y="30"/>
                      </a:lnTo>
                      <a:lnTo>
                        <a:pt x="76" y="30"/>
                      </a:lnTo>
                      <a:lnTo>
                        <a:pt x="72" y="28"/>
                      </a:lnTo>
                      <a:lnTo>
                        <a:pt x="50" y="2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4" name="Freeform 322"/>
                <p:cNvSpPr>
                  <a:spLocks/>
                </p:cNvSpPr>
                <p:nvPr/>
              </p:nvSpPr>
              <p:spPr bwMode="gray">
                <a:xfrm>
                  <a:off x="4551" y="3258"/>
                  <a:ext cx="176" cy="204"/>
                </a:xfrm>
                <a:custGeom>
                  <a:avLst/>
                  <a:gdLst>
                    <a:gd name="T0" fmla="*/ 2 w 176"/>
                    <a:gd name="T1" fmla="*/ 94 h 204"/>
                    <a:gd name="T2" fmla="*/ 8 w 176"/>
                    <a:gd name="T3" fmla="*/ 90 h 204"/>
                    <a:gd name="T4" fmla="*/ 22 w 176"/>
                    <a:gd name="T5" fmla="*/ 84 h 204"/>
                    <a:gd name="T6" fmla="*/ 28 w 176"/>
                    <a:gd name="T7" fmla="*/ 80 h 204"/>
                    <a:gd name="T8" fmla="*/ 26 w 176"/>
                    <a:gd name="T9" fmla="*/ 70 h 204"/>
                    <a:gd name="T10" fmla="*/ 24 w 176"/>
                    <a:gd name="T11" fmla="*/ 66 h 204"/>
                    <a:gd name="T12" fmla="*/ 24 w 176"/>
                    <a:gd name="T13" fmla="*/ 52 h 204"/>
                    <a:gd name="T14" fmla="*/ 28 w 176"/>
                    <a:gd name="T15" fmla="*/ 44 h 204"/>
                    <a:gd name="T16" fmla="*/ 26 w 176"/>
                    <a:gd name="T17" fmla="*/ 36 h 204"/>
                    <a:gd name="T18" fmla="*/ 34 w 176"/>
                    <a:gd name="T19" fmla="*/ 18 h 204"/>
                    <a:gd name="T20" fmla="*/ 42 w 176"/>
                    <a:gd name="T21" fmla="*/ 16 h 204"/>
                    <a:gd name="T22" fmla="*/ 48 w 176"/>
                    <a:gd name="T23" fmla="*/ 8 h 204"/>
                    <a:gd name="T24" fmla="*/ 58 w 176"/>
                    <a:gd name="T25" fmla="*/ 4 h 204"/>
                    <a:gd name="T26" fmla="*/ 64 w 176"/>
                    <a:gd name="T27" fmla="*/ 6 h 204"/>
                    <a:gd name="T28" fmla="*/ 68 w 176"/>
                    <a:gd name="T29" fmla="*/ 0 h 204"/>
                    <a:gd name="T30" fmla="*/ 74 w 176"/>
                    <a:gd name="T31" fmla="*/ 2 h 204"/>
                    <a:gd name="T32" fmla="*/ 72 w 176"/>
                    <a:gd name="T33" fmla="*/ 20 h 204"/>
                    <a:gd name="T34" fmla="*/ 98 w 176"/>
                    <a:gd name="T35" fmla="*/ 46 h 204"/>
                    <a:gd name="T36" fmla="*/ 110 w 176"/>
                    <a:gd name="T37" fmla="*/ 48 h 204"/>
                    <a:gd name="T38" fmla="*/ 118 w 176"/>
                    <a:gd name="T39" fmla="*/ 60 h 204"/>
                    <a:gd name="T40" fmla="*/ 128 w 176"/>
                    <a:gd name="T41" fmla="*/ 66 h 204"/>
                    <a:gd name="T42" fmla="*/ 140 w 176"/>
                    <a:gd name="T43" fmla="*/ 78 h 204"/>
                    <a:gd name="T44" fmla="*/ 166 w 176"/>
                    <a:gd name="T45" fmla="*/ 90 h 204"/>
                    <a:gd name="T46" fmla="*/ 166 w 176"/>
                    <a:gd name="T47" fmla="*/ 98 h 204"/>
                    <a:gd name="T48" fmla="*/ 168 w 176"/>
                    <a:gd name="T49" fmla="*/ 104 h 204"/>
                    <a:gd name="T50" fmla="*/ 174 w 176"/>
                    <a:gd name="T51" fmla="*/ 108 h 204"/>
                    <a:gd name="T52" fmla="*/ 176 w 176"/>
                    <a:gd name="T53" fmla="*/ 120 h 204"/>
                    <a:gd name="T54" fmla="*/ 174 w 176"/>
                    <a:gd name="T55" fmla="*/ 156 h 204"/>
                    <a:gd name="T56" fmla="*/ 162 w 176"/>
                    <a:gd name="T57" fmla="*/ 152 h 204"/>
                    <a:gd name="T58" fmla="*/ 132 w 176"/>
                    <a:gd name="T59" fmla="*/ 150 h 204"/>
                    <a:gd name="T60" fmla="*/ 112 w 176"/>
                    <a:gd name="T61" fmla="*/ 180 h 204"/>
                    <a:gd name="T62" fmla="*/ 106 w 176"/>
                    <a:gd name="T63" fmla="*/ 190 h 204"/>
                    <a:gd name="T64" fmla="*/ 98 w 176"/>
                    <a:gd name="T65" fmla="*/ 186 h 204"/>
                    <a:gd name="T66" fmla="*/ 84 w 176"/>
                    <a:gd name="T67" fmla="*/ 200 h 204"/>
                    <a:gd name="T68" fmla="*/ 82 w 176"/>
                    <a:gd name="T69" fmla="*/ 194 h 204"/>
                    <a:gd name="T70" fmla="*/ 76 w 176"/>
                    <a:gd name="T71" fmla="*/ 188 h 204"/>
                    <a:gd name="T72" fmla="*/ 56 w 176"/>
                    <a:gd name="T73" fmla="*/ 188 h 204"/>
                    <a:gd name="T74" fmla="*/ 50 w 176"/>
                    <a:gd name="T75" fmla="*/ 198 h 204"/>
                    <a:gd name="T76" fmla="*/ 46 w 176"/>
                    <a:gd name="T77" fmla="*/ 202 h 204"/>
                    <a:gd name="T78" fmla="*/ 40 w 176"/>
                    <a:gd name="T79" fmla="*/ 204 h 204"/>
                    <a:gd name="T80" fmla="*/ 30 w 176"/>
                    <a:gd name="T81" fmla="*/ 160 h 204"/>
                    <a:gd name="T82" fmla="*/ 30 w 176"/>
                    <a:gd name="T83" fmla="*/ 150 h 204"/>
                    <a:gd name="T84" fmla="*/ 24 w 176"/>
                    <a:gd name="T85" fmla="*/ 138 h 204"/>
                    <a:gd name="T86" fmla="*/ 10 w 176"/>
                    <a:gd name="T87" fmla="*/ 118 h 204"/>
                    <a:gd name="T88" fmla="*/ 2 w 176"/>
                    <a:gd name="T89" fmla="*/ 102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76" h="204">
                      <a:moveTo>
                        <a:pt x="0" y="96"/>
                      </a:moveTo>
                      <a:lnTo>
                        <a:pt x="2" y="94"/>
                      </a:lnTo>
                      <a:lnTo>
                        <a:pt x="2" y="94"/>
                      </a:lnTo>
                      <a:lnTo>
                        <a:pt x="4" y="94"/>
                      </a:lnTo>
                      <a:lnTo>
                        <a:pt x="6" y="92"/>
                      </a:lnTo>
                      <a:lnTo>
                        <a:pt x="8" y="90"/>
                      </a:lnTo>
                      <a:lnTo>
                        <a:pt x="12" y="88"/>
                      </a:lnTo>
                      <a:lnTo>
                        <a:pt x="18" y="86"/>
                      </a:lnTo>
                      <a:lnTo>
                        <a:pt x="22" y="84"/>
                      </a:lnTo>
                      <a:lnTo>
                        <a:pt x="24" y="84"/>
                      </a:lnTo>
                      <a:lnTo>
                        <a:pt x="26" y="82"/>
                      </a:lnTo>
                      <a:lnTo>
                        <a:pt x="28" y="80"/>
                      </a:lnTo>
                      <a:lnTo>
                        <a:pt x="28" y="76"/>
                      </a:lnTo>
                      <a:lnTo>
                        <a:pt x="28" y="74"/>
                      </a:lnTo>
                      <a:lnTo>
                        <a:pt x="26" y="70"/>
                      </a:lnTo>
                      <a:lnTo>
                        <a:pt x="26" y="68"/>
                      </a:lnTo>
                      <a:lnTo>
                        <a:pt x="24" y="68"/>
                      </a:lnTo>
                      <a:lnTo>
                        <a:pt x="24" y="66"/>
                      </a:lnTo>
                      <a:lnTo>
                        <a:pt x="24" y="62"/>
                      </a:lnTo>
                      <a:lnTo>
                        <a:pt x="24" y="56"/>
                      </a:lnTo>
                      <a:lnTo>
                        <a:pt x="24" y="52"/>
                      </a:lnTo>
                      <a:lnTo>
                        <a:pt x="26" y="48"/>
                      </a:lnTo>
                      <a:lnTo>
                        <a:pt x="26" y="46"/>
                      </a:lnTo>
                      <a:lnTo>
                        <a:pt x="28" y="44"/>
                      </a:lnTo>
                      <a:lnTo>
                        <a:pt x="28" y="40"/>
                      </a:lnTo>
                      <a:lnTo>
                        <a:pt x="26" y="38"/>
                      </a:lnTo>
                      <a:lnTo>
                        <a:pt x="26" y="36"/>
                      </a:lnTo>
                      <a:lnTo>
                        <a:pt x="26" y="36"/>
                      </a:lnTo>
                      <a:lnTo>
                        <a:pt x="16" y="20"/>
                      </a:lnTo>
                      <a:lnTo>
                        <a:pt x="34" y="18"/>
                      </a:lnTo>
                      <a:lnTo>
                        <a:pt x="36" y="18"/>
                      </a:lnTo>
                      <a:lnTo>
                        <a:pt x="38" y="18"/>
                      </a:lnTo>
                      <a:lnTo>
                        <a:pt x="42" y="16"/>
                      </a:lnTo>
                      <a:lnTo>
                        <a:pt x="44" y="12"/>
                      </a:lnTo>
                      <a:lnTo>
                        <a:pt x="46" y="10"/>
                      </a:lnTo>
                      <a:lnTo>
                        <a:pt x="48" y="8"/>
                      </a:lnTo>
                      <a:lnTo>
                        <a:pt x="52" y="6"/>
                      </a:lnTo>
                      <a:lnTo>
                        <a:pt x="54" y="4"/>
                      </a:lnTo>
                      <a:lnTo>
                        <a:pt x="58" y="4"/>
                      </a:lnTo>
                      <a:lnTo>
                        <a:pt x="60" y="6"/>
                      </a:lnTo>
                      <a:lnTo>
                        <a:pt x="62" y="6"/>
                      </a:lnTo>
                      <a:lnTo>
                        <a:pt x="64" y="6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8" y="0"/>
                      </a:lnTo>
                      <a:lnTo>
                        <a:pt x="70" y="0"/>
                      </a:lnTo>
                      <a:lnTo>
                        <a:pt x="72" y="0"/>
                      </a:lnTo>
                      <a:lnTo>
                        <a:pt x="74" y="2"/>
                      </a:lnTo>
                      <a:lnTo>
                        <a:pt x="74" y="6"/>
                      </a:lnTo>
                      <a:lnTo>
                        <a:pt x="72" y="10"/>
                      </a:lnTo>
                      <a:lnTo>
                        <a:pt x="72" y="20"/>
                      </a:lnTo>
                      <a:lnTo>
                        <a:pt x="76" y="32"/>
                      </a:lnTo>
                      <a:lnTo>
                        <a:pt x="86" y="42"/>
                      </a:lnTo>
                      <a:lnTo>
                        <a:pt x="98" y="46"/>
                      </a:lnTo>
                      <a:lnTo>
                        <a:pt x="108" y="44"/>
                      </a:lnTo>
                      <a:lnTo>
                        <a:pt x="108" y="46"/>
                      </a:lnTo>
                      <a:lnTo>
                        <a:pt x="110" y="48"/>
                      </a:lnTo>
                      <a:lnTo>
                        <a:pt x="112" y="52"/>
                      </a:lnTo>
                      <a:lnTo>
                        <a:pt x="114" y="56"/>
                      </a:lnTo>
                      <a:lnTo>
                        <a:pt x="118" y="60"/>
                      </a:lnTo>
                      <a:lnTo>
                        <a:pt x="124" y="62"/>
                      </a:lnTo>
                      <a:lnTo>
                        <a:pt x="124" y="62"/>
                      </a:lnTo>
                      <a:lnTo>
                        <a:pt x="128" y="66"/>
                      </a:lnTo>
                      <a:lnTo>
                        <a:pt x="132" y="68"/>
                      </a:lnTo>
                      <a:lnTo>
                        <a:pt x="136" y="72"/>
                      </a:lnTo>
                      <a:lnTo>
                        <a:pt x="140" y="78"/>
                      </a:lnTo>
                      <a:lnTo>
                        <a:pt x="142" y="82"/>
                      </a:lnTo>
                      <a:lnTo>
                        <a:pt x="144" y="88"/>
                      </a:lnTo>
                      <a:lnTo>
                        <a:pt x="166" y="90"/>
                      </a:lnTo>
                      <a:lnTo>
                        <a:pt x="166" y="92"/>
                      </a:lnTo>
                      <a:lnTo>
                        <a:pt x="166" y="94"/>
                      </a:lnTo>
                      <a:lnTo>
                        <a:pt x="166" y="98"/>
                      </a:lnTo>
                      <a:lnTo>
                        <a:pt x="166" y="102"/>
                      </a:lnTo>
                      <a:lnTo>
                        <a:pt x="168" y="104"/>
                      </a:lnTo>
                      <a:lnTo>
                        <a:pt x="168" y="104"/>
                      </a:lnTo>
                      <a:lnTo>
                        <a:pt x="170" y="106"/>
                      </a:lnTo>
                      <a:lnTo>
                        <a:pt x="172" y="106"/>
                      </a:lnTo>
                      <a:lnTo>
                        <a:pt x="174" y="108"/>
                      </a:lnTo>
                      <a:lnTo>
                        <a:pt x="176" y="112"/>
                      </a:lnTo>
                      <a:lnTo>
                        <a:pt x="176" y="116"/>
                      </a:lnTo>
                      <a:lnTo>
                        <a:pt x="176" y="120"/>
                      </a:lnTo>
                      <a:lnTo>
                        <a:pt x="176" y="132"/>
                      </a:lnTo>
                      <a:lnTo>
                        <a:pt x="176" y="144"/>
                      </a:lnTo>
                      <a:lnTo>
                        <a:pt x="174" y="156"/>
                      </a:lnTo>
                      <a:lnTo>
                        <a:pt x="172" y="162"/>
                      </a:lnTo>
                      <a:lnTo>
                        <a:pt x="170" y="160"/>
                      </a:lnTo>
                      <a:lnTo>
                        <a:pt x="162" y="152"/>
                      </a:lnTo>
                      <a:lnTo>
                        <a:pt x="150" y="148"/>
                      </a:lnTo>
                      <a:lnTo>
                        <a:pt x="136" y="148"/>
                      </a:lnTo>
                      <a:lnTo>
                        <a:pt x="132" y="150"/>
                      </a:lnTo>
                      <a:lnTo>
                        <a:pt x="126" y="158"/>
                      </a:lnTo>
                      <a:lnTo>
                        <a:pt x="116" y="168"/>
                      </a:lnTo>
                      <a:lnTo>
                        <a:pt x="112" y="180"/>
                      </a:lnTo>
                      <a:lnTo>
                        <a:pt x="108" y="192"/>
                      </a:lnTo>
                      <a:lnTo>
                        <a:pt x="108" y="190"/>
                      </a:lnTo>
                      <a:lnTo>
                        <a:pt x="106" y="190"/>
                      </a:lnTo>
                      <a:lnTo>
                        <a:pt x="104" y="188"/>
                      </a:lnTo>
                      <a:lnTo>
                        <a:pt x="102" y="186"/>
                      </a:lnTo>
                      <a:lnTo>
                        <a:pt x="98" y="186"/>
                      </a:lnTo>
                      <a:lnTo>
                        <a:pt x="94" y="188"/>
                      </a:lnTo>
                      <a:lnTo>
                        <a:pt x="88" y="192"/>
                      </a:lnTo>
                      <a:lnTo>
                        <a:pt x="84" y="200"/>
                      </a:lnTo>
                      <a:lnTo>
                        <a:pt x="84" y="200"/>
                      </a:lnTo>
                      <a:lnTo>
                        <a:pt x="82" y="196"/>
                      </a:lnTo>
                      <a:lnTo>
                        <a:pt x="82" y="194"/>
                      </a:lnTo>
                      <a:lnTo>
                        <a:pt x="80" y="192"/>
                      </a:lnTo>
                      <a:lnTo>
                        <a:pt x="78" y="188"/>
                      </a:lnTo>
                      <a:lnTo>
                        <a:pt x="76" y="188"/>
                      </a:lnTo>
                      <a:lnTo>
                        <a:pt x="58" y="184"/>
                      </a:lnTo>
                      <a:lnTo>
                        <a:pt x="58" y="186"/>
                      </a:lnTo>
                      <a:lnTo>
                        <a:pt x="56" y="188"/>
                      </a:lnTo>
                      <a:lnTo>
                        <a:pt x="54" y="192"/>
                      </a:lnTo>
                      <a:lnTo>
                        <a:pt x="52" y="194"/>
                      </a:lnTo>
                      <a:lnTo>
                        <a:pt x="50" y="198"/>
                      </a:lnTo>
                      <a:lnTo>
                        <a:pt x="48" y="198"/>
                      </a:lnTo>
                      <a:lnTo>
                        <a:pt x="46" y="200"/>
                      </a:lnTo>
                      <a:lnTo>
                        <a:pt x="46" y="202"/>
                      </a:lnTo>
                      <a:lnTo>
                        <a:pt x="44" y="202"/>
                      </a:lnTo>
                      <a:lnTo>
                        <a:pt x="42" y="204"/>
                      </a:lnTo>
                      <a:lnTo>
                        <a:pt x="40" y="204"/>
                      </a:lnTo>
                      <a:lnTo>
                        <a:pt x="38" y="202"/>
                      </a:lnTo>
                      <a:lnTo>
                        <a:pt x="34" y="180"/>
                      </a:lnTo>
                      <a:lnTo>
                        <a:pt x="30" y="160"/>
                      </a:lnTo>
                      <a:lnTo>
                        <a:pt x="30" y="158"/>
                      </a:lnTo>
                      <a:lnTo>
                        <a:pt x="30" y="154"/>
                      </a:lnTo>
                      <a:lnTo>
                        <a:pt x="30" y="150"/>
                      </a:lnTo>
                      <a:lnTo>
                        <a:pt x="28" y="144"/>
                      </a:lnTo>
                      <a:lnTo>
                        <a:pt x="26" y="140"/>
                      </a:lnTo>
                      <a:lnTo>
                        <a:pt x="24" y="138"/>
                      </a:lnTo>
                      <a:lnTo>
                        <a:pt x="12" y="122"/>
                      </a:lnTo>
                      <a:lnTo>
                        <a:pt x="12" y="120"/>
                      </a:lnTo>
                      <a:lnTo>
                        <a:pt x="10" y="118"/>
                      </a:lnTo>
                      <a:lnTo>
                        <a:pt x="6" y="114"/>
                      </a:lnTo>
                      <a:lnTo>
                        <a:pt x="4" y="108"/>
                      </a:lnTo>
                      <a:lnTo>
                        <a:pt x="2" y="102"/>
                      </a:lnTo>
                      <a:lnTo>
                        <a:pt x="0" y="9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5" name="Freeform 323"/>
                <p:cNvSpPr>
                  <a:spLocks/>
                </p:cNvSpPr>
                <p:nvPr/>
              </p:nvSpPr>
              <p:spPr bwMode="gray">
                <a:xfrm>
                  <a:off x="4401" y="3118"/>
                  <a:ext cx="178" cy="244"/>
                </a:xfrm>
                <a:custGeom>
                  <a:avLst/>
                  <a:gdLst>
                    <a:gd name="T0" fmla="*/ 72 w 178"/>
                    <a:gd name="T1" fmla="*/ 216 h 244"/>
                    <a:gd name="T2" fmla="*/ 68 w 178"/>
                    <a:gd name="T3" fmla="*/ 200 h 244"/>
                    <a:gd name="T4" fmla="*/ 58 w 178"/>
                    <a:gd name="T5" fmla="*/ 176 h 244"/>
                    <a:gd name="T6" fmla="*/ 46 w 178"/>
                    <a:gd name="T7" fmla="*/ 148 h 244"/>
                    <a:gd name="T8" fmla="*/ 18 w 178"/>
                    <a:gd name="T9" fmla="*/ 108 h 244"/>
                    <a:gd name="T10" fmla="*/ 4 w 178"/>
                    <a:gd name="T11" fmla="*/ 90 h 244"/>
                    <a:gd name="T12" fmla="*/ 6 w 178"/>
                    <a:gd name="T13" fmla="*/ 84 h 244"/>
                    <a:gd name="T14" fmla="*/ 4 w 178"/>
                    <a:gd name="T15" fmla="*/ 78 h 244"/>
                    <a:gd name="T16" fmla="*/ 0 w 178"/>
                    <a:gd name="T17" fmla="*/ 74 h 244"/>
                    <a:gd name="T18" fmla="*/ 6 w 178"/>
                    <a:gd name="T19" fmla="*/ 64 h 244"/>
                    <a:gd name="T20" fmla="*/ 14 w 178"/>
                    <a:gd name="T21" fmla="*/ 64 h 244"/>
                    <a:gd name="T22" fmla="*/ 28 w 178"/>
                    <a:gd name="T23" fmla="*/ 68 h 244"/>
                    <a:gd name="T24" fmla="*/ 36 w 178"/>
                    <a:gd name="T25" fmla="*/ 66 h 244"/>
                    <a:gd name="T26" fmla="*/ 38 w 178"/>
                    <a:gd name="T27" fmla="*/ 62 h 244"/>
                    <a:gd name="T28" fmla="*/ 42 w 178"/>
                    <a:gd name="T29" fmla="*/ 54 h 244"/>
                    <a:gd name="T30" fmla="*/ 46 w 178"/>
                    <a:gd name="T31" fmla="*/ 48 h 244"/>
                    <a:gd name="T32" fmla="*/ 60 w 178"/>
                    <a:gd name="T33" fmla="*/ 44 h 244"/>
                    <a:gd name="T34" fmla="*/ 82 w 178"/>
                    <a:gd name="T35" fmla="*/ 18 h 244"/>
                    <a:gd name="T36" fmla="*/ 82 w 178"/>
                    <a:gd name="T37" fmla="*/ 8 h 244"/>
                    <a:gd name="T38" fmla="*/ 88 w 178"/>
                    <a:gd name="T39" fmla="*/ 4 h 244"/>
                    <a:gd name="T40" fmla="*/ 100 w 178"/>
                    <a:gd name="T41" fmla="*/ 8 h 244"/>
                    <a:gd name="T42" fmla="*/ 116 w 178"/>
                    <a:gd name="T43" fmla="*/ 14 h 244"/>
                    <a:gd name="T44" fmla="*/ 124 w 178"/>
                    <a:gd name="T45" fmla="*/ 22 h 244"/>
                    <a:gd name="T46" fmla="*/ 126 w 178"/>
                    <a:gd name="T47" fmla="*/ 28 h 244"/>
                    <a:gd name="T48" fmla="*/ 134 w 178"/>
                    <a:gd name="T49" fmla="*/ 36 h 244"/>
                    <a:gd name="T50" fmla="*/ 146 w 178"/>
                    <a:gd name="T51" fmla="*/ 36 h 244"/>
                    <a:gd name="T52" fmla="*/ 158 w 178"/>
                    <a:gd name="T53" fmla="*/ 38 h 244"/>
                    <a:gd name="T54" fmla="*/ 162 w 178"/>
                    <a:gd name="T55" fmla="*/ 42 h 244"/>
                    <a:gd name="T56" fmla="*/ 162 w 178"/>
                    <a:gd name="T57" fmla="*/ 60 h 244"/>
                    <a:gd name="T58" fmla="*/ 156 w 178"/>
                    <a:gd name="T59" fmla="*/ 66 h 244"/>
                    <a:gd name="T60" fmla="*/ 148 w 178"/>
                    <a:gd name="T61" fmla="*/ 64 h 244"/>
                    <a:gd name="T62" fmla="*/ 142 w 178"/>
                    <a:gd name="T63" fmla="*/ 66 h 244"/>
                    <a:gd name="T64" fmla="*/ 128 w 178"/>
                    <a:gd name="T65" fmla="*/ 72 h 244"/>
                    <a:gd name="T66" fmla="*/ 122 w 178"/>
                    <a:gd name="T67" fmla="*/ 82 h 244"/>
                    <a:gd name="T68" fmla="*/ 118 w 178"/>
                    <a:gd name="T69" fmla="*/ 92 h 244"/>
                    <a:gd name="T70" fmla="*/ 114 w 178"/>
                    <a:gd name="T71" fmla="*/ 98 h 244"/>
                    <a:gd name="T72" fmla="*/ 110 w 178"/>
                    <a:gd name="T73" fmla="*/ 116 h 244"/>
                    <a:gd name="T74" fmla="*/ 114 w 178"/>
                    <a:gd name="T75" fmla="*/ 126 h 244"/>
                    <a:gd name="T76" fmla="*/ 116 w 178"/>
                    <a:gd name="T77" fmla="*/ 134 h 244"/>
                    <a:gd name="T78" fmla="*/ 118 w 178"/>
                    <a:gd name="T79" fmla="*/ 134 h 244"/>
                    <a:gd name="T80" fmla="*/ 126 w 178"/>
                    <a:gd name="T81" fmla="*/ 134 h 244"/>
                    <a:gd name="T82" fmla="*/ 126 w 178"/>
                    <a:gd name="T83" fmla="*/ 136 h 244"/>
                    <a:gd name="T84" fmla="*/ 138 w 178"/>
                    <a:gd name="T85" fmla="*/ 140 h 244"/>
                    <a:gd name="T86" fmla="*/ 142 w 178"/>
                    <a:gd name="T87" fmla="*/ 140 h 244"/>
                    <a:gd name="T88" fmla="*/ 150 w 178"/>
                    <a:gd name="T89" fmla="*/ 134 h 244"/>
                    <a:gd name="T90" fmla="*/ 152 w 178"/>
                    <a:gd name="T91" fmla="*/ 156 h 244"/>
                    <a:gd name="T92" fmla="*/ 156 w 178"/>
                    <a:gd name="T93" fmla="*/ 158 h 244"/>
                    <a:gd name="T94" fmla="*/ 164 w 178"/>
                    <a:gd name="T95" fmla="*/ 160 h 244"/>
                    <a:gd name="T96" fmla="*/ 176 w 178"/>
                    <a:gd name="T97" fmla="*/ 176 h 244"/>
                    <a:gd name="T98" fmla="*/ 178 w 178"/>
                    <a:gd name="T99" fmla="*/ 184 h 244"/>
                    <a:gd name="T100" fmla="*/ 174 w 178"/>
                    <a:gd name="T101" fmla="*/ 192 h 244"/>
                    <a:gd name="T102" fmla="*/ 174 w 178"/>
                    <a:gd name="T103" fmla="*/ 206 h 244"/>
                    <a:gd name="T104" fmla="*/ 176 w 178"/>
                    <a:gd name="T105" fmla="*/ 210 h 244"/>
                    <a:gd name="T106" fmla="*/ 178 w 178"/>
                    <a:gd name="T107" fmla="*/ 220 h 244"/>
                    <a:gd name="T108" fmla="*/ 170 w 178"/>
                    <a:gd name="T109" fmla="*/ 224 h 244"/>
                    <a:gd name="T110" fmla="*/ 156 w 178"/>
                    <a:gd name="T111" fmla="*/ 230 h 244"/>
                    <a:gd name="T112" fmla="*/ 148 w 178"/>
                    <a:gd name="T113" fmla="*/ 238 h 244"/>
                    <a:gd name="T114" fmla="*/ 132 w 178"/>
                    <a:gd name="T115" fmla="*/ 244 h 244"/>
                    <a:gd name="T116" fmla="*/ 120 w 178"/>
                    <a:gd name="T117" fmla="*/ 244 h 244"/>
                    <a:gd name="T118" fmla="*/ 112 w 178"/>
                    <a:gd name="T119" fmla="*/ 240 h 244"/>
                    <a:gd name="T120" fmla="*/ 98 w 178"/>
                    <a:gd name="T121" fmla="*/ 234 h 244"/>
                    <a:gd name="T122" fmla="*/ 82 w 178"/>
                    <a:gd name="T123" fmla="*/ 226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78" h="244">
                      <a:moveTo>
                        <a:pt x="82" y="226"/>
                      </a:moveTo>
                      <a:lnTo>
                        <a:pt x="76" y="222"/>
                      </a:lnTo>
                      <a:lnTo>
                        <a:pt x="72" y="216"/>
                      </a:lnTo>
                      <a:lnTo>
                        <a:pt x="70" y="210"/>
                      </a:lnTo>
                      <a:lnTo>
                        <a:pt x="68" y="204"/>
                      </a:lnTo>
                      <a:lnTo>
                        <a:pt x="68" y="200"/>
                      </a:lnTo>
                      <a:lnTo>
                        <a:pt x="66" y="196"/>
                      </a:lnTo>
                      <a:lnTo>
                        <a:pt x="64" y="190"/>
                      </a:lnTo>
                      <a:lnTo>
                        <a:pt x="58" y="176"/>
                      </a:lnTo>
                      <a:lnTo>
                        <a:pt x="52" y="164"/>
                      </a:lnTo>
                      <a:lnTo>
                        <a:pt x="48" y="152"/>
                      </a:lnTo>
                      <a:lnTo>
                        <a:pt x="46" y="148"/>
                      </a:lnTo>
                      <a:lnTo>
                        <a:pt x="40" y="136"/>
                      </a:lnTo>
                      <a:lnTo>
                        <a:pt x="30" y="122"/>
                      </a:lnTo>
                      <a:lnTo>
                        <a:pt x="18" y="108"/>
                      </a:lnTo>
                      <a:lnTo>
                        <a:pt x="10" y="98"/>
                      </a:lnTo>
                      <a:lnTo>
                        <a:pt x="6" y="94"/>
                      </a:lnTo>
                      <a:lnTo>
                        <a:pt x="4" y="90"/>
                      </a:lnTo>
                      <a:lnTo>
                        <a:pt x="4" y="86"/>
                      </a:lnTo>
                      <a:lnTo>
                        <a:pt x="4" y="84"/>
                      </a:lnTo>
                      <a:lnTo>
                        <a:pt x="6" y="84"/>
                      </a:lnTo>
                      <a:lnTo>
                        <a:pt x="6" y="84"/>
                      </a:lnTo>
                      <a:lnTo>
                        <a:pt x="6" y="80"/>
                      </a:lnTo>
                      <a:lnTo>
                        <a:pt x="4" y="78"/>
                      </a:lnTo>
                      <a:lnTo>
                        <a:pt x="4" y="76"/>
                      </a:lnTo>
                      <a:lnTo>
                        <a:pt x="2" y="74"/>
                      </a:lnTo>
                      <a:lnTo>
                        <a:pt x="0" y="74"/>
                      </a:lnTo>
                      <a:lnTo>
                        <a:pt x="2" y="68"/>
                      </a:lnTo>
                      <a:lnTo>
                        <a:pt x="4" y="66"/>
                      </a:lnTo>
                      <a:lnTo>
                        <a:pt x="6" y="64"/>
                      </a:lnTo>
                      <a:lnTo>
                        <a:pt x="8" y="62"/>
                      </a:lnTo>
                      <a:lnTo>
                        <a:pt x="10" y="62"/>
                      </a:lnTo>
                      <a:lnTo>
                        <a:pt x="14" y="64"/>
                      </a:lnTo>
                      <a:lnTo>
                        <a:pt x="16" y="66"/>
                      </a:lnTo>
                      <a:lnTo>
                        <a:pt x="26" y="66"/>
                      </a:lnTo>
                      <a:lnTo>
                        <a:pt x="28" y="68"/>
                      </a:lnTo>
                      <a:lnTo>
                        <a:pt x="30" y="68"/>
                      </a:lnTo>
                      <a:lnTo>
                        <a:pt x="34" y="68"/>
                      </a:lnTo>
                      <a:lnTo>
                        <a:pt x="36" y="66"/>
                      </a:lnTo>
                      <a:lnTo>
                        <a:pt x="36" y="64"/>
                      </a:lnTo>
                      <a:lnTo>
                        <a:pt x="36" y="64"/>
                      </a:lnTo>
                      <a:lnTo>
                        <a:pt x="38" y="62"/>
                      </a:lnTo>
                      <a:lnTo>
                        <a:pt x="40" y="60"/>
                      </a:lnTo>
                      <a:lnTo>
                        <a:pt x="40" y="56"/>
                      </a:lnTo>
                      <a:lnTo>
                        <a:pt x="42" y="54"/>
                      </a:lnTo>
                      <a:lnTo>
                        <a:pt x="42" y="54"/>
                      </a:lnTo>
                      <a:lnTo>
                        <a:pt x="44" y="50"/>
                      </a:lnTo>
                      <a:lnTo>
                        <a:pt x="46" y="48"/>
                      </a:lnTo>
                      <a:lnTo>
                        <a:pt x="46" y="48"/>
                      </a:lnTo>
                      <a:lnTo>
                        <a:pt x="48" y="48"/>
                      </a:lnTo>
                      <a:lnTo>
                        <a:pt x="60" y="44"/>
                      </a:lnTo>
                      <a:lnTo>
                        <a:pt x="70" y="36"/>
                      </a:lnTo>
                      <a:lnTo>
                        <a:pt x="78" y="28"/>
                      </a:lnTo>
                      <a:lnTo>
                        <a:pt x="82" y="18"/>
                      </a:lnTo>
                      <a:lnTo>
                        <a:pt x="84" y="14"/>
                      </a:lnTo>
                      <a:lnTo>
                        <a:pt x="84" y="10"/>
                      </a:lnTo>
                      <a:lnTo>
                        <a:pt x="82" y="8"/>
                      </a:lnTo>
                      <a:lnTo>
                        <a:pt x="82" y="4"/>
                      </a:lnTo>
                      <a:lnTo>
                        <a:pt x="82" y="0"/>
                      </a:lnTo>
                      <a:lnTo>
                        <a:pt x="88" y="4"/>
                      </a:lnTo>
                      <a:lnTo>
                        <a:pt x="94" y="6"/>
                      </a:lnTo>
                      <a:lnTo>
                        <a:pt x="96" y="6"/>
                      </a:lnTo>
                      <a:lnTo>
                        <a:pt x="100" y="8"/>
                      </a:lnTo>
                      <a:lnTo>
                        <a:pt x="104" y="10"/>
                      </a:lnTo>
                      <a:lnTo>
                        <a:pt x="110" y="12"/>
                      </a:lnTo>
                      <a:lnTo>
                        <a:pt x="116" y="14"/>
                      </a:lnTo>
                      <a:lnTo>
                        <a:pt x="122" y="18"/>
                      </a:lnTo>
                      <a:lnTo>
                        <a:pt x="124" y="22"/>
                      </a:lnTo>
                      <a:lnTo>
                        <a:pt x="124" y="22"/>
                      </a:lnTo>
                      <a:lnTo>
                        <a:pt x="124" y="24"/>
                      </a:lnTo>
                      <a:lnTo>
                        <a:pt x="124" y="26"/>
                      </a:lnTo>
                      <a:lnTo>
                        <a:pt x="126" y="28"/>
                      </a:lnTo>
                      <a:lnTo>
                        <a:pt x="126" y="32"/>
                      </a:lnTo>
                      <a:lnTo>
                        <a:pt x="130" y="34"/>
                      </a:lnTo>
                      <a:lnTo>
                        <a:pt x="134" y="36"/>
                      </a:lnTo>
                      <a:lnTo>
                        <a:pt x="140" y="36"/>
                      </a:lnTo>
                      <a:lnTo>
                        <a:pt x="142" y="36"/>
                      </a:lnTo>
                      <a:lnTo>
                        <a:pt x="146" y="36"/>
                      </a:lnTo>
                      <a:lnTo>
                        <a:pt x="150" y="36"/>
                      </a:lnTo>
                      <a:lnTo>
                        <a:pt x="154" y="38"/>
                      </a:lnTo>
                      <a:lnTo>
                        <a:pt x="158" y="38"/>
                      </a:lnTo>
                      <a:lnTo>
                        <a:pt x="158" y="38"/>
                      </a:lnTo>
                      <a:lnTo>
                        <a:pt x="160" y="40"/>
                      </a:lnTo>
                      <a:lnTo>
                        <a:pt x="162" y="42"/>
                      </a:lnTo>
                      <a:lnTo>
                        <a:pt x="162" y="44"/>
                      </a:lnTo>
                      <a:lnTo>
                        <a:pt x="156" y="60"/>
                      </a:lnTo>
                      <a:lnTo>
                        <a:pt x="162" y="60"/>
                      </a:lnTo>
                      <a:lnTo>
                        <a:pt x="162" y="66"/>
                      </a:lnTo>
                      <a:lnTo>
                        <a:pt x="156" y="66"/>
                      </a:lnTo>
                      <a:lnTo>
                        <a:pt x="156" y="66"/>
                      </a:lnTo>
                      <a:lnTo>
                        <a:pt x="154" y="64"/>
                      </a:lnTo>
                      <a:lnTo>
                        <a:pt x="152" y="64"/>
                      </a:lnTo>
                      <a:lnTo>
                        <a:pt x="148" y="64"/>
                      </a:lnTo>
                      <a:lnTo>
                        <a:pt x="146" y="66"/>
                      </a:lnTo>
                      <a:lnTo>
                        <a:pt x="146" y="66"/>
                      </a:lnTo>
                      <a:lnTo>
                        <a:pt x="142" y="66"/>
                      </a:lnTo>
                      <a:lnTo>
                        <a:pt x="138" y="68"/>
                      </a:lnTo>
                      <a:lnTo>
                        <a:pt x="134" y="68"/>
                      </a:lnTo>
                      <a:lnTo>
                        <a:pt x="128" y="72"/>
                      </a:lnTo>
                      <a:lnTo>
                        <a:pt x="124" y="76"/>
                      </a:lnTo>
                      <a:lnTo>
                        <a:pt x="122" y="80"/>
                      </a:lnTo>
                      <a:lnTo>
                        <a:pt x="122" y="82"/>
                      </a:lnTo>
                      <a:lnTo>
                        <a:pt x="122" y="86"/>
                      </a:lnTo>
                      <a:lnTo>
                        <a:pt x="120" y="90"/>
                      </a:lnTo>
                      <a:lnTo>
                        <a:pt x="118" y="92"/>
                      </a:lnTo>
                      <a:lnTo>
                        <a:pt x="118" y="94"/>
                      </a:lnTo>
                      <a:lnTo>
                        <a:pt x="116" y="96"/>
                      </a:lnTo>
                      <a:lnTo>
                        <a:pt x="114" y="98"/>
                      </a:lnTo>
                      <a:lnTo>
                        <a:pt x="112" y="102"/>
                      </a:lnTo>
                      <a:lnTo>
                        <a:pt x="110" y="108"/>
                      </a:lnTo>
                      <a:lnTo>
                        <a:pt x="110" y="116"/>
                      </a:lnTo>
                      <a:lnTo>
                        <a:pt x="114" y="122"/>
                      </a:lnTo>
                      <a:lnTo>
                        <a:pt x="114" y="124"/>
                      </a:lnTo>
                      <a:lnTo>
                        <a:pt x="114" y="126"/>
                      </a:lnTo>
                      <a:lnTo>
                        <a:pt x="116" y="128"/>
                      </a:lnTo>
                      <a:lnTo>
                        <a:pt x="116" y="132"/>
                      </a:lnTo>
                      <a:lnTo>
                        <a:pt x="116" y="134"/>
                      </a:lnTo>
                      <a:lnTo>
                        <a:pt x="116" y="134"/>
                      </a:lnTo>
                      <a:lnTo>
                        <a:pt x="116" y="134"/>
                      </a:lnTo>
                      <a:lnTo>
                        <a:pt x="118" y="134"/>
                      </a:lnTo>
                      <a:lnTo>
                        <a:pt x="120" y="132"/>
                      </a:lnTo>
                      <a:lnTo>
                        <a:pt x="122" y="132"/>
                      </a:lnTo>
                      <a:lnTo>
                        <a:pt x="126" y="134"/>
                      </a:lnTo>
                      <a:lnTo>
                        <a:pt x="126" y="136"/>
                      </a:lnTo>
                      <a:lnTo>
                        <a:pt x="126" y="136"/>
                      </a:lnTo>
                      <a:lnTo>
                        <a:pt x="126" y="136"/>
                      </a:lnTo>
                      <a:lnTo>
                        <a:pt x="128" y="138"/>
                      </a:lnTo>
                      <a:lnTo>
                        <a:pt x="132" y="138"/>
                      </a:lnTo>
                      <a:lnTo>
                        <a:pt x="138" y="140"/>
                      </a:lnTo>
                      <a:lnTo>
                        <a:pt x="140" y="140"/>
                      </a:lnTo>
                      <a:lnTo>
                        <a:pt x="142" y="140"/>
                      </a:lnTo>
                      <a:lnTo>
                        <a:pt x="142" y="140"/>
                      </a:lnTo>
                      <a:lnTo>
                        <a:pt x="144" y="138"/>
                      </a:lnTo>
                      <a:lnTo>
                        <a:pt x="148" y="136"/>
                      </a:lnTo>
                      <a:lnTo>
                        <a:pt x="150" y="134"/>
                      </a:lnTo>
                      <a:lnTo>
                        <a:pt x="152" y="132"/>
                      </a:lnTo>
                      <a:lnTo>
                        <a:pt x="154" y="130"/>
                      </a:lnTo>
                      <a:lnTo>
                        <a:pt x="152" y="156"/>
                      </a:lnTo>
                      <a:lnTo>
                        <a:pt x="152" y="156"/>
                      </a:lnTo>
                      <a:lnTo>
                        <a:pt x="154" y="158"/>
                      </a:lnTo>
                      <a:lnTo>
                        <a:pt x="156" y="158"/>
                      </a:lnTo>
                      <a:lnTo>
                        <a:pt x="160" y="160"/>
                      </a:lnTo>
                      <a:lnTo>
                        <a:pt x="160" y="160"/>
                      </a:lnTo>
                      <a:lnTo>
                        <a:pt x="164" y="160"/>
                      </a:lnTo>
                      <a:lnTo>
                        <a:pt x="166" y="160"/>
                      </a:lnTo>
                      <a:lnTo>
                        <a:pt x="176" y="176"/>
                      </a:lnTo>
                      <a:lnTo>
                        <a:pt x="176" y="176"/>
                      </a:lnTo>
                      <a:lnTo>
                        <a:pt x="176" y="178"/>
                      </a:lnTo>
                      <a:lnTo>
                        <a:pt x="178" y="180"/>
                      </a:lnTo>
                      <a:lnTo>
                        <a:pt x="178" y="184"/>
                      </a:lnTo>
                      <a:lnTo>
                        <a:pt x="176" y="186"/>
                      </a:lnTo>
                      <a:lnTo>
                        <a:pt x="176" y="188"/>
                      </a:lnTo>
                      <a:lnTo>
                        <a:pt x="174" y="192"/>
                      </a:lnTo>
                      <a:lnTo>
                        <a:pt x="174" y="196"/>
                      </a:lnTo>
                      <a:lnTo>
                        <a:pt x="174" y="202"/>
                      </a:lnTo>
                      <a:lnTo>
                        <a:pt x="174" y="206"/>
                      </a:lnTo>
                      <a:lnTo>
                        <a:pt x="174" y="208"/>
                      </a:lnTo>
                      <a:lnTo>
                        <a:pt x="176" y="208"/>
                      </a:lnTo>
                      <a:lnTo>
                        <a:pt x="176" y="210"/>
                      </a:lnTo>
                      <a:lnTo>
                        <a:pt x="178" y="214"/>
                      </a:lnTo>
                      <a:lnTo>
                        <a:pt x="178" y="216"/>
                      </a:lnTo>
                      <a:lnTo>
                        <a:pt x="178" y="220"/>
                      </a:lnTo>
                      <a:lnTo>
                        <a:pt x="176" y="222"/>
                      </a:lnTo>
                      <a:lnTo>
                        <a:pt x="174" y="224"/>
                      </a:lnTo>
                      <a:lnTo>
                        <a:pt x="170" y="224"/>
                      </a:lnTo>
                      <a:lnTo>
                        <a:pt x="166" y="226"/>
                      </a:lnTo>
                      <a:lnTo>
                        <a:pt x="160" y="228"/>
                      </a:lnTo>
                      <a:lnTo>
                        <a:pt x="156" y="230"/>
                      </a:lnTo>
                      <a:lnTo>
                        <a:pt x="154" y="234"/>
                      </a:lnTo>
                      <a:lnTo>
                        <a:pt x="152" y="236"/>
                      </a:lnTo>
                      <a:lnTo>
                        <a:pt x="148" y="238"/>
                      </a:lnTo>
                      <a:lnTo>
                        <a:pt x="142" y="240"/>
                      </a:lnTo>
                      <a:lnTo>
                        <a:pt x="138" y="242"/>
                      </a:lnTo>
                      <a:lnTo>
                        <a:pt x="132" y="244"/>
                      </a:lnTo>
                      <a:lnTo>
                        <a:pt x="130" y="244"/>
                      </a:lnTo>
                      <a:lnTo>
                        <a:pt x="128" y="244"/>
                      </a:lnTo>
                      <a:lnTo>
                        <a:pt x="120" y="244"/>
                      </a:lnTo>
                      <a:lnTo>
                        <a:pt x="118" y="244"/>
                      </a:lnTo>
                      <a:lnTo>
                        <a:pt x="116" y="242"/>
                      </a:lnTo>
                      <a:lnTo>
                        <a:pt x="112" y="240"/>
                      </a:lnTo>
                      <a:lnTo>
                        <a:pt x="108" y="238"/>
                      </a:lnTo>
                      <a:lnTo>
                        <a:pt x="104" y="236"/>
                      </a:lnTo>
                      <a:lnTo>
                        <a:pt x="98" y="234"/>
                      </a:lnTo>
                      <a:lnTo>
                        <a:pt x="96" y="232"/>
                      </a:lnTo>
                      <a:lnTo>
                        <a:pt x="94" y="230"/>
                      </a:lnTo>
                      <a:lnTo>
                        <a:pt x="82" y="22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6" name="Freeform 324"/>
                <p:cNvSpPr>
                  <a:spLocks/>
                </p:cNvSpPr>
                <p:nvPr/>
              </p:nvSpPr>
              <p:spPr bwMode="gray">
                <a:xfrm>
                  <a:off x="4525" y="2938"/>
                  <a:ext cx="176" cy="172"/>
                </a:xfrm>
                <a:custGeom>
                  <a:avLst/>
                  <a:gdLst>
                    <a:gd name="T0" fmla="*/ 166 w 176"/>
                    <a:gd name="T1" fmla="*/ 50 h 172"/>
                    <a:gd name="T2" fmla="*/ 162 w 176"/>
                    <a:gd name="T3" fmla="*/ 46 h 172"/>
                    <a:gd name="T4" fmla="*/ 152 w 176"/>
                    <a:gd name="T5" fmla="*/ 38 h 172"/>
                    <a:gd name="T6" fmla="*/ 142 w 176"/>
                    <a:gd name="T7" fmla="*/ 34 h 172"/>
                    <a:gd name="T8" fmla="*/ 134 w 176"/>
                    <a:gd name="T9" fmla="*/ 26 h 172"/>
                    <a:gd name="T10" fmla="*/ 126 w 176"/>
                    <a:gd name="T11" fmla="*/ 22 h 172"/>
                    <a:gd name="T12" fmla="*/ 110 w 176"/>
                    <a:gd name="T13" fmla="*/ 26 h 172"/>
                    <a:gd name="T14" fmla="*/ 100 w 176"/>
                    <a:gd name="T15" fmla="*/ 30 h 172"/>
                    <a:gd name="T16" fmla="*/ 84 w 176"/>
                    <a:gd name="T17" fmla="*/ 32 h 172"/>
                    <a:gd name="T18" fmla="*/ 72 w 176"/>
                    <a:gd name="T19" fmla="*/ 30 h 172"/>
                    <a:gd name="T20" fmla="*/ 62 w 176"/>
                    <a:gd name="T21" fmla="*/ 22 h 172"/>
                    <a:gd name="T22" fmla="*/ 54 w 176"/>
                    <a:gd name="T23" fmla="*/ 14 h 172"/>
                    <a:gd name="T24" fmla="*/ 48 w 176"/>
                    <a:gd name="T25" fmla="*/ 6 h 172"/>
                    <a:gd name="T26" fmla="*/ 42 w 176"/>
                    <a:gd name="T27" fmla="*/ 4 h 172"/>
                    <a:gd name="T28" fmla="*/ 42 w 176"/>
                    <a:gd name="T29" fmla="*/ 0 h 172"/>
                    <a:gd name="T30" fmla="*/ 40 w 176"/>
                    <a:gd name="T31" fmla="*/ 2 h 172"/>
                    <a:gd name="T32" fmla="*/ 40 w 176"/>
                    <a:gd name="T33" fmla="*/ 6 h 172"/>
                    <a:gd name="T34" fmla="*/ 38 w 176"/>
                    <a:gd name="T35" fmla="*/ 8 h 172"/>
                    <a:gd name="T36" fmla="*/ 36 w 176"/>
                    <a:gd name="T37" fmla="*/ 12 h 172"/>
                    <a:gd name="T38" fmla="*/ 36 w 176"/>
                    <a:gd name="T39" fmla="*/ 16 h 172"/>
                    <a:gd name="T40" fmla="*/ 36 w 176"/>
                    <a:gd name="T41" fmla="*/ 20 h 172"/>
                    <a:gd name="T42" fmla="*/ 32 w 176"/>
                    <a:gd name="T43" fmla="*/ 18 h 172"/>
                    <a:gd name="T44" fmla="*/ 32 w 176"/>
                    <a:gd name="T45" fmla="*/ 14 h 172"/>
                    <a:gd name="T46" fmla="*/ 34 w 176"/>
                    <a:gd name="T47" fmla="*/ 10 h 172"/>
                    <a:gd name="T48" fmla="*/ 32 w 176"/>
                    <a:gd name="T49" fmla="*/ 6 h 172"/>
                    <a:gd name="T50" fmla="*/ 24 w 176"/>
                    <a:gd name="T51" fmla="*/ 10 h 172"/>
                    <a:gd name="T52" fmla="*/ 18 w 176"/>
                    <a:gd name="T53" fmla="*/ 16 h 172"/>
                    <a:gd name="T54" fmla="*/ 10 w 176"/>
                    <a:gd name="T55" fmla="*/ 20 h 172"/>
                    <a:gd name="T56" fmla="*/ 0 w 176"/>
                    <a:gd name="T57" fmla="*/ 30 h 172"/>
                    <a:gd name="T58" fmla="*/ 0 w 176"/>
                    <a:gd name="T59" fmla="*/ 36 h 172"/>
                    <a:gd name="T60" fmla="*/ 2 w 176"/>
                    <a:gd name="T61" fmla="*/ 48 h 172"/>
                    <a:gd name="T62" fmla="*/ 4 w 176"/>
                    <a:gd name="T63" fmla="*/ 54 h 172"/>
                    <a:gd name="T64" fmla="*/ 2 w 176"/>
                    <a:gd name="T65" fmla="*/ 62 h 172"/>
                    <a:gd name="T66" fmla="*/ 0 w 176"/>
                    <a:gd name="T67" fmla="*/ 72 h 172"/>
                    <a:gd name="T68" fmla="*/ 6 w 176"/>
                    <a:gd name="T69" fmla="*/ 84 h 172"/>
                    <a:gd name="T70" fmla="*/ 48 w 176"/>
                    <a:gd name="T71" fmla="*/ 98 h 172"/>
                    <a:gd name="T72" fmla="*/ 56 w 176"/>
                    <a:gd name="T73" fmla="*/ 98 h 172"/>
                    <a:gd name="T74" fmla="*/ 62 w 176"/>
                    <a:gd name="T75" fmla="*/ 96 h 172"/>
                    <a:gd name="T76" fmla="*/ 66 w 176"/>
                    <a:gd name="T77" fmla="*/ 96 h 172"/>
                    <a:gd name="T78" fmla="*/ 66 w 176"/>
                    <a:gd name="T79" fmla="*/ 102 h 172"/>
                    <a:gd name="T80" fmla="*/ 60 w 176"/>
                    <a:gd name="T81" fmla="*/ 108 h 172"/>
                    <a:gd name="T82" fmla="*/ 60 w 176"/>
                    <a:gd name="T83" fmla="*/ 122 h 172"/>
                    <a:gd name="T84" fmla="*/ 60 w 176"/>
                    <a:gd name="T85" fmla="*/ 140 h 172"/>
                    <a:gd name="T86" fmla="*/ 64 w 176"/>
                    <a:gd name="T87" fmla="*/ 148 h 172"/>
                    <a:gd name="T88" fmla="*/ 68 w 176"/>
                    <a:gd name="T89" fmla="*/ 164 h 172"/>
                    <a:gd name="T90" fmla="*/ 116 w 176"/>
                    <a:gd name="T91" fmla="*/ 152 h 172"/>
                    <a:gd name="T92" fmla="*/ 122 w 176"/>
                    <a:gd name="T93" fmla="*/ 140 h 172"/>
                    <a:gd name="T94" fmla="*/ 116 w 176"/>
                    <a:gd name="T95" fmla="*/ 140 h 172"/>
                    <a:gd name="T96" fmla="*/ 112 w 176"/>
                    <a:gd name="T97" fmla="*/ 136 h 172"/>
                    <a:gd name="T98" fmla="*/ 108 w 176"/>
                    <a:gd name="T99" fmla="*/ 126 h 172"/>
                    <a:gd name="T100" fmla="*/ 104 w 176"/>
                    <a:gd name="T101" fmla="*/ 124 h 172"/>
                    <a:gd name="T102" fmla="*/ 106 w 176"/>
                    <a:gd name="T103" fmla="*/ 118 h 172"/>
                    <a:gd name="T104" fmla="*/ 126 w 176"/>
                    <a:gd name="T105" fmla="*/ 124 h 172"/>
                    <a:gd name="T106" fmla="*/ 144 w 176"/>
                    <a:gd name="T107" fmla="*/ 124 h 172"/>
                    <a:gd name="T108" fmla="*/ 156 w 176"/>
                    <a:gd name="T109" fmla="*/ 122 h 172"/>
                    <a:gd name="T110" fmla="*/ 162 w 176"/>
                    <a:gd name="T111" fmla="*/ 120 h 172"/>
                    <a:gd name="T112" fmla="*/ 156 w 176"/>
                    <a:gd name="T113" fmla="*/ 100 h 172"/>
                    <a:gd name="T114" fmla="*/ 154 w 176"/>
                    <a:gd name="T115" fmla="*/ 90 h 172"/>
                    <a:gd name="T116" fmla="*/ 166 w 176"/>
                    <a:gd name="T117" fmla="*/ 76 h 172"/>
                    <a:gd name="T118" fmla="*/ 168 w 176"/>
                    <a:gd name="T119" fmla="*/ 62 h 172"/>
                    <a:gd name="T120" fmla="*/ 176 w 176"/>
                    <a:gd name="T121" fmla="*/ 58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76" h="172">
                      <a:moveTo>
                        <a:pt x="176" y="58"/>
                      </a:moveTo>
                      <a:lnTo>
                        <a:pt x="170" y="54"/>
                      </a:lnTo>
                      <a:lnTo>
                        <a:pt x="166" y="50"/>
                      </a:lnTo>
                      <a:lnTo>
                        <a:pt x="166" y="50"/>
                      </a:lnTo>
                      <a:lnTo>
                        <a:pt x="164" y="48"/>
                      </a:lnTo>
                      <a:lnTo>
                        <a:pt x="162" y="46"/>
                      </a:lnTo>
                      <a:lnTo>
                        <a:pt x="160" y="44"/>
                      </a:lnTo>
                      <a:lnTo>
                        <a:pt x="156" y="40"/>
                      </a:lnTo>
                      <a:lnTo>
                        <a:pt x="152" y="38"/>
                      </a:lnTo>
                      <a:lnTo>
                        <a:pt x="146" y="36"/>
                      </a:lnTo>
                      <a:lnTo>
                        <a:pt x="144" y="34"/>
                      </a:lnTo>
                      <a:lnTo>
                        <a:pt x="142" y="34"/>
                      </a:lnTo>
                      <a:lnTo>
                        <a:pt x="138" y="32"/>
                      </a:lnTo>
                      <a:lnTo>
                        <a:pt x="136" y="28"/>
                      </a:lnTo>
                      <a:lnTo>
                        <a:pt x="134" y="26"/>
                      </a:lnTo>
                      <a:lnTo>
                        <a:pt x="132" y="24"/>
                      </a:lnTo>
                      <a:lnTo>
                        <a:pt x="132" y="24"/>
                      </a:lnTo>
                      <a:lnTo>
                        <a:pt x="126" y="22"/>
                      </a:lnTo>
                      <a:lnTo>
                        <a:pt x="120" y="24"/>
                      </a:lnTo>
                      <a:lnTo>
                        <a:pt x="116" y="24"/>
                      </a:lnTo>
                      <a:lnTo>
                        <a:pt x="110" y="26"/>
                      </a:lnTo>
                      <a:lnTo>
                        <a:pt x="108" y="26"/>
                      </a:lnTo>
                      <a:lnTo>
                        <a:pt x="106" y="28"/>
                      </a:lnTo>
                      <a:lnTo>
                        <a:pt x="100" y="30"/>
                      </a:lnTo>
                      <a:lnTo>
                        <a:pt x="94" y="32"/>
                      </a:lnTo>
                      <a:lnTo>
                        <a:pt x="88" y="32"/>
                      </a:lnTo>
                      <a:lnTo>
                        <a:pt x="84" y="32"/>
                      </a:lnTo>
                      <a:lnTo>
                        <a:pt x="80" y="32"/>
                      </a:lnTo>
                      <a:lnTo>
                        <a:pt x="78" y="32"/>
                      </a:lnTo>
                      <a:lnTo>
                        <a:pt x="72" y="30"/>
                      </a:lnTo>
                      <a:lnTo>
                        <a:pt x="68" y="28"/>
                      </a:lnTo>
                      <a:lnTo>
                        <a:pt x="64" y="24"/>
                      </a:lnTo>
                      <a:lnTo>
                        <a:pt x="62" y="22"/>
                      </a:lnTo>
                      <a:lnTo>
                        <a:pt x="62" y="22"/>
                      </a:lnTo>
                      <a:lnTo>
                        <a:pt x="56" y="18"/>
                      </a:lnTo>
                      <a:lnTo>
                        <a:pt x="54" y="14"/>
                      </a:lnTo>
                      <a:lnTo>
                        <a:pt x="50" y="10"/>
                      </a:lnTo>
                      <a:lnTo>
                        <a:pt x="50" y="8"/>
                      </a:lnTo>
                      <a:lnTo>
                        <a:pt x="48" y="6"/>
                      </a:lnTo>
                      <a:lnTo>
                        <a:pt x="46" y="4"/>
                      </a:lnTo>
                      <a:lnTo>
                        <a:pt x="44" y="4"/>
                      </a:lnTo>
                      <a:lnTo>
                        <a:pt x="42" y="4"/>
                      </a:lnTo>
                      <a:lnTo>
                        <a:pt x="42" y="2"/>
                      </a:lnTo>
                      <a:lnTo>
                        <a:pt x="42" y="2"/>
                      </a:lnTo>
                      <a:lnTo>
                        <a:pt x="42" y="0"/>
                      </a:lnTo>
                      <a:lnTo>
                        <a:pt x="42" y="0"/>
                      </a:lnTo>
                      <a:lnTo>
                        <a:pt x="40" y="0"/>
                      </a:lnTo>
                      <a:lnTo>
                        <a:pt x="40" y="2"/>
                      </a:lnTo>
                      <a:lnTo>
                        <a:pt x="42" y="4"/>
                      </a:lnTo>
                      <a:lnTo>
                        <a:pt x="40" y="4"/>
                      </a:lnTo>
                      <a:lnTo>
                        <a:pt x="40" y="6"/>
                      </a:lnTo>
                      <a:lnTo>
                        <a:pt x="40" y="8"/>
                      </a:lnTo>
                      <a:lnTo>
                        <a:pt x="38" y="8"/>
                      </a:lnTo>
                      <a:lnTo>
                        <a:pt x="38" y="8"/>
                      </a:lnTo>
                      <a:lnTo>
                        <a:pt x="38" y="10"/>
                      </a:lnTo>
                      <a:lnTo>
                        <a:pt x="36" y="12"/>
                      </a:lnTo>
                      <a:lnTo>
                        <a:pt x="36" y="12"/>
                      </a:lnTo>
                      <a:lnTo>
                        <a:pt x="36" y="12"/>
                      </a:lnTo>
                      <a:lnTo>
                        <a:pt x="36" y="14"/>
                      </a:lnTo>
                      <a:lnTo>
                        <a:pt x="36" y="16"/>
                      </a:lnTo>
                      <a:lnTo>
                        <a:pt x="36" y="16"/>
                      </a:lnTo>
                      <a:lnTo>
                        <a:pt x="36" y="18"/>
                      </a:lnTo>
                      <a:lnTo>
                        <a:pt x="36" y="20"/>
                      </a:lnTo>
                      <a:lnTo>
                        <a:pt x="34" y="20"/>
                      </a:lnTo>
                      <a:lnTo>
                        <a:pt x="34" y="20"/>
                      </a:lnTo>
                      <a:lnTo>
                        <a:pt x="32" y="18"/>
                      </a:lnTo>
                      <a:lnTo>
                        <a:pt x="32" y="16"/>
                      </a:lnTo>
                      <a:lnTo>
                        <a:pt x="32" y="16"/>
                      </a:lnTo>
                      <a:lnTo>
                        <a:pt x="32" y="14"/>
                      </a:lnTo>
                      <a:lnTo>
                        <a:pt x="34" y="14"/>
                      </a:lnTo>
                      <a:lnTo>
                        <a:pt x="34" y="12"/>
                      </a:lnTo>
                      <a:lnTo>
                        <a:pt x="34" y="10"/>
                      </a:lnTo>
                      <a:lnTo>
                        <a:pt x="32" y="8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2" y="4"/>
                      </a:lnTo>
                      <a:lnTo>
                        <a:pt x="28" y="6"/>
                      </a:lnTo>
                      <a:lnTo>
                        <a:pt x="24" y="10"/>
                      </a:lnTo>
                      <a:lnTo>
                        <a:pt x="22" y="14"/>
                      </a:lnTo>
                      <a:lnTo>
                        <a:pt x="20" y="16"/>
                      </a:lnTo>
                      <a:lnTo>
                        <a:pt x="18" y="16"/>
                      </a:lnTo>
                      <a:lnTo>
                        <a:pt x="18" y="18"/>
                      </a:lnTo>
                      <a:lnTo>
                        <a:pt x="14" y="18"/>
                      </a:lnTo>
                      <a:lnTo>
                        <a:pt x="10" y="20"/>
                      </a:lnTo>
                      <a:lnTo>
                        <a:pt x="6" y="24"/>
                      </a:lnTo>
                      <a:lnTo>
                        <a:pt x="2" y="26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32"/>
                      </a:lnTo>
                      <a:lnTo>
                        <a:pt x="0" y="36"/>
                      </a:lnTo>
                      <a:lnTo>
                        <a:pt x="0" y="42"/>
                      </a:lnTo>
                      <a:lnTo>
                        <a:pt x="0" y="46"/>
                      </a:lnTo>
                      <a:lnTo>
                        <a:pt x="2" y="48"/>
                      </a:lnTo>
                      <a:lnTo>
                        <a:pt x="2" y="48"/>
                      </a:lnTo>
                      <a:lnTo>
                        <a:pt x="2" y="50"/>
                      </a:lnTo>
                      <a:lnTo>
                        <a:pt x="4" y="54"/>
                      </a:lnTo>
                      <a:lnTo>
                        <a:pt x="4" y="58"/>
                      </a:lnTo>
                      <a:lnTo>
                        <a:pt x="2" y="60"/>
                      </a:lnTo>
                      <a:lnTo>
                        <a:pt x="2" y="62"/>
                      </a:lnTo>
                      <a:lnTo>
                        <a:pt x="2" y="64"/>
                      </a:lnTo>
                      <a:lnTo>
                        <a:pt x="0" y="68"/>
                      </a:lnTo>
                      <a:lnTo>
                        <a:pt x="0" y="72"/>
                      </a:lnTo>
                      <a:lnTo>
                        <a:pt x="2" y="76"/>
                      </a:lnTo>
                      <a:lnTo>
                        <a:pt x="2" y="80"/>
                      </a:lnTo>
                      <a:lnTo>
                        <a:pt x="6" y="84"/>
                      </a:lnTo>
                      <a:lnTo>
                        <a:pt x="12" y="86"/>
                      </a:lnTo>
                      <a:lnTo>
                        <a:pt x="44" y="90"/>
                      </a:lnTo>
                      <a:lnTo>
                        <a:pt x="48" y="98"/>
                      </a:lnTo>
                      <a:lnTo>
                        <a:pt x="48" y="98"/>
                      </a:lnTo>
                      <a:lnTo>
                        <a:pt x="52" y="98"/>
                      </a:lnTo>
                      <a:lnTo>
                        <a:pt x="56" y="98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2" y="96"/>
                      </a:lnTo>
                      <a:lnTo>
                        <a:pt x="62" y="96"/>
                      </a:lnTo>
                      <a:lnTo>
                        <a:pt x="64" y="96"/>
                      </a:lnTo>
                      <a:lnTo>
                        <a:pt x="66" y="96"/>
                      </a:lnTo>
                      <a:lnTo>
                        <a:pt x="66" y="98"/>
                      </a:lnTo>
                      <a:lnTo>
                        <a:pt x="66" y="102"/>
                      </a:lnTo>
                      <a:lnTo>
                        <a:pt x="66" y="102"/>
                      </a:lnTo>
                      <a:lnTo>
                        <a:pt x="64" y="104"/>
                      </a:lnTo>
                      <a:lnTo>
                        <a:pt x="62" y="106"/>
                      </a:lnTo>
                      <a:lnTo>
                        <a:pt x="60" y="108"/>
                      </a:lnTo>
                      <a:lnTo>
                        <a:pt x="60" y="112"/>
                      </a:lnTo>
                      <a:lnTo>
                        <a:pt x="58" y="116"/>
                      </a:lnTo>
                      <a:lnTo>
                        <a:pt x="60" y="122"/>
                      </a:lnTo>
                      <a:lnTo>
                        <a:pt x="62" y="128"/>
                      </a:lnTo>
                      <a:lnTo>
                        <a:pt x="68" y="132"/>
                      </a:lnTo>
                      <a:lnTo>
                        <a:pt x="60" y="140"/>
                      </a:lnTo>
                      <a:lnTo>
                        <a:pt x="62" y="140"/>
                      </a:lnTo>
                      <a:lnTo>
                        <a:pt x="62" y="144"/>
                      </a:lnTo>
                      <a:lnTo>
                        <a:pt x="64" y="148"/>
                      </a:lnTo>
                      <a:lnTo>
                        <a:pt x="66" y="154"/>
                      </a:lnTo>
                      <a:lnTo>
                        <a:pt x="68" y="160"/>
                      </a:lnTo>
                      <a:lnTo>
                        <a:pt x="68" y="164"/>
                      </a:lnTo>
                      <a:lnTo>
                        <a:pt x="80" y="166"/>
                      </a:lnTo>
                      <a:lnTo>
                        <a:pt x="98" y="172"/>
                      </a:lnTo>
                      <a:lnTo>
                        <a:pt x="116" y="152"/>
                      </a:lnTo>
                      <a:lnTo>
                        <a:pt x="124" y="148"/>
                      </a:lnTo>
                      <a:lnTo>
                        <a:pt x="124" y="140"/>
                      </a:lnTo>
                      <a:lnTo>
                        <a:pt x="122" y="140"/>
                      </a:lnTo>
                      <a:lnTo>
                        <a:pt x="122" y="140"/>
                      </a:lnTo>
                      <a:lnTo>
                        <a:pt x="118" y="140"/>
                      </a:lnTo>
                      <a:lnTo>
                        <a:pt x="116" y="140"/>
                      </a:lnTo>
                      <a:lnTo>
                        <a:pt x="114" y="140"/>
                      </a:lnTo>
                      <a:lnTo>
                        <a:pt x="112" y="138"/>
                      </a:lnTo>
                      <a:lnTo>
                        <a:pt x="112" y="136"/>
                      </a:lnTo>
                      <a:lnTo>
                        <a:pt x="112" y="130"/>
                      </a:lnTo>
                      <a:lnTo>
                        <a:pt x="110" y="128"/>
                      </a:lnTo>
                      <a:lnTo>
                        <a:pt x="108" y="126"/>
                      </a:lnTo>
                      <a:lnTo>
                        <a:pt x="106" y="124"/>
                      </a:lnTo>
                      <a:lnTo>
                        <a:pt x="104" y="124"/>
                      </a:lnTo>
                      <a:lnTo>
                        <a:pt x="104" y="124"/>
                      </a:lnTo>
                      <a:lnTo>
                        <a:pt x="104" y="122"/>
                      </a:lnTo>
                      <a:lnTo>
                        <a:pt x="104" y="118"/>
                      </a:lnTo>
                      <a:lnTo>
                        <a:pt x="106" y="118"/>
                      </a:lnTo>
                      <a:lnTo>
                        <a:pt x="108" y="120"/>
                      </a:lnTo>
                      <a:lnTo>
                        <a:pt x="114" y="122"/>
                      </a:lnTo>
                      <a:lnTo>
                        <a:pt x="126" y="124"/>
                      </a:lnTo>
                      <a:lnTo>
                        <a:pt x="128" y="130"/>
                      </a:lnTo>
                      <a:lnTo>
                        <a:pt x="144" y="128"/>
                      </a:lnTo>
                      <a:lnTo>
                        <a:pt x="144" y="124"/>
                      </a:lnTo>
                      <a:lnTo>
                        <a:pt x="152" y="120"/>
                      </a:lnTo>
                      <a:lnTo>
                        <a:pt x="154" y="120"/>
                      </a:lnTo>
                      <a:lnTo>
                        <a:pt x="156" y="122"/>
                      </a:lnTo>
                      <a:lnTo>
                        <a:pt x="158" y="122"/>
                      </a:lnTo>
                      <a:lnTo>
                        <a:pt x="160" y="120"/>
                      </a:lnTo>
                      <a:lnTo>
                        <a:pt x="162" y="120"/>
                      </a:lnTo>
                      <a:lnTo>
                        <a:pt x="164" y="118"/>
                      </a:lnTo>
                      <a:lnTo>
                        <a:pt x="164" y="116"/>
                      </a:lnTo>
                      <a:lnTo>
                        <a:pt x="156" y="100"/>
                      </a:lnTo>
                      <a:lnTo>
                        <a:pt x="156" y="98"/>
                      </a:lnTo>
                      <a:lnTo>
                        <a:pt x="154" y="96"/>
                      </a:lnTo>
                      <a:lnTo>
                        <a:pt x="154" y="90"/>
                      </a:lnTo>
                      <a:lnTo>
                        <a:pt x="154" y="84"/>
                      </a:lnTo>
                      <a:lnTo>
                        <a:pt x="156" y="78"/>
                      </a:lnTo>
                      <a:lnTo>
                        <a:pt x="166" y="76"/>
                      </a:lnTo>
                      <a:lnTo>
                        <a:pt x="164" y="64"/>
                      </a:lnTo>
                      <a:lnTo>
                        <a:pt x="164" y="64"/>
                      </a:lnTo>
                      <a:lnTo>
                        <a:pt x="168" y="62"/>
                      </a:lnTo>
                      <a:lnTo>
                        <a:pt x="170" y="62"/>
                      </a:lnTo>
                      <a:lnTo>
                        <a:pt x="174" y="60"/>
                      </a:lnTo>
                      <a:lnTo>
                        <a:pt x="176" y="58"/>
                      </a:lnTo>
                      <a:lnTo>
                        <a:pt x="176" y="5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7" name="Freeform 325"/>
                <p:cNvSpPr>
                  <a:spLocks/>
                </p:cNvSpPr>
                <p:nvPr/>
              </p:nvSpPr>
              <p:spPr bwMode="gray">
                <a:xfrm>
                  <a:off x="4679" y="2996"/>
                  <a:ext cx="52" cy="86"/>
                </a:xfrm>
                <a:custGeom>
                  <a:avLst/>
                  <a:gdLst>
                    <a:gd name="T0" fmla="*/ 52 w 52"/>
                    <a:gd name="T1" fmla="*/ 28 h 86"/>
                    <a:gd name="T2" fmla="*/ 52 w 52"/>
                    <a:gd name="T3" fmla="*/ 28 h 86"/>
                    <a:gd name="T4" fmla="*/ 48 w 52"/>
                    <a:gd name="T5" fmla="*/ 26 h 86"/>
                    <a:gd name="T6" fmla="*/ 46 w 52"/>
                    <a:gd name="T7" fmla="*/ 22 h 86"/>
                    <a:gd name="T8" fmla="*/ 40 w 52"/>
                    <a:gd name="T9" fmla="*/ 16 h 86"/>
                    <a:gd name="T10" fmla="*/ 34 w 52"/>
                    <a:gd name="T11" fmla="*/ 12 h 86"/>
                    <a:gd name="T12" fmla="*/ 28 w 52"/>
                    <a:gd name="T13" fmla="*/ 6 h 86"/>
                    <a:gd name="T14" fmla="*/ 22 w 52"/>
                    <a:gd name="T15" fmla="*/ 0 h 86"/>
                    <a:gd name="T16" fmla="*/ 22 w 52"/>
                    <a:gd name="T17" fmla="*/ 0 h 86"/>
                    <a:gd name="T18" fmla="*/ 20 w 52"/>
                    <a:gd name="T19" fmla="*/ 2 h 86"/>
                    <a:gd name="T20" fmla="*/ 16 w 52"/>
                    <a:gd name="T21" fmla="*/ 4 h 86"/>
                    <a:gd name="T22" fmla="*/ 14 w 52"/>
                    <a:gd name="T23" fmla="*/ 4 h 86"/>
                    <a:gd name="T24" fmla="*/ 10 w 52"/>
                    <a:gd name="T25" fmla="*/ 6 h 86"/>
                    <a:gd name="T26" fmla="*/ 10 w 52"/>
                    <a:gd name="T27" fmla="*/ 6 h 86"/>
                    <a:gd name="T28" fmla="*/ 12 w 52"/>
                    <a:gd name="T29" fmla="*/ 18 h 86"/>
                    <a:gd name="T30" fmla="*/ 2 w 52"/>
                    <a:gd name="T31" fmla="*/ 20 h 86"/>
                    <a:gd name="T32" fmla="*/ 0 w 52"/>
                    <a:gd name="T33" fmla="*/ 26 h 86"/>
                    <a:gd name="T34" fmla="*/ 0 w 52"/>
                    <a:gd name="T35" fmla="*/ 32 h 86"/>
                    <a:gd name="T36" fmla="*/ 0 w 52"/>
                    <a:gd name="T37" fmla="*/ 38 h 86"/>
                    <a:gd name="T38" fmla="*/ 2 w 52"/>
                    <a:gd name="T39" fmla="*/ 40 h 86"/>
                    <a:gd name="T40" fmla="*/ 2 w 52"/>
                    <a:gd name="T41" fmla="*/ 42 h 86"/>
                    <a:gd name="T42" fmla="*/ 10 w 52"/>
                    <a:gd name="T43" fmla="*/ 58 h 86"/>
                    <a:gd name="T44" fmla="*/ 14 w 52"/>
                    <a:gd name="T45" fmla="*/ 58 h 86"/>
                    <a:gd name="T46" fmla="*/ 16 w 52"/>
                    <a:gd name="T47" fmla="*/ 60 h 86"/>
                    <a:gd name="T48" fmla="*/ 16 w 52"/>
                    <a:gd name="T49" fmla="*/ 62 h 86"/>
                    <a:gd name="T50" fmla="*/ 18 w 52"/>
                    <a:gd name="T51" fmla="*/ 66 h 86"/>
                    <a:gd name="T52" fmla="*/ 18 w 52"/>
                    <a:gd name="T53" fmla="*/ 70 h 86"/>
                    <a:gd name="T54" fmla="*/ 18 w 52"/>
                    <a:gd name="T55" fmla="*/ 72 h 86"/>
                    <a:gd name="T56" fmla="*/ 16 w 52"/>
                    <a:gd name="T57" fmla="*/ 74 h 86"/>
                    <a:gd name="T58" fmla="*/ 16 w 52"/>
                    <a:gd name="T59" fmla="*/ 78 h 86"/>
                    <a:gd name="T60" fmla="*/ 16 w 52"/>
                    <a:gd name="T61" fmla="*/ 80 h 86"/>
                    <a:gd name="T62" fmla="*/ 16 w 52"/>
                    <a:gd name="T63" fmla="*/ 84 h 86"/>
                    <a:gd name="T64" fmla="*/ 18 w 52"/>
                    <a:gd name="T65" fmla="*/ 86 h 86"/>
                    <a:gd name="T66" fmla="*/ 24 w 52"/>
                    <a:gd name="T67" fmla="*/ 84 h 86"/>
                    <a:gd name="T68" fmla="*/ 26 w 52"/>
                    <a:gd name="T69" fmla="*/ 84 h 86"/>
                    <a:gd name="T70" fmla="*/ 36 w 52"/>
                    <a:gd name="T71" fmla="*/ 82 h 86"/>
                    <a:gd name="T72" fmla="*/ 40 w 52"/>
                    <a:gd name="T73" fmla="*/ 82 h 86"/>
                    <a:gd name="T74" fmla="*/ 46 w 52"/>
                    <a:gd name="T75" fmla="*/ 82 h 86"/>
                    <a:gd name="T76" fmla="*/ 46 w 52"/>
                    <a:gd name="T77" fmla="*/ 82 h 86"/>
                    <a:gd name="T78" fmla="*/ 44 w 52"/>
                    <a:gd name="T79" fmla="*/ 80 h 86"/>
                    <a:gd name="T80" fmla="*/ 42 w 52"/>
                    <a:gd name="T81" fmla="*/ 78 h 86"/>
                    <a:gd name="T82" fmla="*/ 42 w 52"/>
                    <a:gd name="T83" fmla="*/ 74 h 86"/>
                    <a:gd name="T84" fmla="*/ 40 w 52"/>
                    <a:gd name="T85" fmla="*/ 64 h 86"/>
                    <a:gd name="T86" fmla="*/ 36 w 52"/>
                    <a:gd name="T87" fmla="*/ 62 h 86"/>
                    <a:gd name="T88" fmla="*/ 36 w 52"/>
                    <a:gd name="T89" fmla="*/ 62 h 86"/>
                    <a:gd name="T90" fmla="*/ 34 w 52"/>
                    <a:gd name="T91" fmla="*/ 58 h 86"/>
                    <a:gd name="T92" fmla="*/ 32 w 52"/>
                    <a:gd name="T93" fmla="*/ 54 h 86"/>
                    <a:gd name="T94" fmla="*/ 32 w 52"/>
                    <a:gd name="T95" fmla="*/ 50 h 86"/>
                    <a:gd name="T96" fmla="*/ 32 w 52"/>
                    <a:gd name="T97" fmla="*/ 44 h 86"/>
                    <a:gd name="T98" fmla="*/ 34 w 52"/>
                    <a:gd name="T99" fmla="*/ 40 h 86"/>
                    <a:gd name="T100" fmla="*/ 38 w 52"/>
                    <a:gd name="T101" fmla="*/ 40 h 86"/>
                    <a:gd name="T102" fmla="*/ 40 w 52"/>
                    <a:gd name="T103" fmla="*/ 40 h 86"/>
                    <a:gd name="T104" fmla="*/ 42 w 52"/>
                    <a:gd name="T105" fmla="*/ 42 h 86"/>
                    <a:gd name="T106" fmla="*/ 44 w 52"/>
                    <a:gd name="T107" fmla="*/ 42 h 86"/>
                    <a:gd name="T108" fmla="*/ 44 w 52"/>
                    <a:gd name="T109" fmla="*/ 40 h 86"/>
                    <a:gd name="T110" fmla="*/ 46 w 52"/>
                    <a:gd name="T111" fmla="*/ 38 h 86"/>
                    <a:gd name="T112" fmla="*/ 46 w 52"/>
                    <a:gd name="T113" fmla="*/ 38 h 86"/>
                    <a:gd name="T114" fmla="*/ 46 w 52"/>
                    <a:gd name="T115" fmla="*/ 36 h 86"/>
                    <a:gd name="T116" fmla="*/ 48 w 52"/>
                    <a:gd name="T117" fmla="*/ 34 h 86"/>
                    <a:gd name="T118" fmla="*/ 48 w 52"/>
                    <a:gd name="T119" fmla="*/ 32 h 86"/>
                    <a:gd name="T120" fmla="*/ 52 w 52"/>
                    <a:gd name="T121" fmla="*/ 28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2" h="86">
                      <a:moveTo>
                        <a:pt x="52" y="28"/>
                      </a:moveTo>
                      <a:lnTo>
                        <a:pt x="52" y="28"/>
                      </a:lnTo>
                      <a:lnTo>
                        <a:pt x="48" y="26"/>
                      </a:lnTo>
                      <a:lnTo>
                        <a:pt x="46" y="22"/>
                      </a:lnTo>
                      <a:lnTo>
                        <a:pt x="40" y="16"/>
                      </a:lnTo>
                      <a:lnTo>
                        <a:pt x="34" y="12"/>
                      </a:lnTo>
                      <a:lnTo>
                        <a:pt x="28" y="6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0" y="2"/>
                      </a:lnTo>
                      <a:lnTo>
                        <a:pt x="16" y="4"/>
                      </a:lnTo>
                      <a:lnTo>
                        <a:pt x="14" y="4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12" y="18"/>
                      </a:lnTo>
                      <a:lnTo>
                        <a:pt x="2" y="20"/>
                      </a:lnTo>
                      <a:lnTo>
                        <a:pt x="0" y="26"/>
                      </a:lnTo>
                      <a:lnTo>
                        <a:pt x="0" y="32"/>
                      </a:lnTo>
                      <a:lnTo>
                        <a:pt x="0" y="38"/>
                      </a:lnTo>
                      <a:lnTo>
                        <a:pt x="2" y="40"/>
                      </a:lnTo>
                      <a:lnTo>
                        <a:pt x="2" y="42"/>
                      </a:lnTo>
                      <a:lnTo>
                        <a:pt x="10" y="58"/>
                      </a:lnTo>
                      <a:lnTo>
                        <a:pt x="14" y="58"/>
                      </a:lnTo>
                      <a:lnTo>
                        <a:pt x="16" y="60"/>
                      </a:lnTo>
                      <a:lnTo>
                        <a:pt x="16" y="62"/>
                      </a:lnTo>
                      <a:lnTo>
                        <a:pt x="18" y="66"/>
                      </a:lnTo>
                      <a:lnTo>
                        <a:pt x="18" y="70"/>
                      </a:lnTo>
                      <a:lnTo>
                        <a:pt x="18" y="72"/>
                      </a:lnTo>
                      <a:lnTo>
                        <a:pt x="16" y="74"/>
                      </a:lnTo>
                      <a:lnTo>
                        <a:pt x="16" y="78"/>
                      </a:lnTo>
                      <a:lnTo>
                        <a:pt x="16" y="80"/>
                      </a:lnTo>
                      <a:lnTo>
                        <a:pt x="16" y="84"/>
                      </a:lnTo>
                      <a:lnTo>
                        <a:pt x="18" y="86"/>
                      </a:lnTo>
                      <a:lnTo>
                        <a:pt x="24" y="84"/>
                      </a:lnTo>
                      <a:lnTo>
                        <a:pt x="26" y="84"/>
                      </a:lnTo>
                      <a:lnTo>
                        <a:pt x="36" y="82"/>
                      </a:lnTo>
                      <a:lnTo>
                        <a:pt x="40" y="82"/>
                      </a:lnTo>
                      <a:lnTo>
                        <a:pt x="46" y="82"/>
                      </a:lnTo>
                      <a:lnTo>
                        <a:pt x="46" y="82"/>
                      </a:lnTo>
                      <a:lnTo>
                        <a:pt x="44" y="80"/>
                      </a:lnTo>
                      <a:lnTo>
                        <a:pt x="42" y="78"/>
                      </a:lnTo>
                      <a:lnTo>
                        <a:pt x="42" y="74"/>
                      </a:lnTo>
                      <a:lnTo>
                        <a:pt x="40" y="64"/>
                      </a:lnTo>
                      <a:lnTo>
                        <a:pt x="36" y="62"/>
                      </a:lnTo>
                      <a:lnTo>
                        <a:pt x="36" y="62"/>
                      </a:lnTo>
                      <a:lnTo>
                        <a:pt x="34" y="58"/>
                      </a:lnTo>
                      <a:lnTo>
                        <a:pt x="32" y="54"/>
                      </a:lnTo>
                      <a:lnTo>
                        <a:pt x="32" y="50"/>
                      </a:lnTo>
                      <a:lnTo>
                        <a:pt x="32" y="44"/>
                      </a:lnTo>
                      <a:lnTo>
                        <a:pt x="34" y="40"/>
                      </a:lnTo>
                      <a:lnTo>
                        <a:pt x="38" y="40"/>
                      </a:lnTo>
                      <a:lnTo>
                        <a:pt x="40" y="40"/>
                      </a:lnTo>
                      <a:lnTo>
                        <a:pt x="42" y="42"/>
                      </a:lnTo>
                      <a:lnTo>
                        <a:pt x="44" y="42"/>
                      </a:lnTo>
                      <a:lnTo>
                        <a:pt x="44" y="40"/>
                      </a:lnTo>
                      <a:lnTo>
                        <a:pt x="46" y="38"/>
                      </a:lnTo>
                      <a:lnTo>
                        <a:pt x="46" y="38"/>
                      </a:lnTo>
                      <a:lnTo>
                        <a:pt x="46" y="36"/>
                      </a:lnTo>
                      <a:lnTo>
                        <a:pt x="48" y="34"/>
                      </a:lnTo>
                      <a:lnTo>
                        <a:pt x="48" y="32"/>
                      </a:lnTo>
                      <a:lnTo>
                        <a:pt x="52" y="2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8" name="Freeform 326"/>
                <p:cNvSpPr>
                  <a:spLocks/>
                </p:cNvSpPr>
                <p:nvPr/>
              </p:nvSpPr>
              <p:spPr bwMode="gray">
                <a:xfrm>
                  <a:off x="4711" y="3024"/>
                  <a:ext cx="46" cy="56"/>
                </a:xfrm>
                <a:custGeom>
                  <a:avLst/>
                  <a:gdLst>
                    <a:gd name="T0" fmla="*/ 20 w 46"/>
                    <a:gd name="T1" fmla="*/ 0 h 56"/>
                    <a:gd name="T2" fmla="*/ 28 w 46"/>
                    <a:gd name="T3" fmla="*/ 4 h 56"/>
                    <a:gd name="T4" fmla="*/ 36 w 46"/>
                    <a:gd name="T5" fmla="*/ 8 h 56"/>
                    <a:gd name="T6" fmla="*/ 46 w 46"/>
                    <a:gd name="T7" fmla="*/ 10 h 56"/>
                    <a:gd name="T8" fmla="*/ 44 w 46"/>
                    <a:gd name="T9" fmla="*/ 16 h 56"/>
                    <a:gd name="T10" fmla="*/ 44 w 46"/>
                    <a:gd name="T11" fmla="*/ 16 h 56"/>
                    <a:gd name="T12" fmla="*/ 42 w 46"/>
                    <a:gd name="T13" fmla="*/ 18 h 56"/>
                    <a:gd name="T14" fmla="*/ 40 w 46"/>
                    <a:gd name="T15" fmla="*/ 20 h 56"/>
                    <a:gd name="T16" fmla="*/ 38 w 46"/>
                    <a:gd name="T17" fmla="*/ 22 h 56"/>
                    <a:gd name="T18" fmla="*/ 38 w 46"/>
                    <a:gd name="T19" fmla="*/ 24 h 56"/>
                    <a:gd name="T20" fmla="*/ 36 w 46"/>
                    <a:gd name="T21" fmla="*/ 26 h 56"/>
                    <a:gd name="T22" fmla="*/ 36 w 46"/>
                    <a:gd name="T23" fmla="*/ 28 h 56"/>
                    <a:gd name="T24" fmla="*/ 38 w 46"/>
                    <a:gd name="T25" fmla="*/ 30 h 56"/>
                    <a:gd name="T26" fmla="*/ 38 w 46"/>
                    <a:gd name="T27" fmla="*/ 30 h 56"/>
                    <a:gd name="T28" fmla="*/ 40 w 46"/>
                    <a:gd name="T29" fmla="*/ 32 h 56"/>
                    <a:gd name="T30" fmla="*/ 42 w 46"/>
                    <a:gd name="T31" fmla="*/ 36 h 56"/>
                    <a:gd name="T32" fmla="*/ 42 w 46"/>
                    <a:gd name="T33" fmla="*/ 38 h 56"/>
                    <a:gd name="T34" fmla="*/ 42 w 46"/>
                    <a:gd name="T35" fmla="*/ 38 h 56"/>
                    <a:gd name="T36" fmla="*/ 40 w 46"/>
                    <a:gd name="T37" fmla="*/ 42 h 56"/>
                    <a:gd name="T38" fmla="*/ 40 w 46"/>
                    <a:gd name="T39" fmla="*/ 44 h 56"/>
                    <a:gd name="T40" fmla="*/ 40 w 46"/>
                    <a:gd name="T41" fmla="*/ 46 h 56"/>
                    <a:gd name="T42" fmla="*/ 40 w 46"/>
                    <a:gd name="T43" fmla="*/ 48 h 56"/>
                    <a:gd name="T44" fmla="*/ 40 w 46"/>
                    <a:gd name="T45" fmla="*/ 50 h 56"/>
                    <a:gd name="T46" fmla="*/ 38 w 46"/>
                    <a:gd name="T47" fmla="*/ 52 h 56"/>
                    <a:gd name="T48" fmla="*/ 36 w 46"/>
                    <a:gd name="T49" fmla="*/ 52 h 56"/>
                    <a:gd name="T50" fmla="*/ 34 w 46"/>
                    <a:gd name="T51" fmla="*/ 52 h 56"/>
                    <a:gd name="T52" fmla="*/ 34 w 46"/>
                    <a:gd name="T53" fmla="*/ 52 h 56"/>
                    <a:gd name="T54" fmla="*/ 32 w 46"/>
                    <a:gd name="T55" fmla="*/ 50 h 56"/>
                    <a:gd name="T56" fmla="*/ 28 w 46"/>
                    <a:gd name="T57" fmla="*/ 50 h 56"/>
                    <a:gd name="T58" fmla="*/ 26 w 46"/>
                    <a:gd name="T59" fmla="*/ 52 h 56"/>
                    <a:gd name="T60" fmla="*/ 24 w 46"/>
                    <a:gd name="T61" fmla="*/ 52 h 56"/>
                    <a:gd name="T62" fmla="*/ 20 w 46"/>
                    <a:gd name="T63" fmla="*/ 50 h 56"/>
                    <a:gd name="T64" fmla="*/ 20 w 46"/>
                    <a:gd name="T65" fmla="*/ 50 h 56"/>
                    <a:gd name="T66" fmla="*/ 18 w 46"/>
                    <a:gd name="T67" fmla="*/ 54 h 56"/>
                    <a:gd name="T68" fmla="*/ 20 w 46"/>
                    <a:gd name="T69" fmla="*/ 56 h 56"/>
                    <a:gd name="T70" fmla="*/ 14 w 46"/>
                    <a:gd name="T71" fmla="*/ 54 h 56"/>
                    <a:gd name="T72" fmla="*/ 14 w 46"/>
                    <a:gd name="T73" fmla="*/ 54 h 56"/>
                    <a:gd name="T74" fmla="*/ 12 w 46"/>
                    <a:gd name="T75" fmla="*/ 52 h 56"/>
                    <a:gd name="T76" fmla="*/ 10 w 46"/>
                    <a:gd name="T77" fmla="*/ 50 h 56"/>
                    <a:gd name="T78" fmla="*/ 10 w 46"/>
                    <a:gd name="T79" fmla="*/ 46 h 56"/>
                    <a:gd name="T80" fmla="*/ 8 w 46"/>
                    <a:gd name="T81" fmla="*/ 36 h 56"/>
                    <a:gd name="T82" fmla="*/ 4 w 46"/>
                    <a:gd name="T83" fmla="*/ 34 h 56"/>
                    <a:gd name="T84" fmla="*/ 4 w 46"/>
                    <a:gd name="T85" fmla="*/ 34 h 56"/>
                    <a:gd name="T86" fmla="*/ 2 w 46"/>
                    <a:gd name="T87" fmla="*/ 30 h 56"/>
                    <a:gd name="T88" fmla="*/ 0 w 46"/>
                    <a:gd name="T89" fmla="*/ 26 h 56"/>
                    <a:gd name="T90" fmla="*/ 0 w 46"/>
                    <a:gd name="T91" fmla="*/ 22 h 56"/>
                    <a:gd name="T92" fmla="*/ 0 w 46"/>
                    <a:gd name="T93" fmla="*/ 16 h 56"/>
                    <a:gd name="T94" fmla="*/ 2 w 46"/>
                    <a:gd name="T95" fmla="*/ 12 h 56"/>
                    <a:gd name="T96" fmla="*/ 6 w 46"/>
                    <a:gd name="T97" fmla="*/ 12 h 56"/>
                    <a:gd name="T98" fmla="*/ 8 w 46"/>
                    <a:gd name="T99" fmla="*/ 12 h 56"/>
                    <a:gd name="T100" fmla="*/ 10 w 46"/>
                    <a:gd name="T101" fmla="*/ 14 h 56"/>
                    <a:gd name="T102" fmla="*/ 12 w 46"/>
                    <a:gd name="T103" fmla="*/ 14 h 56"/>
                    <a:gd name="T104" fmla="*/ 12 w 46"/>
                    <a:gd name="T105" fmla="*/ 12 h 56"/>
                    <a:gd name="T106" fmla="*/ 14 w 46"/>
                    <a:gd name="T107" fmla="*/ 10 h 56"/>
                    <a:gd name="T108" fmla="*/ 14 w 46"/>
                    <a:gd name="T109" fmla="*/ 10 h 56"/>
                    <a:gd name="T110" fmla="*/ 14 w 46"/>
                    <a:gd name="T111" fmla="*/ 8 h 56"/>
                    <a:gd name="T112" fmla="*/ 16 w 46"/>
                    <a:gd name="T113" fmla="*/ 6 h 56"/>
                    <a:gd name="T114" fmla="*/ 16 w 46"/>
                    <a:gd name="T115" fmla="*/ 4 h 56"/>
                    <a:gd name="T116" fmla="*/ 20 w 46"/>
                    <a:gd name="T117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6" h="56">
                      <a:moveTo>
                        <a:pt x="20" y="0"/>
                      </a:moveTo>
                      <a:lnTo>
                        <a:pt x="28" y="4"/>
                      </a:lnTo>
                      <a:lnTo>
                        <a:pt x="36" y="8"/>
                      </a:lnTo>
                      <a:lnTo>
                        <a:pt x="46" y="10"/>
                      </a:lnTo>
                      <a:lnTo>
                        <a:pt x="44" y="16"/>
                      </a:lnTo>
                      <a:lnTo>
                        <a:pt x="44" y="16"/>
                      </a:lnTo>
                      <a:lnTo>
                        <a:pt x="42" y="18"/>
                      </a:lnTo>
                      <a:lnTo>
                        <a:pt x="40" y="20"/>
                      </a:lnTo>
                      <a:lnTo>
                        <a:pt x="38" y="22"/>
                      </a:lnTo>
                      <a:lnTo>
                        <a:pt x="38" y="24"/>
                      </a:lnTo>
                      <a:lnTo>
                        <a:pt x="36" y="26"/>
                      </a:lnTo>
                      <a:lnTo>
                        <a:pt x="36" y="28"/>
                      </a:lnTo>
                      <a:lnTo>
                        <a:pt x="38" y="30"/>
                      </a:lnTo>
                      <a:lnTo>
                        <a:pt x="38" y="30"/>
                      </a:lnTo>
                      <a:lnTo>
                        <a:pt x="40" y="32"/>
                      </a:lnTo>
                      <a:lnTo>
                        <a:pt x="42" y="36"/>
                      </a:lnTo>
                      <a:lnTo>
                        <a:pt x="42" y="38"/>
                      </a:lnTo>
                      <a:lnTo>
                        <a:pt x="42" y="38"/>
                      </a:lnTo>
                      <a:lnTo>
                        <a:pt x="40" y="42"/>
                      </a:lnTo>
                      <a:lnTo>
                        <a:pt x="40" y="44"/>
                      </a:lnTo>
                      <a:lnTo>
                        <a:pt x="40" y="46"/>
                      </a:lnTo>
                      <a:lnTo>
                        <a:pt x="40" y="48"/>
                      </a:lnTo>
                      <a:lnTo>
                        <a:pt x="40" y="50"/>
                      </a:lnTo>
                      <a:lnTo>
                        <a:pt x="38" y="52"/>
                      </a:lnTo>
                      <a:lnTo>
                        <a:pt x="36" y="52"/>
                      </a:lnTo>
                      <a:lnTo>
                        <a:pt x="34" y="52"/>
                      </a:lnTo>
                      <a:lnTo>
                        <a:pt x="34" y="52"/>
                      </a:lnTo>
                      <a:lnTo>
                        <a:pt x="32" y="50"/>
                      </a:lnTo>
                      <a:lnTo>
                        <a:pt x="28" y="50"/>
                      </a:lnTo>
                      <a:lnTo>
                        <a:pt x="26" y="52"/>
                      </a:lnTo>
                      <a:lnTo>
                        <a:pt x="24" y="52"/>
                      </a:lnTo>
                      <a:lnTo>
                        <a:pt x="20" y="50"/>
                      </a:lnTo>
                      <a:lnTo>
                        <a:pt x="20" y="50"/>
                      </a:lnTo>
                      <a:lnTo>
                        <a:pt x="18" y="54"/>
                      </a:lnTo>
                      <a:lnTo>
                        <a:pt x="20" y="5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2" y="52"/>
                      </a:lnTo>
                      <a:lnTo>
                        <a:pt x="10" y="50"/>
                      </a:lnTo>
                      <a:lnTo>
                        <a:pt x="10" y="46"/>
                      </a:lnTo>
                      <a:lnTo>
                        <a:pt x="8" y="36"/>
                      </a:lnTo>
                      <a:lnTo>
                        <a:pt x="4" y="34"/>
                      </a:lnTo>
                      <a:lnTo>
                        <a:pt x="4" y="34"/>
                      </a:lnTo>
                      <a:lnTo>
                        <a:pt x="2" y="30"/>
                      </a:lnTo>
                      <a:lnTo>
                        <a:pt x="0" y="26"/>
                      </a:lnTo>
                      <a:lnTo>
                        <a:pt x="0" y="22"/>
                      </a:lnTo>
                      <a:lnTo>
                        <a:pt x="0" y="16"/>
                      </a:lnTo>
                      <a:lnTo>
                        <a:pt x="2" y="12"/>
                      </a:lnTo>
                      <a:lnTo>
                        <a:pt x="6" y="12"/>
                      </a:lnTo>
                      <a:lnTo>
                        <a:pt x="8" y="12"/>
                      </a:lnTo>
                      <a:lnTo>
                        <a:pt x="10" y="14"/>
                      </a:lnTo>
                      <a:lnTo>
                        <a:pt x="12" y="14"/>
                      </a:lnTo>
                      <a:lnTo>
                        <a:pt x="12" y="12"/>
                      </a:lnTo>
                      <a:lnTo>
                        <a:pt x="14" y="10"/>
                      </a:lnTo>
                      <a:lnTo>
                        <a:pt x="14" y="10"/>
                      </a:lnTo>
                      <a:lnTo>
                        <a:pt x="14" y="8"/>
                      </a:lnTo>
                      <a:lnTo>
                        <a:pt x="16" y="6"/>
                      </a:lnTo>
                      <a:lnTo>
                        <a:pt x="16" y="4"/>
                      </a:lnTo>
                      <a:lnTo>
                        <a:pt x="20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9" name="Freeform 327"/>
                <p:cNvSpPr>
                  <a:spLocks/>
                </p:cNvSpPr>
                <p:nvPr/>
              </p:nvSpPr>
              <p:spPr bwMode="gray">
                <a:xfrm>
                  <a:off x="4747" y="3034"/>
                  <a:ext cx="46" cy="42"/>
                </a:xfrm>
                <a:custGeom>
                  <a:avLst/>
                  <a:gdLst>
                    <a:gd name="T0" fmla="*/ 46 w 46"/>
                    <a:gd name="T1" fmla="*/ 18 h 42"/>
                    <a:gd name="T2" fmla="*/ 38 w 46"/>
                    <a:gd name="T3" fmla="*/ 12 h 42"/>
                    <a:gd name="T4" fmla="*/ 32 w 46"/>
                    <a:gd name="T5" fmla="*/ 8 h 42"/>
                    <a:gd name="T6" fmla="*/ 20 w 46"/>
                    <a:gd name="T7" fmla="*/ 4 h 42"/>
                    <a:gd name="T8" fmla="*/ 10 w 46"/>
                    <a:gd name="T9" fmla="*/ 0 h 42"/>
                    <a:gd name="T10" fmla="*/ 8 w 46"/>
                    <a:gd name="T11" fmla="*/ 2 h 42"/>
                    <a:gd name="T12" fmla="*/ 8 w 46"/>
                    <a:gd name="T13" fmla="*/ 6 h 42"/>
                    <a:gd name="T14" fmla="*/ 8 w 46"/>
                    <a:gd name="T15" fmla="*/ 6 h 42"/>
                    <a:gd name="T16" fmla="*/ 6 w 46"/>
                    <a:gd name="T17" fmla="*/ 8 h 42"/>
                    <a:gd name="T18" fmla="*/ 4 w 46"/>
                    <a:gd name="T19" fmla="*/ 10 h 42"/>
                    <a:gd name="T20" fmla="*/ 2 w 46"/>
                    <a:gd name="T21" fmla="*/ 12 h 42"/>
                    <a:gd name="T22" fmla="*/ 2 w 46"/>
                    <a:gd name="T23" fmla="*/ 14 h 42"/>
                    <a:gd name="T24" fmla="*/ 0 w 46"/>
                    <a:gd name="T25" fmla="*/ 16 h 42"/>
                    <a:gd name="T26" fmla="*/ 0 w 46"/>
                    <a:gd name="T27" fmla="*/ 18 h 42"/>
                    <a:gd name="T28" fmla="*/ 2 w 46"/>
                    <a:gd name="T29" fmla="*/ 20 h 42"/>
                    <a:gd name="T30" fmla="*/ 2 w 46"/>
                    <a:gd name="T31" fmla="*/ 20 h 42"/>
                    <a:gd name="T32" fmla="*/ 4 w 46"/>
                    <a:gd name="T33" fmla="*/ 22 h 42"/>
                    <a:gd name="T34" fmla="*/ 6 w 46"/>
                    <a:gd name="T35" fmla="*/ 26 h 42"/>
                    <a:gd name="T36" fmla="*/ 6 w 46"/>
                    <a:gd name="T37" fmla="*/ 28 h 42"/>
                    <a:gd name="T38" fmla="*/ 6 w 46"/>
                    <a:gd name="T39" fmla="*/ 28 h 42"/>
                    <a:gd name="T40" fmla="*/ 4 w 46"/>
                    <a:gd name="T41" fmla="*/ 32 h 42"/>
                    <a:gd name="T42" fmla="*/ 4 w 46"/>
                    <a:gd name="T43" fmla="*/ 34 h 42"/>
                    <a:gd name="T44" fmla="*/ 4 w 46"/>
                    <a:gd name="T45" fmla="*/ 36 h 42"/>
                    <a:gd name="T46" fmla="*/ 4 w 46"/>
                    <a:gd name="T47" fmla="*/ 38 h 42"/>
                    <a:gd name="T48" fmla="*/ 4 w 46"/>
                    <a:gd name="T49" fmla="*/ 40 h 42"/>
                    <a:gd name="T50" fmla="*/ 2 w 46"/>
                    <a:gd name="T51" fmla="*/ 40 h 42"/>
                    <a:gd name="T52" fmla="*/ 2 w 46"/>
                    <a:gd name="T53" fmla="*/ 42 h 42"/>
                    <a:gd name="T54" fmla="*/ 4 w 46"/>
                    <a:gd name="T55" fmla="*/ 42 h 42"/>
                    <a:gd name="T56" fmla="*/ 8 w 46"/>
                    <a:gd name="T57" fmla="*/ 42 h 42"/>
                    <a:gd name="T58" fmla="*/ 8 w 46"/>
                    <a:gd name="T59" fmla="*/ 42 h 42"/>
                    <a:gd name="T60" fmla="*/ 10 w 46"/>
                    <a:gd name="T61" fmla="*/ 40 h 42"/>
                    <a:gd name="T62" fmla="*/ 10 w 46"/>
                    <a:gd name="T63" fmla="*/ 40 h 42"/>
                    <a:gd name="T64" fmla="*/ 12 w 46"/>
                    <a:gd name="T65" fmla="*/ 40 h 42"/>
                    <a:gd name="T66" fmla="*/ 14 w 46"/>
                    <a:gd name="T67" fmla="*/ 40 h 42"/>
                    <a:gd name="T68" fmla="*/ 16 w 46"/>
                    <a:gd name="T69" fmla="*/ 40 h 42"/>
                    <a:gd name="T70" fmla="*/ 16 w 46"/>
                    <a:gd name="T71" fmla="*/ 40 h 42"/>
                    <a:gd name="T72" fmla="*/ 18 w 46"/>
                    <a:gd name="T73" fmla="*/ 40 h 42"/>
                    <a:gd name="T74" fmla="*/ 20 w 46"/>
                    <a:gd name="T75" fmla="*/ 40 h 42"/>
                    <a:gd name="T76" fmla="*/ 22 w 46"/>
                    <a:gd name="T77" fmla="*/ 42 h 42"/>
                    <a:gd name="T78" fmla="*/ 24 w 46"/>
                    <a:gd name="T79" fmla="*/ 42 h 42"/>
                    <a:gd name="T80" fmla="*/ 26 w 46"/>
                    <a:gd name="T81" fmla="*/ 42 h 42"/>
                    <a:gd name="T82" fmla="*/ 26 w 46"/>
                    <a:gd name="T83" fmla="*/ 42 h 42"/>
                    <a:gd name="T84" fmla="*/ 28 w 46"/>
                    <a:gd name="T85" fmla="*/ 42 h 42"/>
                    <a:gd name="T86" fmla="*/ 28 w 46"/>
                    <a:gd name="T87" fmla="*/ 40 h 42"/>
                    <a:gd name="T88" fmla="*/ 30 w 46"/>
                    <a:gd name="T89" fmla="*/ 38 h 42"/>
                    <a:gd name="T90" fmla="*/ 30 w 46"/>
                    <a:gd name="T91" fmla="*/ 36 h 42"/>
                    <a:gd name="T92" fmla="*/ 32 w 46"/>
                    <a:gd name="T93" fmla="*/ 32 h 42"/>
                    <a:gd name="T94" fmla="*/ 34 w 46"/>
                    <a:gd name="T95" fmla="*/ 28 h 42"/>
                    <a:gd name="T96" fmla="*/ 36 w 46"/>
                    <a:gd name="T97" fmla="*/ 26 h 42"/>
                    <a:gd name="T98" fmla="*/ 40 w 46"/>
                    <a:gd name="T99" fmla="*/ 26 h 42"/>
                    <a:gd name="T100" fmla="*/ 42 w 46"/>
                    <a:gd name="T101" fmla="*/ 22 h 42"/>
                    <a:gd name="T102" fmla="*/ 46 w 46"/>
                    <a:gd name="T103" fmla="*/ 1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6" h="42">
                      <a:moveTo>
                        <a:pt x="46" y="18"/>
                      </a:moveTo>
                      <a:lnTo>
                        <a:pt x="38" y="12"/>
                      </a:lnTo>
                      <a:lnTo>
                        <a:pt x="32" y="8"/>
                      </a:lnTo>
                      <a:lnTo>
                        <a:pt x="20" y="4"/>
                      </a:lnTo>
                      <a:lnTo>
                        <a:pt x="10" y="0"/>
                      </a:lnTo>
                      <a:lnTo>
                        <a:pt x="8" y="2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6" y="8"/>
                      </a:lnTo>
                      <a:lnTo>
                        <a:pt x="4" y="10"/>
                      </a:lnTo>
                      <a:lnTo>
                        <a:pt x="2" y="12"/>
                      </a:lnTo>
                      <a:lnTo>
                        <a:pt x="2" y="14"/>
                      </a:lnTo>
                      <a:lnTo>
                        <a:pt x="0" y="16"/>
                      </a:lnTo>
                      <a:lnTo>
                        <a:pt x="0" y="18"/>
                      </a:lnTo>
                      <a:lnTo>
                        <a:pt x="2" y="20"/>
                      </a:lnTo>
                      <a:lnTo>
                        <a:pt x="2" y="20"/>
                      </a:lnTo>
                      <a:lnTo>
                        <a:pt x="4" y="22"/>
                      </a:lnTo>
                      <a:lnTo>
                        <a:pt x="6" y="26"/>
                      </a:lnTo>
                      <a:lnTo>
                        <a:pt x="6" y="28"/>
                      </a:lnTo>
                      <a:lnTo>
                        <a:pt x="6" y="28"/>
                      </a:lnTo>
                      <a:lnTo>
                        <a:pt x="4" y="32"/>
                      </a:lnTo>
                      <a:lnTo>
                        <a:pt x="4" y="34"/>
                      </a:lnTo>
                      <a:lnTo>
                        <a:pt x="4" y="36"/>
                      </a:lnTo>
                      <a:lnTo>
                        <a:pt x="4" y="38"/>
                      </a:lnTo>
                      <a:lnTo>
                        <a:pt x="4" y="40"/>
                      </a:lnTo>
                      <a:lnTo>
                        <a:pt x="2" y="40"/>
                      </a:lnTo>
                      <a:lnTo>
                        <a:pt x="2" y="42"/>
                      </a:lnTo>
                      <a:lnTo>
                        <a:pt x="4" y="42"/>
                      </a:lnTo>
                      <a:lnTo>
                        <a:pt x="8" y="42"/>
                      </a:lnTo>
                      <a:lnTo>
                        <a:pt x="8" y="42"/>
                      </a:lnTo>
                      <a:lnTo>
                        <a:pt x="10" y="40"/>
                      </a:lnTo>
                      <a:lnTo>
                        <a:pt x="10" y="40"/>
                      </a:lnTo>
                      <a:lnTo>
                        <a:pt x="12" y="40"/>
                      </a:lnTo>
                      <a:lnTo>
                        <a:pt x="14" y="40"/>
                      </a:lnTo>
                      <a:lnTo>
                        <a:pt x="16" y="40"/>
                      </a:lnTo>
                      <a:lnTo>
                        <a:pt x="16" y="40"/>
                      </a:lnTo>
                      <a:lnTo>
                        <a:pt x="18" y="40"/>
                      </a:lnTo>
                      <a:lnTo>
                        <a:pt x="20" y="40"/>
                      </a:lnTo>
                      <a:lnTo>
                        <a:pt x="22" y="42"/>
                      </a:lnTo>
                      <a:lnTo>
                        <a:pt x="24" y="42"/>
                      </a:lnTo>
                      <a:lnTo>
                        <a:pt x="26" y="42"/>
                      </a:lnTo>
                      <a:lnTo>
                        <a:pt x="26" y="42"/>
                      </a:lnTo>
                      <a:lnTo>
                        <a:pt x="28" y="42"/>
                      </a:lnTo>
                      <a:lnTo>
                        <a:pt x="28" y="40"/>
                      </a:lnTo>
                      <a:lnTo>
                        <a:pt x="30" y="38"/>
                      </a:lnTo>
                      <a:lnTo>
                        <a:pt x="30" y="36"/>
                      </a:lnTo>
                      <a:lnTo>
                        <a:pt x="32" y="32"/>
                      </a:lnTo>
                      <a:lnTo>
                        <a:pt x="34" y="28"/>
                      </a:lnTo>
                      <a:lnTo>
                        <a:pt x="36" y="26"/>
                      </a:lnTo>
                      <a:lnTo>
                        <a:pt x="40" y="26"/>
                      </a:lnTo>
                      <a:lnTo>
                        <a:pt x="42" y="22"/>
                      </a:lnTo>
                      <a:lnTo>
                        <a:pt x="46" y="1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0" name="Freeform 328"/>
                <p:cNvSpPr>
                  <a:spLocks/>
                </p:cNvSpPr>
                <p:nvPr/>
              </p:nvSpPr>
              <p:spPr bwMode="gray">
                <a:xfrm>
                  <a:off x="4445" y="2936"/>
                  <a:ext cx="148" cy="242"/>
                </a:xfrm>
                <a:custGeom>
                  <a:avLst/>
                  <a:gdLst>
                    <a:gd name="T0" fmla="*/ 128 w 148"/>
                    <a:gd name="T1" fmla="*/ 204 h 242"/>
                    <a:gd name="T2" fmla="*/ 126 w 148"/>
                    <a:gd name="T3" fmla="*/ 212 h 242"/>
                    <a:gd name="T4" fmla="*/ 114 w 148"/>
                    <a:gd name="T5" fmla="*/ 240 h 242"/>
                    <a:gd name="T6" fmla="*/ 118 w 148"/>
                    <a:gd name="T7" fmla="*/ 226 h 242"/>
                    <a:gd name="T8" fmla="*/ 114 w 148"/>
                    <a:gd name="T9" fmla="*/ 220 h 242"/>
                    <a:gd name="T10" fmla="*/ 106 w 148"/>
                    <a:gd name="T11" fmla="*/ 218 h 242"/>
                    <a:gd name="T12" fmla="*/ 96 w 148"/>
                    <a:gd name="T13" fmla="*/ 218 h 242"/>
                    <a:gd name="T14" fmla="*/ 82 w 148"/>
                    <a:gd name="T15" fmla="*/ 214 h 242"/>
                    <a:gd name="T16" fmla="*/ 80 w 148"/>
                    <a:gd name="T17" fmla="*/ 206 h 242"/>
                    <a:gd name="T18" fmla="*/ 78 w 148"/>
                    <a:gd name="T19" fmla="*/ 200 h 242"/>
                    <a:gd name="T20" fmla="*/ 60 w 148"/>
                    <a:gd name="T21" fmla="*/ 192 h 242"/>
                    <a:gd name="T22" fmla="*/ 50 w 148"/>
                    <a:gd name="T23" fmla="*/ 188 h 242"/>
                    <a:gd name="T24" fmla="*/ 36 w 148"/>
                    <a:gd name="T25" fmla="*/ 180 h 242"/>
                    <a:gd name="T26" fmla="*/ 26 w 148"/>
                    <a:gd name="T27" fmla="*/ 172 h 242"/>
                    <a:gd name="T28" fmla="*/ 26 w 148"/>
                    <a:gd name="T29" fmla="*/ 172 h 242"/>
                    <a:gd name="T30" fmla="*/ 14 w 148"/>
                    <a:gd name="T31" fmla="*/ 168 h 242"/>
                    <a:gd name="T32" fmla="*/ 2 w 148"/>
                    <a:gd name="T33" fmla="*/ 166 h 242"/>
                    <a:gd name="T34" fmla="*/ 4 w 148"/>
                    <a:gd name="T35" fmla="*/ 160 h 242"/>
                    <a:gd name="T36" fmla="*/ 14 w 148"/>
                    <a:gd name="T37" fmla="*/ 142 h 242"/>
                    <a:gd name="T38" fmla="*/ 18 w 148"/>
                    <a:gd name="T39" fmla="*/ 122 h 242"/>
                    <a:gd name="T40" fmla="*/ 18 w 148"/>
                    <a:gd name="T41" fmla="*/ 92 h 242"/>
                    <a:gd name="T42" fmla="*/ 20 w 148"/>
                    <a:gd name="T43" fmla="*/ 72 h 242"/>
                    <a:gd name="T44" fmla="*/ 18 w 148"/>
                    <a:gd name="T45" fmla="*/ 66 h 242"/>
                    <a:gd name="T46" fmla="*/ 18 w 148"/>
                    <a:gd name="T47" fmla="*/ 56 h 242"/>
                    <a:gd name="T48" fmla="*/ 34 w 148"/>
                    <a:gd name="T49" fmla="*/ 50 h 242"/>
                    <a:gd name="T50" fmla="*/ 68 w 148"/>
                    <a:gd name="T51" fmla="*/ 22 h 242"/>
                    <a:gd name="T52" fmla="*/ 78 w 148"/>
                    <a:gd name="T53" fmla="*/ 12 h 242"/>
                    <a:gd name="T54" fmla="*/ 86 w 148"/>
                    <a:gd name="T55" fmla="*/ 8 h 242"/>
                    <a:gd name="T56" fmla="*/ 94 w 148"/>
                    <a:gd name="T57" fmla="*/ 6 h 242"/>
                    <a:gd name="T58" fmla="*/ 102 w 148"/>
                    <a:gd name="T59" fmla="*/ 2 h 242"/>
                    <a:gd name="T60" fmla="*/ 112 w 148"/>
                    <a:gd name="T61" fmla="*/ 0 h 242"/>
                    <a:gd name="T62" fmla="*/ 116 w 148"/>
                    <a:gd name="T63" fmla="*/ 2 h 242"/>
                    <a:gd name="T64" fmla="*/ 114 w 148"/>
                    <a:gd name="T65" fmla="*/ 6 h 242"/>
                    <a:gd name="T66" fmla="*/ 106 w 148"/>
                    <a:gd name="T67" fmla="*/ 10 h 242"/>
                    <a:gd name="T68" fmla="*/ 98 w 148"/>
                    <a:gd name="T69" fmla="*/ 20 h 242"/>
                    <a:gd name="T70" fmla="*/ 86 w 148"/>
                    <a:gd name="T71" fmla="*/ 26 h 242"/>
                    <a:gd name="T72" fmla="*/ 80 w 148"/>
                    <a:gd name="T73" fmla="*/ 32 h 242"/>
                    <a:gd name="T74" fmla="*/ 80 w 148"/>
                    <a:gd name="T75" fmla="*/ 44 h 242"/>
                    <a:gd name="T76" fmla="*/ 82 w 148"/>
                    <a:gd name="T77" fmla="*/ 50 h 242"/>
                    <a:gd name="T78" fmla="*/ 84 w 148"/>
                    <a:gd name="T79" fmla="*/ 60 h 242"/>
                    <a:gd name="T80" fmla="*/ 82 w 148"/>
                    <a:gd name="T81" fmla="*/ 66 h 242"/>
                    <a:gd name="T82" fmla="*/ 82 w 148"/>
                    <a:gd name="T83" fmla="*/ 78 h 242"/>
                    <a:gd name="T84" fmla="*/ 92 w 148"/>
                    <a:gd name="T85" fmla="*/ 88 h 242"/>
                    <a:gd name="T86" fmla="*/ 128 w 148"/>
                    <a:gd name="T87" fmla="*/ 100 h 242"/>
                    <a:gd name="T88" fmla="*/ 140 w 148"/>
                    <a:gd name="T89" fmla="*/ 100 h 242"/>
                    <a:gd name="T90" fmla="*/ 142 w 148"/>
                    <a:gd name="T91" fmla="*/ 98 h 242"/>
                    <a:gd name="T92" fmla="*/ 146 w 148"/>
                    <a:gd name="T93" fmla="*/ 100 h 242"/>
                    <a:gd name="T94" fmla="*/ 144 w 148"/>
                    <a:gd name="T95" fmla="*/ 106 h 242"/>
                    <a:gd name="T96" fmla="*/ 140 w 148"/>
                    <a:gd name="T97" fmla="*/ 114 h 242"/>
                    <a:gd name="T98" fmla="*/ 142 w 148"/>
                    <a:gd name="T99" fmla="*/ 130 h 242"/>
                    <a:gd name="T100" fmla="*/ 142 w 148"/>
                    <a:gd name="T101" fmla="*/ 142 h 242"/>
                    <a:gd name="T102" fmla="*/ 146 w 148"/>
                    <a:gd name="T103" fmla="*/ 156 h 242"/>
                    <a:gd name="T104" fmla="*/ 146 w 148"/>
                    <a:gd name="T105" fmla="*/ 166 h 242"/>
                    <a:gd name="T106" fmla="*/ 144 w 148"/>
                    <a:gd name="T107" fmla="*/ 160 h 242"/>
                    <a:gd name="T108" fmla="*/ 120 w 148"/>
                    <a:gd name="T109" fmla="*/ 168 h 242"/>
                    <a:gd name="T110" fmla="*/ 128 w 148"/>
                    <a:gd name="T111" fmla="*/ 178 h 242"/>
                    <a:gd name="T112" fmla="*/ 122 w 148"/>
                    <a:gd name="T113" fmla="*/ 174 h 242"/>
                    <a:gd name="T114" fmla="*/ 120 w 148"/>
                    <a:gd name="T115" fmla="*/ 186 h 242"/>
                    <a:gd name="T116" fmla="*/ 124 w 148"/>
                    <a:gd name="T117" fmla="*/ 194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48" h="242">
                      <a:moveTo>
                        <a:pt x="124" y="194"/>
                      </a:moveTo>
                      <a:lnTo>
                        <a:pt x="126" y="200"/>
                      </a:lnTo>
                      <a:lnTo>
                        <a:pt x="128" y="204"/>
                      </a:lnTo>
                      <a:lnTo>
                        <a:pt x="128" y="208"/>
                      </a:lnTo>
                      <a:lnTo>
                        <a:pt x="126" y="212"/>
                      </a:lnTo>
                      <a:lnTo>
                        <a:pt x="126" y="212"/>
                      </a:lnTo>
                      <a:lnTo>
                        <a:pt x="118" y="242"/>
                      </a:lnTo>
                      <a:lnTo>
                        <a:pt x="116" y="240"/>
                      </a:lnTo>
                      <a:lnTo>
                        <a:pt x="114" y="240"/>
                      </a:lnTo>
                      <a:lnTo>
                        <a:pt x="112" y="242"/>
                      </a:lnTo>
                      <a:lnTo>
                        <a:pt x="112" y="242"/>
                      </a:lnTo>
                      <a:lnTo>
                        <a:pt x="118" y="226"/>
                      </a:lnTo>
                      <a:lnTo>
                        <a:pt x="118" y="224"/>
                      </a:lnTo>
                      <a:lnTo>
                        <a:pt x="116" y="222"/>
                      </a:lnTo>
                      <a:lnTo>
                        <a:pt x="114" y="220"/>
                      </a:lnTo>
                      <a:lnTo>
                        <a:pt x="114" y="220"/>
                      </a:lnTo>
                      <a:lnTo>
                        <a:pt x="110" y="220"/>
                      </a:lnTo>
                      <a:lnTo>
                        <a:pt x="106" y="218"/>
                      </a:lnTo>
                      <a:lnTo>
                        <a:pt x="102" y="218"/>
                      </a:lnTo>
                      <a:lnTo>
                        <a:pt x="98" y="218"/>
                      </a:lnTo>
                      <a:lnTo>
                        <a:pt x="96" y="218"/>
                      </a:lnTo>
                      <a:lnTo>
                        <a:pt x="90" y="218"/>
                      </a:lnTo>
                      <a:lnTo>
                        <a:pt x="86" y="216"/>
                      </a:lnTo>
                      <a:lnTo>
                        <a:pt x="82" y="214"/>
                      </a:lnTo>
                      <a:lnTo>
                        <a:pt x="82" y="210"/>
                      </a:lnTo>
                      <a:lnTo>
                        <a:pt x="80" y="208"/>
                      </a:lnTo>
                      <a:lnTo>
                        <a:pt x="80" y="206"/>
                      </a:lnTo>
                      <a:lnTo>
                        <a:pt x="80" y="204"/>
                      </a:lnTo>
                      <a:lnTo>
                        <a:pt x="80" y="204"/>
                      </a:lnTo>
                      <a:lnTo>
                        <a:pt x="78" y="200"/>
                      </a:lnTo>
                      <a:lnTo>
                        <a:pt x="72" y="196"/>
                      </a:lnTo>
                      <a:lnTo>
                        <a:pt x="66" y="194"/>
                      </a:lnTo>
                      <a:lnTo>
                        <a:pt x="60" y="192"/>
                      </a:lnTo>
                      <a:lnTo>
                        <a:pt x="56" y="190"/>
                      </a:lnTo>
                      <a:lnTo>
                        <a:pt x="52" y="188"/>
                      </a:lnTo>
                      <a:lnTo>
                        <a:pt x="50" y="188"/>
                      </a:lnTo>
                      <a:lnTo>
                        <a:pt x="46" y="186"/>
                      </a:lnTo>
                      <a:lnTo>
                        <a:pt x="40" y="184"/>
                      </a:lnTo>
                      <a:lnTo>
                        <a:pt x="36" y="180"/>
                      </a:lnTo>
                      <a:lnTo>
                        <a:pt x="32" y="178"/>
                      </a:lnTo>
                      <a:lnTo>
                        <a:pt x="28" y="174"/>
                      </a:lnTo>
                      <a:lnTo>
                        <a:pt x="26" y="172"/>
                      </a:lnTo>
                      <a:lnTo>
                        <a:pt x="26" y="172"/>
                      </a:lnTo>
                      <a:lnTo>
                        <a:pt x="26" y="172"/>
                      </a:lnTo>
                      <a:lnTo>
                        <a:pt x="26" y="172"/>
                      </a:lnTo>
                      <a:lnTo>
                        <a:pt x="26" y="172"/>
                      </a:lnTo>
                      <a:lnTo>
                        <a:pt x="20" y="170"/>
                      </a:lnTo>
                      <a:lnTo>
                        <a:pt x="14" y="168"/>
                      </a:lnTo>
                      <a:lnTo>
                        <a:pt x="10" y="168"/>
                      </a:lnTo>
                      <a:lnTo>
                        <a:pt x="4" y="166"/>
                      </a:lnTo>
                      <a:lnTo>
                        <a:pt x="2" y="166"/>
                      </a:lnTo>
                      <a:lnTo>
                        <a:pt x="0" y="166"/>
                      </a:lnTo>
                      <a:lnTo>
                        <a:pt x="2" y="162"/>
                      </a:lnTo>
                      <a:lnTo>
                        <a:pt x="4" y="160"/>
                      </a:lnTo>
                      <a:lnTo>
                        <a:pt x="4" y="160"/>
                      </a:lnTo>
                      <a:lnTo>
                        <a:pt x="10" y="154"/>
                      </a:lnTo>
                      <a:lnTo>
                        <a:pt x="14" y="142"/>
                      </a:lnTo>
                      <a:lnTo>
                        <a:pt x="16" y="136"/>
                      </a:lnTo>
                      <a:lnTo>
                        <a:pt x="18" y="130"/>
                      </a:lnTo>
                      <a:lnTo>
                        <a:pt x="18" y="122"/>
                      </a:lnTo>
                      <a:lnTo>
                        <a:pt x="18" y="114"/>
                      </a:lnTo>
                      <a:lnTo>
                        <a:pt x="18" y="104"/>
                      </a:lnTo>
                      <a:lnTo>
                        <a:pt x="18" y="92"/>
                      </a:lnTo>
                      <a:lnTo>
                        <a:pt x="18" y="80"/>
                      </a:lnTo>
                      <a:lnTo>
                        <a:pt x="20" y="74"/>
                      </a:lnTo>
                      <a:lnTo>
                        <a:pt x="20" y="72"/>
                      </a:lnTo>
                      <a:lnTo>
                        <a:pt x="20" y="70"/>
                      </a:lnTo>
                      <a:lnTo>
                        <a:pt x="18" y="68"/>
                      </a:lnTo>
                      <a:lnTo>
                        <a:pt x="18" y="66"/>
                      </a:lnTo>
                      <a:lnTo>
                        <a:pt x="20" y="62"/>
                      </a:lnTo>
                      <a:lnTo>
                        <a:pt x="18" y="58"/>
                      </a:lnTo>
                      <a:lnTo>
                        <a:pt x="18" y="56"/>
                      </a:lnTo>
                      <a:lnTo>
                        <a:pt x="20" y="56"/>
                      </a:lnTo>
                      <a:lnTo>
                        <a:pt x="20" y="54"/>
                      </a:lnTo>
                      <a:lnTo>
                        <a:pt x="34" y="50"/>
                      </a:lnTo>
                      <a:lnTo>
                        <a:pt x="44" y="34"/>
                      </a:lnTo>
                      <a:lnTo>
                        <a:pt x="50" y="24"/>
                      </a:lnTo>
                      <a:lnTo>
                        <a:pt x="68" y="22"/>
                      </a:lnTo>
                      <a:lnTo>
                        <a:pt x="76" y="14"/>
                      </a:lnTo>
                      <a:lnTo>
                        <a:pt x="76" y="14"/>
                      </a:lnTo>
                      <a:lnTo>
                        <a:pt x="78" y="12"/>
                      </a:lnTo>
                      <a:lnTo>
                        <a:pt x="80" y="10"/>
                      </a:lnTo>
                      <a:lnTo>
                        <a:pt x="84" y="8"/>
                      </a:lnTo>
                      <a:lnTo>
                        <a:pt x="86" y="8"/>
                      </a:lnTo>
                      <a:lnTo>
                        <a:pt x="88" y="8"/>
                      </a:lnTo>
                      <a:lnTo>
                        <a:pt x="92" y="8"/>
                      </a:lnTo>
                      <a:lnTo>
                        <a:pt x="94" y="6"/>
                      </a:lnTo>
                      <a:lnTo>
                        <a:pt x="96" y="6"/>
                      </a:lnTo>
                      <a:lnTo>
                        <a:pt x="98" y="4"/>
                      </a:lnTo>
                      <a:lnTo>
                        <a:pt x="102" y="2"/>
                      </a:lnTo>
                      <a:lnTo>
                        <a:pt x="106" y="2"/>
                      </a:lnTo>
                      <a:lnTo>
                        <a:pt x="110" y="0"/>
                      </a:lnTo>
                      <a:lnTo>
                        <a:pt x="112" y="0"/>
                      </a:lnTo>
                      <a:lnTo>
                        <a:pt x="114" y="0"/>
                      </a:lnTo>
                      <a:lnTo>
                        <a:pt x="114" y="2"/>
                      </a:lnTo>
                      <a:lnTo>
                        <a:pt x="116" y="2"/>
                      </a:lnTo>
                      <a:lnTo>
                        <a:pt x="116" y="4"/>
                      </a:lnTo>
                      <a:lnTo>
                        <a:pt x="114" y="4"/>
                      </a:lnTo>
                      <a:lnTo>
                        <a:pt x="114" y="6"/>
                      </a:lnTo>
                      <a:lnTo>
                        <a:pt x="112" y="6"/>
                      </a:lnTo>
                      <a:lnTo>
                        <a:pt x="110" y="8"/>
                      </a:lnTo>
                      <a:lnTo>
                        <a:pt x="106" y="10"/>
                      </a:lnTo>
                      <a:lnTo>
                        <a:pt x="102" y="14"/>
                      </a:lnTo>
                      <a:lnTo>
                        <a:pt x="98" y="18"/>
                      </a:lnTo>
                      <a:lnTo>
                        <a:pt x="98" y="20"/>
                      </a:lnTo>
                      <a:lnTo>
                        <a:pt x="94" y="20"/>
                      </a:lnTo>
                      <a:lnTo>
                        <a:pt x="90" y="22"/>
                      </a:lnTo>
                      <a:lnTo>
                        <a:pt x="86" y="26"/>
                      </a:lnTo>
                      <a:lnTo>
                        <a:pt x="82" y="28"/>
                      </a:lnTo>
                      <a:lnTo>
                        <a:pt x="80" y="32"/>
                      </a:lnTo>
                      <a:lnTo>
                        <a:pt x="80" y="32"/>
                      </a:lnTo>
                      <a:lnTo>
                        <a:pt x="80" y="34"/>
                      </a:lnTo>
                      <a:lnTo>
                        <a:pt x="80" y="38"/>
                      </a:lnTo>
                      <a:lnTo>
                        <a:pt x="80" y="44"/>
                      </a:lnTo>
                      <a:lnTo>
                        <a:pt x="80" y="48"/>
                      </a:lnTo>
                      <a:lnTo>
                        <a:pt x="82" y="50"/>
                      </a:lnTo>
                      <a:lnTo>
                        <a:pt x="82" y="50"/>
                      </a:lnTo>
                      <a:lnTo>
                        <a:pt x="82" y="52"/>
                      </a:lnTo>
                      <a:lnTo>
                        <a:pt x="84" y="56"/>
                      </a:lnTo>
                      <a:lnTo>
                        <a:pt x="84" y="60"/>
                      </a:lnTo>
                      <a:lnTo>
                        <a:pt x="82" y="62"/>
                      </a:lnTo>
                      <a:lnTo>
                        <a:pt x="82" y="64"/>
                      </a:lnTo>
                      <a:lnTo>
                        <a:pt x="82" y="66"/>
                      </a:lnTo>
                      <a:lnTo>
                        <a:pt x="80" y="70"/>
                      </a:lnTo>
                      <a:lnTo>
                        <a:pt x="80" y="74"/>
                      </a:lnTo>
                      <a:lnTo>
                        <a:pt x="82" y="78"/>
                      </a:lnTo>
                      <a:lnTo>
                        <a:pt x="82" y="82"/>
                      </a:lnTo>
                      <a:lnTo>
                        <a:pt x="86" y="86"/>
                      </a:lnTo>
                      <a:lnTo>
                        <a:pt x="92" y="88"/>
                      </a:lnTo>
                      <a:lnTo>
                        <a:pt x="124" y="92"/>
                      </a:lnTo>
                      <a:lnTo>
                        <a:pt x="128" y="100"/>
                      </a:lnTo>
                      <a:lnTo>
                        <a:pt x="128" y="100"/>
                      </a:lnTo>
                      <a:lnTo>
                        <a:pt x="132" y="100"/>
                      </a:lnTo>
                      <a:lnTo>
                        <a:pt x="136" y="100"/>
                      </a:lnTo>
                      <a:lnTo>
                        <a:pt x="140" y="100"/>
                      </a:lnTo>
                      <a:lnTo>
                        <a:pt x="140" y="100"/>
                      </a:lnTo>
                      <a:lnTo>
                        <a:pt x="142" y="98"/>
                      </a:lnTo>
                      <a:lnTo>
                        <a:pt x="142" y="98"/>
                      </a:lnTo>
                      <a:lnTo>
                        <a:pt x="144" y="98"/>
                      </a:lnTo>
                      <a:lnTo>
                        <a:pt x="146" y="98"/>
                      </a:lnTo>
                      <a:lnTo>
                        <a:pt x="146" y="100"/>
                      </a:lnTo>
                      <a:lnTo>
                        <a:pt x="146" y="104"/>
                      </a:lnTo>
                      <a:lnTo>
                        <a:pt x="146" y="104"/>
                      </a:lnTo>
                      <a:lnTo>
                        <a:pt x="144" y="106"/>
                      </a:lnTo>
                      <a:lnTo>
                        <a:pt x="142" y="108"/>
                      </a:lnTo>
                      <a:lnTo>
                        <a:pt x="140" y="110"/>
                      </a:lnTo>
                      <a:lnTo>
                        <a:pt x="140" y="114"/>
                      </a:lnTo>
                      <a:lnTo>
                        <a:pt x="138" y="118"/>
                      </a:lnTo>
                      <a:lnTo>
                        <a:pt x="140" y="124"/>
                      </a:lnTo>
                      <a:lnTo>
                        <a:pt x="142" y="130"/>
                      </a:lnTo>
                      <a:lnTo>
                        <a:pt x="148" y="134"/>
                      </a:lnTo>
                      <a:lnTo>
                        <a:pt x="140" y="142"/>
                      </a:lnTo>
                      <a:lnTo>
                        <a:pt x="142" y="142"/>
                      </a:lnTo>
                      <a:lnTo>
                        <a:pt x="142" y="146"/>
                      </a:lnTo>
                      <a:lnTo>
                        <a:pt x="144" y="150"/>
                      </a:lnTo>
                      <a:lnTo>
                        <a:pt x="146" y="156"/>
                      </a:lnTo>
                      <a:lnTo>
                        <a:pt x="148" y="162"/>
                      </a:lnTo>
                      <a:lnTo>
                        <a:pt x="148" y="166"/>
                      </a:lnTo>
                      <a:lnTo>
                        <a:pt x="146" y="166"/>
                      </a:lnTo>
                      <a:lnTo>
                        <a:pt x="146" y="166"/>
                      </a:lnTo>
                      <a:lnTo>
                        <a:pt x="146" y="164"/>
                      </a:lnTo>
                      <a:lnTo>
                        <a:pt x="144" y="160"/>
                      </a:lnTo>
                      <a:lnTo>
                        <a:pt x="142" y="156"/>
                      </a:lnTo>
                      <a:lnTo>
                        <a:pt x="118" y="160"/>
                      </a:lnTo>
                      <a:lnTo>
                        <a:pt x="120" y="168"/>
                      </a:lnTo>
                      <a:lnTo>
                        <a:pt x="126" y="168"/>
                      </a:lnTo>
                      <a:lnTo>
                        <a:pt x="130" y="178"/>
                      </a:lnTo>
                      <a:lnTo>
                        <a:pt x="128" y="178"/>
                      </a:lnTo>
                      <a:lnTo>
                        <a:pt x="126" y="176"/>
                      </a:lnTo>
                      <a:lnTo>
                        <a:pt x="124" y="176"/>
                      </a:lnTo>
                      <a:lnTo>
                        <a:pt x="122" y="174"/>
                      </a:lnTo>
                      <a:lnTo>
                        <a:pt x="120" y="174"/>
                      </a:lnTo>
                      <a:lnTo>
                        <a:pt x="120" y="176"/>
                      </a:lnTo>
                      <a:lnTo>
                        <a:pt x="120" y="186"/>
                      </a:lnTo>
                      <a:lnTo>
                        <a:pt x="120" y="186"/>
                      </a:lnTo>
                      <a:lnTo>
                        <a:pt x="122" y="188"/>
                      </a:lnTo>
                      <a:lnTo>
                        <a:pt x="124" y="19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1" name="Freeform 329"/>
                <p:cNvSpPr>
                  <a:spLocks/>
                </p:cNvSpPr>
                <p:nvPr/>
              </p:nvSpPr>
              <p:spPr bwMode="gray">
                <a:xfrm>
                  <a:off x="4405" y="3102"/>
                  <a:ext cx="80" cy="84"/>
                </a:xfrm>
                <a:custGeom>
                  <a:avLst/>
                  <a:gdLst>
                    <a:gd name="T0" fmla="*/ 10 w 80"/>
                    <a:gd name="T1" fmla="*/ 80 h 84"/>
                    <a:gd name="T2" fmla="*/ 10 w 80"/>
                    <a:gd name="T3" fmla="*/ 74 h 84"/>
                    <a:gd name="T4" fmla="*/ 6 w 80"/>
                    <a:gd name="T5" fmla="*/ 74 h 84"/>
                    <a:gd name="T6" fmla="*/ 4 w 80"/>
                    <a:gd name="T7" fmla="*/ 72 h 84"/>
                    <a:gd name="T8" fmla="*/ 2 w 80"/>
                    <a:gd name="T9" fmla="*/ 70 h 84"/>
                    <a:gd name="T10" fmla="*/ 0 w 80"/>
                    <a:gd name="T11" fmla="*/ 68 h 84"/>
                    <a:gd name="T12" fmla="*/ 0 w 80"/>
                    <a:gd name="T13" fmla="*/ 66 h 84"/>
                    <a:gd name="T14" fmla="*/ 6 w 80"/>
                    <a:gd name="T15" fmla="*/ 54 h 84"/>
                    <a:gd name="T16" fmla="*/ 14 w 80"/>
                    <a:gd name="T17" fmla="*/ 44 h 84"/>
                    <a:gd name="T18" fmla="*/ 24 w 80"/>
                    <a:gd name="T19" fmla="*/ 36 h 84"/>
                    <a:gd name="T20" fmla="*/ 28 w 80"/>
                    <a:gd name="T21" fmla="*/ 34 h 84"/>
                    <a:gd name="T22" fmla="*/ 30 w 80"/>
                    <a:gd name="T23" fmla="*/ 22 h 84"/>
                    <a:gd name="T24" fmla="*/ 32 w 80"/>
                    <a:gd name="T25" fmla="*/ 20 h 84"/>
                    <a:gd name="T26" fmla="*/ 34 w 80"/>
                    <a:gd name="T27" fmla="*/ 18 h 84"/>
                    <a:gd name="T28" fmla="*/ 36 w 80"/>
                    <a:gd name="T29" fmla="*/ 18 h 84"/>
                    <a:gd name="T30" fmla="*/ 38 w 80"/>
                    <a:gd name="T31" fmla="*/ 16 h 84"/>
                    <a:gd name="T32" fmla="*/ 38 w 80"/>
                    <a:gd name="T33" fmla="*/ 12 h 84"/>
                    <a:gd name="T34" fmla="*/ 38 w 80"/>
                    <a:gd name="T35" fmla="*/ 8 h 84"/>
                    <a:gd name="T36" fmla="*/ 38 w 80"/>
                    <a:gd name="T37" fmla="*/ 6 h 84"/>
                    <a:gd name="T38" fmla="*/ 40 w 80"/>
                    <a:gd name="T39" fmla="*/ 2 h 84"/>
                    <a:gd name="T40" fmla="*/ 40 w 80"/>
                    <a:gd name="T41" fmla="*/ 0 h 84"/>
                    <a:gd name="T42" fmla="*/ 42 w 80"/>
                    <a:gd name="T43" fmla="*/ 0 h 84"/>
                    <a:gd name="T44" fmla="*/ 44 w 80"/>
                    <a:gd name="T45" fmla="*/ 0 h 84"/>
                    <a:gd name="T46" fmla="*/ 50 w 80"/>
                    <a:gd name="T47" fmla="*/ 2 h 84"/>
                    <a:gd name="T48" fmla="*/ 54 w 80"/>
                    <a:gd name="T49" fmla="*/ 2 h 84"/>
                    <a:gd name="T50" fmla="*/ 60 w 80"/>
                    <a:gd name="T51" fmla="*/ 4 h 84"/>
                    <a:gd name="T52" fmla="*/ 66 w 80"/>
                    <a:gd name="T53" fmla="*/ 6 h 84"/>
                    <a:gd name="T54" fmla="*/ 66 w 80"/>
                    <a:gd name="T55" fmla="*/ 6 h 84"/>
                    <a:gd name="T56" fmla="*/ 66 w 80"/>
                    <a:gd name="T57" fmla="*/ 6 h 84"/>
                    <a:gd name="T58" fmla="*/ 66 w 80"/>
                    <a:gd name="T59" fmla="*/ 6 h 84"/>
                    <a:gd name="T60" fmla="*/ 68 w 80"/>
                    <a:gd name="T61" fmla="*/ 6 h 84"/>
                    <a:gd name="T62" fmla="*/ 70 w 80"/>
                    <a:gd name="T63" fmla="*/ 10 h 84"/>
                    <a:gd name="T64" fmla="*/ 74 w 80"/>
                    <a:gd name="T65" fmla="*/ 12 h 84"/>
                    <a:gd name="T66" fmla="*/ 78 w 80"/>
                    <a:gd name="T67" fmla="*/ 16 h 84"/>
                    <a:gd name="T68" fmla="*/ 78 w 80"/>
                    <a:gd name="T69" fmla="*/ 18 h 84"/>
                    <a:gd name="T70" fmla="*/ 78 w 80"/>
                    <a:gd name="T71" fmla="*/ 20 h 84"/>
                    <a:gd name="T72" fmla="*/ 78 w 80"/>
                    <a:gd name="T73" fmla="*/ 24 h 84"/>
                    <a:gd name="T74" fmla="*/ 80 w 80"/>
                    <a:gd name="T75" fmla="*/ 26 h 84"/>
                    <a:gd name="T76" fmla="*/ 80 w 80"/>
                    <a:gd name="T77" fmla="*/ 30 h 84"/>
                    <a:gd name="T78" fmla="*/ 78 w 80"/>
                    <a:gd name="T79" fmla="*/ 34 h 84"/>
                    <a:gd name="T80" fmla="*/ 74 w 80"/>
                    <a:gd name="T81" fmla="*/ 44 h 84"/>
                    <a:gd name="T82" fmla="*/ 66 w 80"/>
                    <a:gd name="T83" fmla="*/ 52 h 84"/>
                    <a:gd name="T84" fmla="*/ 56 w 80"/>
                    <a:gd name="T85" fmla="*/ 60 h 84"/>
                    <a:gd name="T86" fmla="*/ 44 w 80"/>
                    <a:gd name="T87" fmla="*/ 64 h 84"/>
                    <a:gd name="T88" fmla="*/ 42 w 80"/>
                    <a:gd name="T89" fmla="*/ 64 h 84"/>
                    <a:gd name="T90" fmla="*/ 42 w 80"/>
                    <a:gd name="T91" fmla="*/ 64 h 84"/>
                    <a:gd name="T92" fmla="*/ 40 w 80"/>
                    <a:gd name="T93" fmla="*/ 66 h 84"/>
                    <a:gd name="T94" fmla="*/ 38 w 80"/>
                    <a:gd name="T95" fmla="*/ 70 h 84"/>
                    <a:gd name="T96" fmla="*/ 38 w 80"/>
                    <a:gd name="T97" fmla="*/ 70 h 84"/>
                    <a:gd name="T98" fmla="*/ 36 w 80"/>
                    <a:gd name="T99" fmla="*/ 72 h 84"/>
                    <a:gd name="T100" fmla="*/ 36 w 80"/>
                    <a:gd name="T101" fmla="*/ 76 h 84"/>
                    <a:gd name="T102" fmla="*/ 34 w 80"/>
                    <a:gd name="T103" fmla="*/ 78 h 84"/>
                    <a:gd name="T104" fmla="*/ 32 w 80"/>
                    <a:gd name="T105" fmla="*/ 80 h 84"/>
                    <a:gd name="T106" fmla="*/ 32 w 80"/>
                    <a:gd name="T107" fmla="*/ 80 h 84"/>
                    <a:gd name="T108" fmla="*/ 32 w 80"/>
                    <a:gd name="T109" fmla="*/ 82 h 84"/>
                    <a:gd name="T110" fmla="*/ 30 w 80"/>
                    <a:gd name="T111" fmla="*/ 84 h 84"/>
                    <a:gd name="T112" fmla="*/ 26 w 80"/>
                    <a:gd name="T113" fmla="*/ 84 h 84"/>
                    <a:gd name="T114" fmla="*/ 24 w 80"/>
                    <a:gd name="T115" fmla="*/ 84 h 84"/>
                    <a:gd name="T116" fmla="*/ 22 w 80"/>
                    <a:gd name="T117" fmla="*/ 82 h 84"/>
                    <a:gd name="T118" fmla="*/ 12 w 80"/>
                    <a:gd name="T119" fmla="*/ 82 h 84"/>
                    <a:gd name="T120" fmla="*/ 10 w 80"/>
                    <a:gd name="T121" fmla="*/ 8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80" h="84">
                      <a:moveTo>
                        <a:pt x="10" y="80"/>
                      </a:moveTo>
                      <a:lnTo>
                        <a:pt x="10" y="74"/>
                      </a:lnTo>
                      <a:lnTo>
                        <a:pt x="6" y="74"/>
                      </a:lnTo>
                      <a:lnTo>
                        <a:pt x="4" y="72"/>
                      </a:lnTo>
                      <a:lnTo>
                        <a:pt x="2" y="70"/>
                      </a:lnTo>
                      <a:lnTo>
                        <a:pt x="0" y="68"/>
                      </a:lnTo>
                      <a:lnTo>
                        <a:pt x="0" y="66"/>
                      </a:lnTo>
                      <a:lnTo>
                        <a:pt x="6" y="54"/>
                      </a:lnTo>
                      <a:lnTo>
                        <a:pt x="14" y="44"/>
                      </a:lnTo>
                      <a:lnTo>
                        <a:pt x="24" y="36"/>
                      </a:lnTo>
                      <a:lnTo>
                        <a:pt x="28" y="34"/>
                      </a:lnTo>
                      <a:lnTo>
                        <a:pt x="30" y="22"/>
                      </a:lnTo>
                      <a:lnTo>
                        <a:pt x="32" y="20"/>
                      </a:lnTo>
                      <a:lnTo>
                        <a:pt x="34" y="18"/>
                      </a:lnTo>
                      <a:lnTo>
                        <a:pt x="36" y="18"/>
                      </a:lnTo>
                      <a:lnTo>
                        <a:pt x="38" y="16"/>
                      </a:lnTo>
                      <a:lnTo>
                        <a:pt x="38" y="12"/>
                      </a:lnTo>
                      <a:lnTo>
                        <a:pt x="38" y="8"/>
                      </a:lnTo>
                      <a:lnTo>
                        <a:pt x="38" y="6"/>
                      </a:lnTo>
                      <a:lnTo>
                        <a:pt x="40" y="2"/>
                      </a:lnTo>
                      <a:lnTo>
                        <a:pt x="40" y="0"/>
                      </a:lnTo>
                      <a:lnTo>
                        <a:pt x="42" y="0"/>
                      </a:lnTo>
                      <a:lnTo>
                        <a:pt x="44" y="0"/>
                      </a:lnTo>
                      <a:lnTo>
                        <a:pt x="50" y="2"/>
                      </a:lnTo>
                      <a:lnTo>
                        <a:pt x="54" y="2"/>
                      </a:lnTo>
                      <a:lnTo>
                        <a:pt x="60" y="4"/>
                      </a:lnTo>
                      <a:lnTo>
                        <a:pt x="66" y="6"/>
                      </a:lnTo>
                      <a:lnTo>
                        <a:pt x="66" y="6"/>
                      </a:lnTo>
                      <a:lnTo>
                        <a:pt x="66" y="6"/>
                      </a:lnTo>
                      <a:lnTo>
                        <a:pt x="66" y="6"/>
                      </a:lnTo>
                      <a:lnTo>
                        <a:pt x="68" y="6"/>
                      </a:lnTo>
                      <a:lnTo>
                        <a:pt x="70" y="10"/>
                      </a:lnTo>
                      <a:lnTo>
                        <a:pt x="74" y="12"/>
                      </a:lnTo>
                      <a:lnTo>
                        <a:pt x="78" y="16"/>
                      </a:lnTo>
                      <a:lnTo>
                        <a:pt x="78" y="18"/>
                      </a:lnTo>
                      <a:lnTo>
                        <a:pt x="78" y="20"/>
                      </a:lnTo>
                      <a:lnTo>
                        <a:pt x="78" y="24"/>
                      </a:lnTo>
                      <a:lnTo>
                        <a:pt x="80" y="26"/>
                      </a:lnTo>
                      <a:lnTo>
                        <a:pt x="80" y="30"/>
                      </a:lnTo>
                      <a:lnTo>
                        <a:pt x="78" y="34"/>
                      </a:lnTo>
                      <a:lnTo>
                        <a:pt x="74" y="44"/>
                      </a:lnTo>
                      <a:lnTo>
                        <a:pt x="66" y="52"/>
                      </a:lnTo>
                      <a:lnTo>
                        <a:pt x="56" y="60"/>
                      </a:lnTo>
                      <a:lnTo>
                        <a:pt x="44" y="64"/>
                      </a:lnTo>
                      <a:lnTo>
                        <a:pt x="42" y="64"/>
                      </a:lnTo>
                      <a:lnTo>
                        <a:pt x="42" y="64"/>
                      </a:lnTo>
                      <a:lnTo>
                        <a:pt x="40" y="66"/>
                      </a:lnTo>
                      <a:lnTo>
                        <a:pt x="38" y="70"/>
                      </a:lnTo>
                      <a:lnTo>
                        <a:pt x="38" y="70"/>
                      </a:lnTo>
                      <a:lnTo>
                        <a:pt x="36" y="72"/>
                      </a:lnTo>
                      <a:lnTo>
                        <a:pt x="36" y="76"/>
                      </a:lnTo>
                      <a:lnTo>
                        <a:pt x="34" y="78"/>
                      </a:lnTo>
                      <a:lnTo>
                        <a:pt x="32" y="80"/>
                      </a:lnTo>
                      <a:lnTo>
                        <a:pt x="32" y="80"/>
                      </a:lnTo>
                      <a:lnTo>
                        <a:pt x="32" y="82"/>
                      </a:lnTo>
                      <a:lnTo>
                        <a:pt x="30" y="84"/>
                      </a:lnTo>
                      <a:lnTo>
                        <a:pt x="26" y="84"/>
                      </a:lnTo>
                      <a:lnTo>
                        <a:pt x="24" y="84"/>
                      </a:lnTo>
                      <a:lnTo>
                        <a:pt x="22" y="82"/>
                      </a:lnTo>
                      <a:lnTo>
                        <a:pt x="12" y="82"/>
                      </a:lnTo>
                      <a:lnTo>
                        <a:pt x="10" y="8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2" name="Freeform 330"/>
                <p:cNvSpPr>
                  <a:spLocks/>
                </p:cNvSpPr>
                <p:nvPr/>
              </p:nvSpPr>
              <p:spPr bwMode="gray">
                <a:xfrm>
                  <a:off x="4515" y="3442"/>
                  <a:ext cx="268" cy="660"/>
                </a:xfrm>
                <a:custGeom>
                  <a:avLst/>
                  <a:gdLst>
                    <a:gd name="T0" fmla="*/ 82 w 268"/>
                    <a:gd name="T1" fmla="*/ 28 h 660"/>
                    <a:gd name="T2" fmla="*/ 78 w 268"/>
                    <a:gd name="T3" fmla="*/ 38 h 660"/>
                    <a:gd name="T4" fmla="*/ 68 w 268"/>
                    <a:gd name="T5" fmla="*/ 58 h 660"/>
                    <a:gd name="T6" fmla="*/ 52 w 268"/>
                    <a:gd name="T7" fmla="*/ 90 h 660"/>
                    <a:gd name="T8" fmla="*/ 46 w 268"/>
                    <a:gd name="T9" fmla="*/ 126 h 660"/>
                    <a:gd name="T10" fmla="*/ 44 w 268"/>
                    <a:gd name="T11" fmla="*/ 238 h 660"/>
                    <a:gd name="T12" fmla="*/ 32 w 268"/>
                    <a:gd name="T13" fmla="*/ 256 h 660"/>
                    <a:gd name="T14" fmla="*/ 22 w 268"/>
                    <a:gd name="T15" fmla="*/ 282 h 660"/>
                    <a:gd name="T16" fmla="*/ 24 w 268"/>
                    <a:gd name="T17" fmla="*/ 310 h 660"/>
                    <a:gd name="T18" fmla="*/ 20 w 268"/>
                    <a:gd name="T19" fmla="*/ 332 h 660"/>
                    <a:gd name="T20" fmla="*/ 20 w 268"/>
                    <a:gd name="T21" fmla="*/ 370 h 660"/>
                    <a:gd name="T22" fmla="*/ 18 w 268"/>
                    <a:gd name="T23" fmla="*/ 382 h 660"/>
                    <a:gd name="T24" fmla="*/ 22 w 268"/>
                    <a:gd name="T25" fmla="*/ 390 h 660"/>
                    <a:gd name="T26" fmla="*/ 20 w 268"/>
                    <a:gd name="T27" fmla="*/ 428 h 660"/>
                    <a:gd name="T28" fmla="*/ 10 w 268"/>
                    <a:gd name="T29" fmla="*/ 438 h 660"/>
                    <a:gd name="T30" fmla="*/ 2 w 268"/>
                    <a:gd name="T31" fmla="*/ 466 h 660"/>
                    <a:gd name="T32" fmla="*/ 2 w 268"/>
                    <a:gd name="T33" fmla="*/ 530 h 660"/>
                    <a:gd name="T34" fmla="*/ 2 w 268"/>
                    <a:gd name="T35" fmla="*/ 554 h 660"/>
                    <a:gd name="T36" fmla="*/ 54 w 268"/>
                    <a:gd name="T37" fmla="*/ 570 h 660"/>
                    <a:gd name="T38" fmla="*/ 56 w 268"/>
                    <a:gd name="T39" fmla="*/ 588 h 660"/>
                    <a:gd name="T40" fmla="*/ 114 w 268"/>
                    <a:gd name="T41" fmla="*/ 660 h 660"/>
                    <a:gd name="T42" fmla="*/ 106 w 268"/>
                    <a:gd name="T43" fmla="*/ 624 h 660"/>
                    <a:gd name="T44" fmla="*/ 82 w 268"/>
                    <a:gd name="T45" fmla="*/ 616 h 660"/>
                    <a:gd name="T46" fmla="*/ 56 w 268"/>
                    <a:gd name="T47" fmla="*/ 568 h 660"/>
                    <a:gd name="T48" fmla="*/ 54 w 268"/>
                    <a:gd name="T49" fmla="*/ 534 h 660"/>
                    <a:gd name="T50" fmla="*/ 78 w 268"/>
                    <a:gd name="T51" fmla="*/ 506 h 660"/>
                    <a:gd name="T52" fmla="*/ 92 w 268"/>
                    <a:gd name="T53" fmla="*/ 492 h 660"/>
                    <a:gd name="T54" fmla="*/ 96 w 268"/>
                    <a:gd name="T55" fmla="*/ 482 h 660"/>
                    <a:gd name="T56" fmla="*/ 96 w 268"/>
                    <a:gd name="T57" fmla="*/ 466 h 660"/>
                    <a:gd name="T58" fmla="*/ 82 w 268"/>
                    <a:gd name="T59" fmla="*/ 456 h 660"/>
                    <a:gd name="T60" fmla="*/ 74 w 268"/>
                    <a:gd name="T61" fmla="*/ 436 h 660"/>
                    <a:gd name="T62" fmla="*/ 82 w 268"/>
                    <a:gd name="T63" fmla="*/ 424 h 660"/>
                    <a:gd name="T64" fmla="*/ 88 w 268"/>
                    <a:gd name="T65" fmla="*/ 424 h 660"/>
                    <a:gd name="T66" fmla="*/ 124 w 268"/>
                    <a:gd name="T67" fmla="*/ 368 h 660"/>
                    <a:gd name="T68" fmla="*/ 112 w 268"/>
                    <a:gd name="T69" fmla="*/ 346 h 660"/>
                    <a:gd name="T70" fmla="*/ 112 w 268"/>
                    <a:gd name="T71" fmla="*/ 334 h 660"/>
                    <a:gd name="T72" fmla="*/ 142 w 268"/>
                    <a:gd name="T73" fmla="*/ 314 h 660"/>
                    <a:gd name="T74" fmla="*/ 148 w 268"/>
                    <a:gd name="T75" fmla="*/ 300 h 660"/>
                    <a:gd name="T76" fmla="*/ 164 w 268"/>
                    <a:gd name="T77" fmla="*/ 294 h 660"/>
                    <a:gd name="T78" fmla="*/ 210 w 268"/>
                    <a:gd name="T79" fmla="*/ 282 h 660"/>
                    <a:gd name="T80" fmla="*/ 218 w 268"/>
                    <a:gd name="T81" fmla="*/ 250 h 660"/>
                    <a:gd name="T82" fmla="*/ 206 w 268"/>
                    <a:gd name="T83" fmla="*/ 216 h 660"/>
                    <a:gd name="T84" fmla="*/ 200 w 268"/>
                    <a:gd name="T85" fmla="*/ 202 h 660"/>
                    <a:gd name="T86" fmla="*/ 200 w 268"/>
                    <a:gd name="T87" fmla="*/ 180 h 660"/>
                    <a:gd name="T88" fmla="*/ 214 w 268"/>
                    <a:gd name="T89" fmla="*/ 134 h 660"/>
                    <a:gd name="T90" fmla="*/ 220 w 268"/>
                    <a:gd name="T91" fmla="*/ 120 h 660"/>
                    <a:gd name="T92" fmla="*/ 230 w 268"/>
                    <a:gd name="T93" fmla="*/ 110 h 660"/>
                    <a:gd name="T94" fmla="*/ 262 w 268"/>
                    <a:gd name="T95" fmla="*/ 84 h 660"/>
                    <a:gd name="T96" fmla="*/ 268 w 268"/>
                    <a:gd name="T97" fmla="*/ 68 h 660"/>
                    <a:gd name="T98" fmla="*/ 262 w 268"/>
                    <a:gd name="T99" fmla="*/ 62 h 660"/>
                    <a:gd name="T100" fmla="*/ 258 w 268"/>
                    <a:gd name="T101" fmla="*/ 58 h 660"/>
                    <a:gd name="T102" fmla="*/ 252 w 268"/>
                    <a:gd name="T103" fmla="*/ 58 h 660"/>
                    <a:gd name="T104" fmla="*/ 250 w 268"/>
                    <a:gd name="T105" fmla="*/ 72 h 660"/>
                    <a:gd name="T106" fmla="*/ 246 w 268"/>
                    <a:gd name="T107" fmla="*/ 86 h 660"/>
                    <a:gd name="T108" fmla="*/ 176 w 268"/>
                    <a:gd name="T109" fmla="*/ 34 h 660"/>
                    <a:gd name="T110" fmla="*/ 146 w 268"/>
                    <a:gd name="T111" fmla="*/ 18 h 660"/>
                    <a:gd name="T112" fmla="*/ 144 w 268"/>
                    <a:gd name="T113" fmla="*/ 6 h 660"/>
                    <a:gd name="T114" fmla="*/ 138 w 268"/>
                    <a:gd name="T115" fmla="*/ 2 h 660"/>
                    <a:gd name="T116" fmla="*/ 120 w 268"/>
                    <a:gd name="T117" fmla="*/ 16 h 660"/>
                    <a:gd name="T118" fmla="*/ 118 w 268"/>
                    <a:gd name="T119" fmla="*/ 8 h 660"/>
                    <a:gd name="T120" fmla="*/ 94 w 268"/>
                    <a:gd name="T121" fmla="*/ 0 h 660"/>
                    <a:gd name="T122" fmla="*/ 86 w 268"/>
                    <a:gd name="T123" fmla="*/ 14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68" h="660">
                      <a:moveTo>
                        <a:pt x="82" y="18"/>
                      </a:moveTo>
                      <a:lnTo>
                        <a:pt x="82" y="20"/>
                      </a:lnTo>
                      <a:lnTo>
                        <a:pt x="82" y="22"/>
                      </a:lnTo>
                      <a:lnTo>
                        <a:pt x="82" y="28"/>
                      </a:lnTo>
                      <a:lnTo>
                        <a:pt x="82" y="32"/>
                      </a:lnTo>
                      <a:lnTo>
                        <a:pt x="82" y="36"/>
                      </a:lnTo>
                      <a:lnTo>
                        <a:pt x="80" y="36"/>
                      </a:lnTo>
                      <a:lnTo>
                        <a:pt x="78" y="38"/>
                      </a:lnTo>
                      <a:lnTo>
                        <a:pt x="76" y="40"/>
                      </a:lnTo>
                      <a:lnTo>
                        <a:pt x="72" y="44"/>
                      </a:lnTo>
                      <a:lnTo>
                        <a:pt x="70" y="50"/>
                      </a:lnTo>
                      <a:lnTo>
                        <a:pt x="68" y="58"/>
                      </a:lnTo>
                      <a:lnTo>
                        <a:pt x="66" y="62"/>
                      </a:lnTo>
                      <a:lnTo>
                        <a:pt x="62" y="70"/>
                      </a:lnTo>
                      <a:lnTo>
                        <a:pt x="56" y="80"/>
                      </a:lnTo>
                      <a:lnTo>
                        <a:pt x="52" y="90"/>
                      </a:lnTo>
                      <a:lnTo>
                        <a:pt x="50" y="98"/>
                      </a:lnTo>
                      <a:lnTo>
                        <a:pt x="48" y="104"/>
                      </a:lnTo>
                      <a:lnTo>
                        <a:pt x="48" y="112"/>
                      </a:lnTo>
                      <a:lnTo>
                        <a:pt x="46" y="126"/>
                      </a:lnTo>
                      <a:lnTo>
                        <a:pt x="48" y="144"/>
                      </a:lnTo>
                      <a:lnTo>
                        <a:pt x="46" y="234"/>
                      </a:lnTo>
                      <a:lnTo>
                        <a:pt x="46" y="236"/>
                      </a:lnTo>
                      <a:lnTo>
                        <a:pt x="44" y="238"/>
                      </a:lnTo>
                      <a:lnTo>
                        <a:pt x="40" y="242"/>
                      </a:lnTo>
                      <a:lnTo>
                        <a:pt x="38" y="246"/>
                      </a:lnTo>
                      <a:lnTo>
                        <a:pt x="34" y="250"/>
                      </a:lnTo>
                      <a:lnTo>
                        <a:pt x="32" y="256"/>
                      </a:lnTo>
                      <a:lnTo>
                        <a:pt x="30" y="260"/>
                      </a:lnTo>
                      <a:lnTo>
                        <a:pt x="28" y="262"/>
                      </a:lnTo>
                      <a:lnTo>
                        <a:pt x="24" y="280"/>
                      </a:lnTo>
                      <a:lnTo>
                        <a:pt x="22" y="282"/>
                      </a:lnTo>
                      <a:lnTo>
                        <a:pt x="22" y="284"/>
                      </a:lnTo>
                      <a:lnTo>
                        <a:pt x="24" y="292"/>
                      </a:lnTo>
                      <a:lnTo>
                        <a:pt x="22" y="302"/>
                      </a:lnTo>
                      <a:lnTo>
                        <a:pt x="24" y="310"/>
                      </a:lnTo>
                      <a:lnTo>
                        <a:pt x="22" y="322"/>
                      </a:lnTo>
                      <a:lnTo>
                        <a:pt x="18" y="324"/>
                      </a:lnTo>
                      <a:lnTo>
                        <a:pt x="18" y="332"/>
                      </a:lnTo>
                      <a:lnTo>
                        <a:pt x="20" y="332"/>
                      </a:lnTo>
                      <a:lnTo>
                        <a:pt x="20" y="336"/>
                      </a:lnTo>
                      <a:lnTo>
                        <a:pt x="20" y="348"/>
                      </a:lnTo>
                      <a:lnTo>
                        <a:pt x="20" y="360"/>
                      </a:lnTo>
                      <a:lnTo>
                        <a:pt x="20" y="370"/>
                      </a:lnTo>
                      <a:lnTo>
                        <a:pt x="20" y="374"/>
                      </a:lnTo>
                      <a:lnTo>
                        <a:pt x="18" y="378"/>
                      </a:lnTo>
                      <a:lnTo>
                        <a:pt x="18" y="380"/>
                      </a:lnTo>
                      <a:lnTo>
                        <a:pt x="18" y="382"/>
                      </a:lnTo>
                      <a:lnTo>
                        <a:pt x="18" y="384"/>
                      </a:lnTo>
                      <a:lnTo>
                        <a:pt x="20" y="386"/>
                      </a:lnTo>
                      <a:lnTo>
                        <a:pt x="20" y="388"/>
                      </a:lnTo>
                      <a:lnTo>
                        <a:pt x="22" y="390"/>
                      </a:lnTo>
                      <a:lnTo>
                        <a:pt x="22" y="396"/>
                      </a:lnTo>
                      <a:lnTo>
                        <a:pt x="22" y="408"/>
                      </a:lnTo>
                      <a:lnTo>
                        <a:pt x="22" y="420"/>
                      </a:lnTo>
                      <a:lnTo>
                        <a:pt x="20" y="428"/>
                      </a:lnTo>
                      <a:lnTo>
                        <a:pt x="20" y="430"/>
                      </a:lnTo>
                      <a:lnTo>
                        <a:pt x="16" y="432"/>
                      </a:lnTo>
                      <a:lnTo>
                        <a:pt x="14" y="434"/>
                      </a:lnTo>
                      <a:lnTo>
                        <a:pt x="10" y="438"/>
                      </a:lnTo>
                      <a:lnTo>
                        <a:pt x="6" y="442"/>
                      </a:lnTo>
                      <a:lnTo>
                        <a:pt x="4" y="446"/>
                      </a:lnTo>
                      <a:lnTo>
                        <a:pt x="2" y="452"/>
                      </a:lnTo>
                      <a:lnTo>
                        <a:pt x="2" y="466"/>
                      </a:lnTo>
                      <a:lnTo>
                        <a:pt x="2" y="486"/>
                      </a:lnTo>
                      <a:lnTo>
                        <a:pt x="2" y="506"/>
                      </a:lnTo>
                      <a:lnTo>
                        <a:pt x="2" y="524"/>
                      </a:lnTo>
                      <a:lnTo>
                        <a:pt x="2" y="530"/>
                      </a:lnTo>
                      <a:lnTo>
                        <a:pt x="0" y="532"/>
                      </a:lnTo>
                      <a:lnTo>
                        <a:pt x="0" y="536"/>
                      </a:lnTo>
                      <a:lnTo>
                        <a:pt x="2" y="542"/>
                      </a:lnTo>
                      <a:lnTo>
                        <a:pt x="2" y="554"/>
                      </a:lnTo>
                      <a:lnTo>
                        <a:pt x="14" y="568"/>
                      </a:lnTo>
                      <a:lnTo>
                        <a:pt x="52" y="568"/>
                      </a:lnTo>
                      <a:lnTo>
                        <a:pt x="54" y="568"/>
                      </a:lnTo>
                      <a:lnTo>
                        <a:pt x="54" y="570"/>
                      </a:lnTo>
                      <a:lnTo>
                        <a:pt x="54" y="572"/>
                      </a:lnTo>
                      <a:lnTo>
                        <a:pt x="54" y="574"/>
                      </a:lnTo>
                      <a:lnTo>
                        <a:pt x="54" y="580"/>
                      </a:lnTo>
                      <a:lnTo>
                        <a:pt x="56" y="588"/>
                      </a:lnTo>
                      <a:lnTo>
                        <a:pt x="56" y="612"/>
                      </a:lnTo>
                      <a:lnTo>
                        <a:pt x="60" y="638"/>
                      </a:lnTo>
                      <a:lnTo>
                        <a:pt x="100" y="640"/>
                      </a:lnTo>
                      <a:lnTo>
                        <a:pt x="114" y="660"/>
                      </a:lnTo>
                      <a:lnTo>
                        <a:pt x="116" y="654"/>
                      </a:lnTo>
                      <a:lnTo>
                        <a:pt x="118" y="648"/>
                      </a:lnTo>
                      <a:lnTo>
                        <a:pt x="118" y="638"/>
                      </a:lnTo>
                      <a:lnTo>
                        <a:pt x="106" y="624"/>
                      </a:lnTo>
                      <a:lnTo>
                        <a:pt x="94" y="614"/>
                      </a:lnTo>
                      <a:lnTo>
                        <a:pt x="92" y="616"/>
                      </a:lnTo>
                      <a:lnTo>
                        <a:pt x="88" y="616"/>
                      </a:lnTo>
                      <a:lnTo>
                        <a:pt x="82" y="616"/>
                      </a:lnTo>
                      <a:lnTo>
                        <a:pt x="74" y="612"/>
                      </a:lnTo>
                      <a:lnTo>
                        <a:pt x="66" y="604"/>
                      </a:lnTo>
                      <a:lnTo>
                        <a:pt x="60" y="590"/>
                      </a:lnTo>
                      <a:lnTo>
                        <a:pt x="56" y="568"/>
                      </a:lnTo>
                      <a:lnTo>
                        <a:pt x="56" y="564"/>
                      </a:lnTo>
                      <a:lnTo>
                        <a:pt x="54" y="554"/>
                      </a:lnTo>
                      <a:lnTo>
                        <a:pt x="52" y="544"/>
                      </a:lnTo>
                      <a:lnTo>
                        <a:pt x="54" y="534"/>
                      </a:lnTo>
                      <a:lnTo>
                        <a:pt x="62" y="526"/>
                      </a:lnTo>
                      <a:lnTo>
                        <a:pt x="74" y="508"/>
                      </a:lnTo>
                      <a:lnTo>
                        <a:pt x="74" y="508"/>
                      </a:lnTo>
                      <a:lnTo>
                        <a:pt x="78" y="506"/>
                      </a:lnTo>
                      <a:lnTo>
                        <a:pt x="80" y="502"/>
                      </a:lnTo>
                      <a:lnTo>
                        <a:pt x="84" y="500"/>
                      </a:lnTo>
                      <a:lnTo>
                        <a:pt x="88" y="496"/>
                      </a:lnTo>
                      <a:lnTo>
                        <a:pt x="92" y="492"/>
                      </a:lnTo>
                      <a:lnTo>
                        <a:pt x="94" y="490"/>
                      </a:lnTo>
                      <a:lnTo>
                        <a:pt x="94" y="486"/>
                      </a:lnTo>
                      <a:lnTo>
                        <a:pt x="94" y="484"/>
                      </a:lnTo>
                      <a:lnTo>
                        <a:pt x="96" y="482"/>
                      </a:lnTo>
                      <a:lnTo>
                        <a:pt x="96" y="478"/>
                      </a:lnTo>
                      <a:lnTo>
                        <a:pt x="96" y="474"/>
                      </a:lnTo>
                      <a:lnTo>
                        <a:pt x="96" y="470"/>
                      </a:lnTo>
                      <a:lnTo>
                        <a:pt x="96" y="466"/>
                      </a:lnTo>
                      <a:lnTo>
                        <a:pt x="94" y="462"/>
                      </a:lnTo>
                      <a:lnTo>
                        <a:pt x="90" y="460"/>
                      </a:lnTo>
                      <a:lnTo>
                        <a:pt x="86" y="458"/>
                      </a:lnTo>
                      <a:lnTo>
                        <a:pt x="82" y="456"/>
                      </a:lnTo>
                      <a:lnTo>
                        <a:pt x="78" y="452"/>
                      </a:lnTo>
                      <a:lnTo>
                        <a:pt x="76" y="448"/>
                      </a:lnTo>
                      <a:lnTo>
                        <a:pt x="74" y="444"/>
                      </a:lnTo>
                      <a:lnTo>
                        <a:pt x="74" y="436"/>
                      </a:lnTo>
                      <a:lnTo>
                        <a:pt x="74" y="432"/>
                      </a:lnTo>
                      <a:lnTo>
                        <a:pt x="76" y="428"/>
                      </a:lnTo>
                      <a:lnTo>
                        <a:pt x="78" y="426"/>
                      </a:lnTo>
                      <a:lnTo>
                        <a:pt x="82" y="424"/>
                      </a:lnTo>
                      <a:lnTo>
                        <a:pt x="84" y="424"/>
                      </a:lnTo>
                      <a:lnTo>
                        <a:pt x="86" y="424"/>
                      </a:lnTo>
                      <a:lnTo>
                        <a:pt x="88" y="424"/>
                      </a:lnTo>
                      <a:lnTo>
                        <a:pt x="88" y="424"/>
                      </a:lnTo>
                      <a:lnTo>
                        <a:pt x="104" y="402"/>
                      </a:lnTo>
                      <a:lnTo>
                        <a:pt x="112" y="382"/>
                      </a:lnTo>
                      <a:lnTo>
                        <a:pt x="112" y="370"/>
                      </a:lnTo>
                      <a:lnTo>
                        <a:pt x="124" y="368"/>
                      </a:lnTo>
                      <a:lnTo>
                        <a:pt x="124" y="354"/>
                      </a:lnTo>
                      <a:lnTo>
                        <a:pt x="112" y="348"/>
                      </a:lnTo>
                      <a:lnTo>
                        <a:pt x="112" y="348"/>
                      </a:lnTo>
                      <a:lnTo>
                        <a:pt x="112" y="346"/>
                      </a:lnTo>
                      <a:lnTo>
                        <a:pt x="110" y="344"/>
                      </a:lnTo>
                      <a:lnTo>
                        <a:pt x="110" y="340"/>
                      </a:lnTo>
                      <a:lnTo>
                        <a:pt x="110" y="336"/>
                      </a:lnTo>
                      <a:lnTo>
                        <a:pt x="112" y="334"/>
                      </a:lnTo>
                      <a:lnTo>
                        <a:pt x="114" y="332"/>
                      </a:lnTo>
                      <a:lnTo>
                        <a:pt x="118" y="332"/>
                      </a:lnTo>
                      <a:lnTo>
                        <a:pt x="138" y="334"/>
                      </a:lnTo>
                      <a:lnTo>
                        <a:pt x="142" y="314"/>
                      </a:lnTo>
                      <a:lnTo>
                        <a:pt x="142" y="312"/>
                      </a:lnTo>
                      <a:lnTo>
                        <a:pt x="144" y="310"/>
                      </a:lnTo>
                      <a:lnTo>
                        <a:pt x="144" y="306"/>
                      </a:lnTo>
                      <a:lnTo>
                        <a:pt x="148" y="300"/>
                      </a:lnTo>
                      <a:lnTo>
                        <a:pt x="150" y="296"/>
                      </a:lnTo>
                      <a:lnTo>
                        <a:pt x="154" y="294"/>
                      </a:lnTo>
                      <a:lnTo>
                        <a:pt x="160" y="292"/>
                      </a:lnTo>
                      <a:lnTo>
                        <a:pt x="164" y="294"/>
                      </a:lnTo>
                      <a:lnTo>
                        <a:pt x="172" y="294"/>
                      </a:lnTo>
                      <a:lnTo>
                        <a:pt x="184" y="294"/>
                      </a:lnTo>
                      <a:lnTo>
                        <a:pt x="198" y="290"/>
                      </a:lnTo>
                      <a:lnTo>
                        <a:pt x="210" y="282"/>
                      </a:lnTo>
                      <a:lnTo>
                        <a:pt x="218" y="266"/>
                      </a:lnTo>
                      <a:lnTo>
                        <a:pt x="220" y="262"/>
                      </a:lnTo>
                      <a:lnTo>
                        <a:pt x="220" y="256"/>
                      </a:lnTo>
                      <a:lnTo>
                        <a:pt x="218" y="250"/>
                      </a:lnTo>
                      <a:lnTo>
                        <a:pt x="216" y="242"/>
                      </a:lnTo>
                      <a:lnTo>
                        <a:pt x="214" y="234"/>
                      </a:lnTo>
                      <a:lnTo>
                        <a:pt x="208" y="218"/>
                      </a:lnTo>
                      <a:lnTo>
                        <a:pt x="206" y="216"/>
                      </a:lnTo>
                      <a:lnTo>
                        <a:pt x="206" y="214"/>
                      </a:lnTo>
                      <a:lnTo>
                        <a:pt x="204" y="210"/>
                      </a:lnTo>
                      <a:lnTo>
                        <a:pt x="202" y="206"/>
                      </a:lnTo>
                      <a:lnTo>
                        <a:pt x="200" y="202"/>
                      </a:lnTo>
                      <a:lnTo>
                        <a:pt x="200" y="196"/>
                      </a:lnTo>
                      <a:lnTo>
                        <a:pt x="202" y="194"/>
                      </a:lnTo>
                      <a:lnTo>
                        <a:pt x="202" y="190"/>
                      </a:lnTo>
                      <a:lnTo>
                        <a:pt x="200" y="180"/>
                      </a:lnTo>
                      <a:lnTo>
                        <a:pt x="200" y="168"/>
                      </a:lnTo>
                      <a:lnTo>
                        <a:pt x="200" y="158"/>
                      </a:lnTo>
                      <a:lnTo>
                        <a:pt x="202" y="152"/>
                      </a:lnTo>
                      <a:lnTo>
                        <a:pt x="214" y="134"/>
                      </a:lnTo>
                      <a:lnTo>
                        <a:pt x="214" y="132"/>
                      </a:lnTo>
                      <a:lnTo>
                        <a:pt x="214" y="128"/>
                      </a:lnTo>
                      <a:lnTo>
                        <a:pt x="218" y="124"/>
                      </a:lnTo>
                      <a:lnTo>
                        <a:pt x="220" y="120"/>
                      </a:lnTo>
                      <a:lnTo>
                        <a:pt x="224" y="116"/>
                      </a:lnTo>
                      <a:lnTo>
                        <a:pt x="228" y="112"/>
                      </a:lnTo>
                      <a:lnTo>
                        <a:pt x="230" y="110"/>
                      </a:lnTo>
                      <a:lnTo>
                        <a:pt x="230" y="110"/>
                      </a:lnTo>
                      <a:lnTo>
                        <a:pt x="238" y="104"/>
                      </a:lnTo>
                      <a:lnTo>
                        <a:pt x="246" y="98"/>
                      </a:lnTo>
                      <a:lnTo>
                        <a:pt x="254" y="90"/>
                      </a:lnTo>
                      <a:lnTo>
                        <a:pt x="262" y="84"/>
                      </a:lnTo>
                      <a:lnTo>
                        <a:pt x="264" y="82"/>
                      </a:lnTo>
                      <a:lnTo>
                        <a:pt x="266" y="76"/>
                      </a:lnTo>
                      <a:lnTo>
                        <a:pt x="268" y="72"/>
                      </a:lnTo>
                      <a:lnTo>
                        <a:pt x="268" y="68"/>
                      </a:lnTo>
                      <a:lnTo>
                        <a:pt x="268" y="64"/>
                      </a:lnTo>
                      <a:lnTo>
                        <a:pt x="266" y="62"/>
                      </a:lnTo>
                      <a:lnTo>
                        <a:pt x="264" y="62"/>
                      </a:lnTo>
                      <a:lnTo>
                        <a:pt x="262" y="62"/>
                      </a:lnTo>
                      <a:lnTo>
                        <a:pt x="262" y="60"/>
                      </a:lnTo>
                      <a:lnTo>
                        <a:pt x="260" y="60"/>
                      </a:lnTo>
                      <a:lnTo>
                        <a:pt x="258" y="60"/>
                      </a:lnTo>
                      <a:lnTo>
                        <a:pt x="258" y="58"/>
                      </a:lnTo>
                      <a:lnTo>
                        <a:pt x="258" y="58"/>
                      </a:lnTo>
                      <a:lnTo>
                        <a:pt x="258" y="56"/>
                      </a:lnTo>
                      <a:lnTo>
                        <a:pt x="260" y="56"/>
                      </a:lnTo>
                      <a:lnTo>
                        <a:pt x="252" y="58"/>
                      </a:lnTo>
                      <a:lnTo>
                        <a:pt x="252" y="60"/>
                      </a:lnTo>
                      <a:lnTo>
                        <a:pt x="250" y="66"/>
                      </a:lnTo>
                      <a:lnTo>
                        <a:pt x="250" y="70"/>
                      </a:lnTo>
                      <a:lnTo>
                        <a:pt x="250" y="72"/>
                      </a:lnTo>
                      <a:lnTo>
                        <a:pt x="250" y="74"/>
                      </a:lnTo>
                      <a:lnTo>
                        <a:pt x="248" y="78"/>
                      </a:lnTo>
                      <a:lnTo>
                        <a:pt x="246" y="82"/>
                      </a:lnTo>
                      <a:lnTo>
                        <a:pt x="246" y="86"/>
                      </a:lnTo>
                      <a:lnTo>
                        <a:pt x="246" y="88"/>
                      </a:lnTo>
                      <a:lnTo>
                        <a:pt x="194" y="88"/>
                      </a:lnTo>
                      <a:lnTo>
                        <a:pt x="210" y="52"/>
                      </a:lnTo>
                      <a:lnTo>
                        <a:pt x="176" y="34"/>
                      </a:lnTo>
                      <a:lnTo>
                        <a:pt x="170" y="28"/>
                      </a:lnTo>
                      <a:lnTo>
                        <a:pt x="154" y="22"/>
                      </a:lnTo>
                      <a:lnTo>
                        <a:pt x="150" y="20"/>
                      </a:lnTo>
                      <a:lnTo>
                        <a:pt x="146" y="18"/>
                      </a:lnTo>
                      <a:lnTo>
                        <a:pt x="144" y="16"/>
                      </a:lnTo>
                      <a:lnTo>
                        <a:pt x="144" y="14"/>
                      </a:lnTo>
                      <a:lnTo>
                        <a:pt x="144" y="10"/>
                      </a:lnTo>
                      <a:lnTo>
                        <a:pt x="144" y="6"/>
                      </a:lnTo>
                      <a:lnTo>
                        <a:pt x="144" y="6"/>
                      </a:lnTo>
                      <a:lnTo>
                        <a:pt x="142" y="4"/>
                      </a:lnTo>
                      <a:lnTo>
                        <a:pt x="140" y="2"/>
                      </a:lnTo>
                      <a:lnTo>
                        <a:pt x="138" y="2"/>
                      </a:lnTo>
                      <a:lnTo>
                        <a:pt x="134" y="0"/>
                      </a:lnTo>
                      <a:lnTo>
                        <a:pt x="132" y="2"/>
                      </a:lnTo>
                      <a:lnTo>
                        <a:pt x="130" y="4"/>
                      </a:lnTo>
                      <a:lnTo>
                        <a:pt x="120" y="16"/>
                      </a:lnTo>
                      <a:lnTo>
                        <a:pt x="120" y="16"/>
                      </a:lnTo>
                      <a:lnTo>
                        <a:pt x="120" y="14"/>
                      </a:lnTo>
                      <a:lnTo>
                        <a:pt x="120" y="12"/>
                      </a:lnTo>
                      <a:lnTo>
                        <a:pt x="118" y="8"/>
                      </a:lnTo>
                      <a:lnTo>
                        <a:pt x="116" y="6"/>
                      </a:lnTo>
                      <a:lnTo>
                        <a:pt x="114" y="4"/>
                      </a:lnTo>
                      <a:lnTo>
                        <a:pt x="108" y="4"/>
                      </a:lnTo>
                      <a:lnTo>
                        <a:pt x="94" y="0"/>
                      </a:lnTo>
                      <a:lnTo>
                        <a:pt x="94" y="2"/>
                      </a:lnTo>
                      <a:lnTo>
                        <a:pt x="92" y="6"/>
                      </a:lnTo>
                      <a:lnTo>
                        <a:pt x="90" y="10"/>
                      </a:lnTo>
                      <a:lnTo>
                        <a:pt x="86" y="14"/>
                      </a:lnTo>
                      <a:lnTo>
                        <a:pt x="82" y="1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3" name="Freeform 331"/>
                <p:cNvSpPr>
                  <a:spLocks/>
                </p:cNvSpPr>
                <p:nvPr/>
              </p:nvSpPr>
              <p:spPr bwMode="gray">
                <a:xfrm>
                  <a:off x="4511" y="3052"/>
                  <a:ext cx="532" cy="572"/>
                </a:xfrm>
                <a:custGeom>
                  <a:avLst/>
                  <a:gdLst>
                    <a:gd name="T0" fmla="*/ 324 w 532"/>
                    <a:gd name="T1" fmla="*/ 492 h 572"/>
                    <a:gd name="T2" fmla="*/ 418 w 532"/>
                    <a:gd name="T3" fmla="*/ 404 h 572"/>
                    <a:gd name="T4" fmla="*/ 474 w 532"/>
                    <a:gd name="T5" fmla="*/ 284 h 572"/>
                    <a:gd name="T6" fmla="*/ 532 w 532"/>
                    <a:gd name="T7" fmla="*/ 162 h 572"/>
                    <a:gd name="T8" fmla="*/ 478 w 532"/>
                    <a:gd name="T9" fmla="*/ 116 h 572"/>
                    <a:gd name="T10" fmla="*/ 382 w 532"/>
                    <a:gd name="T11" fmla="*/ 96 h 572"/>
                    <a:gd name="T12" fmla="*/ 384 w 532"/>
                    <a:gd name="T13" fmla="*/ 80 h 572"/>
                    <a:gd name="T14" fmla="*/ 366 w 532"/>
                    <a:gd name="T15" fmla="*/ 76 h 572"/>
                    <a:gd name="T16" fmla="*/ 336 w 532"/>
                    <a:gd name="T17" fmla="*/ 72 h 572"/>
                    <a:gd name="T18" fmla="*/ 306 w 532"/>
                    <a:gd name="T19" fmla="*/ 84 h 572"/>
                    <a:gd name="T20" fmla="*/ 282 w 532"/>
                    <a:gd name="T21" fmla="*/ 96 h 572"/>
                    <a:gd name="T22" fmla="*/ 300 w 532"/>
                    <a:gd name="T23" fmla="*/ 76 h 572"/>
                    <a:gd name="T24" fmla="*/ 322 w 532"/>
                    <a:gd name="T25" fmla="*/ 50 h 572"/>
                    <a:gd name="T26" fmla="*/ 282 w 532"/>
                    <a:gd name="T27" fmla="*/ 0 h 572"/>
                    <a:gd name="T28" fmla="*/ 264 w 532"/>
                    <a:gd name="T29" fmla="*/ 20 h 572"/>
                    <a:gd name="T30" fmla="*/ 254 w 532"/>
                    <a:gd name="T31" fmla="*/ 22 h 572"/>
                    <a:gd name="T32" fmla="*/ 244 w 532"/>
                    <a:gd name="T33" fmla="*/ 22 h 572"/>
                    <a:gd name="T34" fmla="*/ 234 w 532"/>
                    <a:gd name="T35" fmla="*/ 24 h 572"/>
                    <a:gd name="T36" fmla="*/ 218 w 532"/>
                    <a:gd name="T37" fmla="*/ 22 h 572"/>
                    <a:gd name="T38" fmla="*/ 202 w 532"/>
                    <a:gd name="T39" fmla="*/ 26 h 572"/>
                    <a:gd name="T40" fmla="*/ 184 w 532"/>
                    <a:gd name="T41" fmla="*/ 24 h 572"/>
                    <a:gd name="T42" fmla="*/ 176 w 532"/>
                    <a:gd name="T43" fmla="*/ 2 h 572"/>
                    <a:gd name="T44" fmla="*/ 156 w 532"/>
                    <a:gd name="T45" fmla="*/ 14 h 572"/>
                    <a:gd name="T46" fmla="*/ 120 w 532"/>
                    <a:gd name="T47" fmla="*/ 6 h 572"/>
                    <a:gd name="T48" fmla="*/ 120 w 532"/>
                    <a:gd name="T49" fmla="*/ 10 h 572"/>
                    <a:gd name="T50" fmla="*/ 130 w 532"/>
                    <a:gd name="T51" fmla="*/ 26 h 572"/>
                    <a:gd name="T52" fmla="*/ 90 w 532"/>
                    <a:gd name="T53" fmla="*/ 52 h 572"/>
                    <a:gd name="T54" fmla="*/ 76 w 532"/>
                    <a:gd name="T55" fmla="*/ 44 h 572"/>
                    <a:gd name="T56" fmla="*/ 62 w 532"/>
                    <a:gd name="T57" fmla="*/ 62 h 572"/>
                    <a:gd name="T58" fmla="*/ 52 w 532"/>
                    <a:gd name="T59" fmla="*/ 70 h 572"/>
                    <a:gd name="T60" fmla="*/ 60 w 532"/>
                    <a:gd name="T61" fmla="*/ 96 h 572"/>
                    <a:gd name="T62" fmla="*/ 36 w 532"/>
                    <a:gd name="T63" fmla="*/ 132 h 572"/>
                    <a:gd name="T64" fmla="*/ 10 w 532"/>
                    <a:gd name="T65" fmla="*/ 146 h 572"/>
                    <a:gd name="T66" fmla="*/ 2 w 532"/>
                    <a:gd name="T67" fmla="*/ 164 h 572"/>
                    <a:gd name="T68" fmla="*/ 4 w 532"/>
                    <a:gd name="T69" fmla="*/ 194 h 572"/>
                    <a:gd name="T70" fmla="*/ 12 w 532"/>
                    <a:gd name="T71" fmla="*/ 198 h 572"/>
                    <a:gd name="T72" fmla="*/ 26 w 532"/>
                    <a:gd name="T73" fmla="*/ 206 h 572"/>
                    <a:gd name="T74" fmla="*/ 42 w 532"/>
                    <a:gd name="T75" fmla="*/ 198 h 572"/>
                    <a:gd name="T76" fmla="*/ 50 w 532"/>
                    <a:gd name="T77" fmla="*/ 226 h 572"/>
                    <a:gd name="T78" fmla="*/ 78 w 532"/>
                    <a:gd name="T79" fmla="*/ 224 h 572"/>
                    <a:gd name="T80" fmla="*/ 96 w 532"/>
                    <a:gd name="T81" fmla="*/ 210 h 572"/>
                    <a:gd name="T82" fmla="*/ 110 w 532"/>
                    <a:gd name="T83" fmla="*/ 206 h 572"/>
                    <a:gd name="T84" fmla="*/ 124 w 532"/>
                    <a:gd name="T85" fmla="*/ 248 h 572"/>
                    <a:gd name="T86" fmla="*/ 156 w 532"/>
                    <a:gd name="T87" fmla="*/ 266 h 572"/>
                    <a:gd name="T88" fmla="*/ 182 w 532"/>
                    <a:gd name="T89" fmla="*/ 288 h 572"/>
                    <a:gd name="T90" fmla="*/ 206 w 532"/>
                    <a:gd name="T91" fmla="*/ 310 h 572"/>
                    <a:gd name="T92" fmla="*/ 214 w 532"/>
                    <a:gd name="T93" fmla="*/ 326 h 572"/>
                    <a:gd name="T94" fmla="*/ 214 w 532"/>
                    <a:gd name="T95" fmla="*/ 372 h 572"/>
                    <a:gd name="T96" fmla="*/ 220 w 532"/>
                    <a:gd name="T97" fmla="*/ 416 h 572"/>
                    <a:gd name="T98" fmla="*/ 242 w 532"/>
                    <a:gd name="T99" fmla="*/ 422 h 572"/>
                    <a:gd name="T100" fmla="*/ 254 w 532"/>
                    <a:gd name="T101" fmla="*/ 436 h 572"/>
                    <a:gd name="T102" fmla="*/ 264 w 532"/>
                    <a:gd name="T103" fmla="*/ 450 h 572"/>
                    <a:gd name="T104" fmla="*/ 270 w 532"/>
                    <a:gd name="T105" fmla="*/ 466 h 572"/>
                    <a:gd name="T106" fmla="*/ 232 w 532"/>
                    <a:gd name="T107" fmla="*/ 500 h 572"/>
                    <a:gd name="T108" fmla="*/ 216 w 532"/>
                    <a:gd name="T109" fmla="*/ 524 h 572"/>
                    <a:gd name="T110" fmla="*/ 240 w 532"/>
                    <a:gd name="T111" fmla="*/ 538 h 572"/>
                    <a:gd name="T112" fmla="*/ 264 w 532"/>
                    <a:gd name="T113" fmla="*/ 552 h 5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532" h="572">
                      <a:moveTo>
                        <a:pt x="290" y="562"/>
                      </a:moveTo>
                      <a:lnTo>
                        <a:pt x="292" y="556"/>
                      </a:lnTo>
                      <a:lnTo>
                        <a:pt x="294" y="552"/>
                      </a:lnTo>
                      <a:lnTo>
                        <a:pt x="296" y="548"/>
                      </a:lnTo>
                      <a:lnTo>
                        <a:pt x="304" y="536"/>
                      </a:lnTo>
                      <a:lnTo>
                        <a:pt x="314" y="518"/>
                      </a:lnTo>
                      <a:lnTo>
                        <a:pt x="324" y="492"/>
                      </a:lnTo>
                      <a:lnTo>
                        <a:pt x="336" y="458"/>
                      </a:lnTo>
                      <a:lnTo>
                        <a:pt x="342" y="452"/>
                      </a:lnTo>
                      <a:lnTo>
                        <a:pt x="354" y="440"/>
                      </a:lnTo>
                      <a:lnTo>
                        <a:pt x="370" y="426"/>
                      </a:lnTo>
                      <a:lnTo>
                        <a:pt x="392" y="414"/>
                      </a:lnTo>
                      <a:lnTo>
                        <a:pt x="416" y="406"/>
                      </a:lnTo>
                      <a:lnTo>
                        <a:pt x="418" y="404"/>
                      </a:lnTo>
                      <a:lnTo>
                        <a:pt x="426" y="400"/>
                      </a:lnTo>
                      <a:lnTo>
                        <a:pt x="434" y="394"/>
                      </a:lnTo>
                      <a:lnTo>
                        <a:pt x="446" y="382"/>
                      </a:lnTo>
                      <a:lnTo>
                        <a:pt x="456" y="366"/>
                      </a:lnTo>
                      <a:lnTo>
                        <a:pt x="466" y="344"/>
                      </a:lnTo>
                      <a:lnTo>
                        <a:pt x="472" y="318"/>
                      </a:lnTo>
                      <a:lnTo>
                        <a:pt x="474" y="284"/>
                      </a:lnTo>
                      <a:lnTo>
                        <a:pt x="514" y="216"/>
                      </a:lnTo>
                      <a:lnTo>
                        <a:pt x="516" y="214"/>
                      </a:lnTo>
                      <a:lnTo>
                        <a:pt x="524" y="204"/>
                      </a:lnTo>
                      <a:lnTo>
                        <a:pt x="530" y="190"/>
                      </a:lnTo>
                      <a:lnTo>
                        <a:pt x="532" y="170"/>
                      </a:lnTo>
                      <a:lnTo>
                        <a:pt x="532" y="168"/>
                      </a:lnTo>
                      <a:lnTo>
                        <a:pt x="532" y="162"/>
                      </a:lnTo>
                      <a:lnTo>
                        <a:pt x="532" y="154"/>
                      </a:lnTo>
                      <a:lnTo>
                        <a:pt x="528" y="146"/>
                      </a:lnTo>
                      <a:lnTo>
                        <a:pt x="518" y="138"/>
                      </a:lnTo>
                      <a:lnTo>
                        <a:pt x="502" y="132"/>
                      </a:lnTo>
                      <a:lnTo>
                        <a:pt x="498" y="130"/>
                      </a:lnTo>
                      <a:lnTo>
                        <a:pt x="490" y="124"/>
                      </a:lnTo>
                      <a:lnTo>
                        <a:pt x="478" y="116"/>
                      </a:lnTo>
                      <a:lnTo>
                        <a:pt x="464" y="110"/>
                      </a:lnTo>
                      <a:lnTo>
                        <a:pt x="448" y="110"/>
                      </a:lnTo>
                      <a:lnTo>
                        <a:pt x="398" y="94"/>
                      </a:lnTo>
                      <a:lnTo>
                        <a:pt x="394" y="92"/>
                      </a:lnTo>
                      <a:lnTo>
                        <a:pt x="390" y="94"/>
                      </a:lnTo>
                      <a:lnTo>
                        <a:pt x="386" y="94"/>
                      </a:lnTo>
                      <a:lnTo>
                        <a:pt x="382" y="96"/>
                      </a:lnTo>
                      <a:lnTo>
                        <a:pt x="380" y="98"/>
                      </a:lnTo>
                      <a:lnTo>
                        <a:pt x="378" y="98"/>
                      </a:lnTo>
                      <a:lnTo>
                        <a:pt x="380" y="94"/>
                      </a:lnTo>
                      <a:lnTo>
                        <a:pt x="382" y="90"/>
                      </a:lnTo>
                      <a:lnTo>
                        <a:pt x="382" y="86"/>
                      </a:lnTo>
                      <a:lnTo>
                        <a:pt x="384" y="82"/>
                      </a:lnTo>
                      <a:lnTo>
                        <a:pt x="384" y="80"/>
                      </a:lnTo>
                      <a:lnTo>
                        <a:pt x="382" y="78"/>
                      </a:lnTo>
                      <a:lnTo>
                        <a:pt x="380" y="76"/>
                      </a:lnTo>
                      <a:lnTo>
                        <a:pt x="376" y="76"/>
                      </a:lnTo>
                      <a:lnTo>
                        <a:pt x="374" y="76"/>
                      </a:lnTo>
                      <a:lnTo>
                        <a:pt x="370" y="76"/>
                      </a:lnTo>
                      <a:lnTo>
                        <a:pt x="368" y="76"/>
                      </a:lnTo>
                      <a:lnTo>
                        <a:pt x="366" y="76"/>
                      </a:lnTo>
                      <a:lnTo>
                        <a:pt x="362" y="76"/>
                      </a:lnTo>
                      <a:lnTo>
                        <a:pt x="358" y="74"/>
                      </a:lnTo>
                      <a:lnTo>
                        <a:pt x="352" y="74"/>
                      </a:lnTo>
                      <a:lnTo>
                        <a:pt x="346" y="72"/>
                      </a:lnTo>
                      <a:lnTo>
                        <a:pt x="340" y="72"/>
                      </a:lnTo>
                      <a:lnTo>
                        <a:pt x="338" y="72"/>
                      </a:lnTo>
                      <a:lnTo>
                        <a:pt x="336" y="72"/>
                      </a:lnTo>
                      <a:lnTo>
                        <a:pt x="330" y="72"/>
                      </a:lnTo>
                      <a:lnTo>
                        <a:pt x="324" y="76"/>
                      </a:lnTo>
                      <a:lnTo>
                        <a:pt x="318" y="78"/>
                      </a:lnTo>
                      <a:lnTo>
                        <a:pt x="314" y="80"/>
                      </a:lnTo>
                      <a:lnTo>
                        <a:pt x="310" y="82"/>
                      </a:lnTo>
                      <a:lnTo>
                        <a:pt x="306" y="84"/>
                      </a:lnTo>
                      <a:lnTo>
                        <a:pt x="306" y="84"/>
                      </a:lnTo>
                      <a:lnTo>
                        <a:pt x="298" y="90"/>
                      </a:lnTo>
                      <a:lnTo>
                        <a:pt x="292" y="94"/>
                      </a:lnTo>
                      <a:lnTo>
                        <a:pt x="286" y="98"/>
                      </a:lnTo>
                      <a:lnTo>
                        <a:pt x="282" y="98"/>
                      </a:lnTo>
                      <a:lnTo>
                        <a:pt x="278" y="98"/>
                      </a:lnTo>
                      <a:lnTo>
                        <a:pt x="278" y="98"/>
                      </a:lnTo>
                      <a:lnTo>
                        <a:pt x="282" y="96"/>
                      </a:lnTo>
                      <a:lnTo>
                        <a:pt x="286" y="94"/>
                      </a:lnTo>
                      <a:lnTo>
                        <a:pt x="290" y="90"/>
                      </a:lnTo>
                      <a:lnTo>
                        <a:pt x="292" y="86"/>
                      </a:lnTo>
                      <a:lnTo>
                        <a:pt x="294" y="84"/>
                      </a:lnTo>
                      <a:lnTo>
                        <a:pt x="294" y="84"/>
                      </a:lnTo>
                      <a:lnTo>
                        <a:pt x="298" y="80"/>
                      </a:lnTo>
                      <a:lnTo>
                        <a:pt x="300" y="76"/>
                      </a:lnTo>
                      <a:lnTo>
                        <a:pt x="304" y="72"/>
                      </a:lnTo>
                      <a:lnTo>
                        <a:pt x="308" y="68"/>
                      </a:lnTo>
                      <a:lnTo>
                        <a:pt x="312" y="66"/>
                      </a:lnTo>
                      <a:lnTo>
                        <a:pt x="314" y="64"/>
                      </a:lnTo>
                      <a:lnTo>
                        <a:pt x="316" y="62"/>
                      </a:lnTo>
                      <a:lnTo>
                        <a:pt x="320" y="56"/>
                      </a:lnTo>
                      <a:lnTo>
                        <a:pt x="322" y="50"/>
                      </a:lnTo>
                      <a:lnTo>
                        <a:pt x="322" y="46"/>
                      </a:lnTo>
                      <a:lnTo>
                        <a:pt x="322" y="46"/>
                      </a:lnTo>
                      <a:lnTo>
                        <a:pt x="312" y="26"/>
                      </a:lnTo>
                      <a:lnTo>
                        <a:pt x="296" y="8"/>
                      </a:lnTo>
                      <a:lnTo>
                        <a:pt x="290" y="4"/>
                      </a:lnTo>
                      <a:lnTo>
                        <a:pt x="282" y="0"/>
                      </a:lnTo>
                      <a:lnTo>
                        <a:pt x="282" y="0"/>
                      </a:lnTo>
                      <a:lnTo>
                        <a:pt x="276" y="4"/>
                      </a:lnTo>
                      <a:lnTo>
                        <a:pt x="274" y="8"/>
                      </a:lnTo>
                      <a:lnTo>
                        <a:pt x="270" y="8"/>
                      </a:lnTo>
                      <a:lnTo>
                        <a:pt x="270" y="10"/>
                      </a:lnTo>
                      <a:lnTo>
                        <a:pt x="268" y="14"/>
                      </a:lnTo>
                      <a:lnTo>
                        <a:pt x="266" y="18"/>
                      </a:lnTo>
                      <a:lnTo>
                        <a:pt x="264" y="20"/>
                      </a:lnTo>
                      <a:lnTo>
                        <a:pt x="264" y="22"/>
                      </a:lnTo>
                      <a:lnTo>
                        <a:pt x="262" y="24"/>
                      </a:lnTo>
                      <a:lnTo>
                        <a:pt x="260" y="24"/>
                      </a:lnTo>
                      <a:lnTo>
                        <a:pt x="260" y="24"/>
                      </a:lnTo>
                      <a:lnTo>
                        <a:pt x="258" y="24"/>
                      </a:lnTo>
                      <a:lnTo>
                        <a:pt x="256" y="24"/>
                      </a:lnTo>
                      <a:lnTo>
                        <a:pt x="254" y="22"/>
                      </a:lnTo>
                      <a:lnTo>
                        <a:pt x="252" y="22"/>
                      </a:lnTo>
                      <a:lnTo>
                        <a:pt x="252" y="22"/>
                      </a:lnTo>
                      <a:lnTo>
                        <a:pt x="250" y="22"/>
                      </a:lnTo>
                      <a:lnTo>
                        <a:pt x="248" y="22"/>
                      </a:lnTo>
                      <a:lnTo>
                        <a:pt x="248" y="22"/>
                      </a:lnTo>
                      <a:lnTo>
                        <a:pt x="246" y="22"/>
                      </a:lnTo>
                      <a:lnTo>
                        <a:pt x="244" y="22"/>
                      </a:lnTo>
                      <a:lnTo>
                        <a:pt x="242" y="24"/>
                      </a:lnTo>
                      <a:lnTo>
                        <a:pt x="242" y="24"/>
                      </a:lnTo>
                      <a:lnTo>
                        <a:pt x="240" y="24"/>
                      </a:lnTo>
                      <a:lnTo>
                        <a:pt x="238" y="24"/>
                      </a:lnTo>
                      <a:lnTo>
                        <a:pt x="236" y="24"/>
                      </a:lnTo>
                      <a:lnTo>
                        <a:pt x="236" y="24"/>
                      </a:lnTo>
                      <a:lnTo>
                        <a:pt x="234" y="24"/>
                      </a:lnTo>
                      <a:lnTo>
                        <a:pt x="232" y="22"/>
                      </a:lnTo>
                      <a:lnTo>
                        <a:pt x="230" y="22"/>
                      </a:lnTo>
                      <a:lnTo>
                        <a:pt x="230" y="22"/>
                      </a:lnTo>
                      <a:lnTo>
                        <a:pt x="228" y="22"/>
                      </a:lnTo>
                      <a:lnTo>
                        <a:pt x="226" y="24"/>
                      </a:lnTo>
                      <a:lnTo>
                        <a:pt x="224" y="24"/>
                      </a:lnTo>
                      <a:lnTo>
                        <a:pt x="218" y="22"/>
                      </a:lnTo>
                      <a:lnTo>
                        <a:pt x="218" y="26"/>
                      </a:lnTo>
                      <a:lnTo>
                        <a:pt x="218" y="28"/>
                      </a:lnTo>
                      <a:lnTo>
                        <a:pt x="218" y="28"/>
                      </a:lnTo>
                      <a:lnTo>
                        <a:pt x="214" y="28"/>
                      </a:lnTo>
                      <a:lnTo>
                        <a:pt x="212" y="26"/>
                      </a:lnTo>
                      <a:lnTo>
                        <a:pt x="206" y="26"/>
                      </a:lnTo>
                      <a:lnTo>
                        <a:pt x="202" y="26"/>
                      </a:lnTo>
                      <a:lnTo>
                        <a:pt x="194" y="28"/>
                      </a:lnTo>
                      <a:lnTo>
                        <a:pt x="192" y="28"/>
                      </a:lnTo>
                      <a:lnTo>
                        <a:pt x="184" y="30"/>
                      </a:lnTo>
                      <a:lnTo>
                        <a:pt x="184" y="30"/>
                      </a:lnTo>
                      <a:lnTo>
                        <a:pt x="184" y="30"/>
                      </a:lnTo>
                      <a:lnTo>
                        <a:pt x="184" y="28"/>
                      </a:lnTo>
                      <a:lnTo>
                        <a:pt x="184" y="24"/>
                      </a:lnTo>
                      <a:lnTo>
                        <a:pt x="184" y="20"/>
                      </a:lnTo>
                      <a:lnTo>
                        <a:pt x="184" y="18"/>
                      </a:lnTo>
                      <a:lnTo>
                        <a:pt x="184" y="14"/>
                      </a:lnTo>
                      <a:lnTo>
                        <a:pt x="184" y="10"/>
                      </a:lnTo>
                      <a:lnTo>
                        <a:pt x="184" y="6"/>
                      </a:lnTo>
                      <a:lnTo>
                        <a:pt x="182" y="2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76" y="4"/>
                      </a:lnTo>
                      <a:lnTo>
                        <a:pt x="174" y="6"/>
                      </a:lnTo>
                      <a:lnTo>
                        <a:pt x="172" y="8"/>
                      </a:lnTo>
                      <a:lnTo>
                        <a:pt x="166" y="6"/>
                      </a:lnTo>
                      <a:lnTo>
                        <a:pt x="156" y="10"/>
                      </a:lnTo>
                      <a:lnTo>
                        <a:pt x="156" y="14"/>
                      </a:lnTo>
                      <a:lnTo>
                        <a:pt x="142" y="16"/>
                      </a:lnTo>
                      <a:lnTo>
                        <a:pt x="138" y="10"/>
                      </a:lnTo>
                      <a:lnTo>
                        <a:pt x="136" y="10"/>
                      </a:lnTo>
                      <a:lnTo>
                        <a:pt x="134" y="10"/>
                      </a:lnTo>
                      <a:lnTo>
                        <a:pt x="128" y="8"/>
                      </a:lnTo>
                      <a:lnTo>
                        <a:pt x="124" y="8"/>
                      </a:lnTo>
                      <a:lnTo>
                        <a:pt x="120" y="6"/>
                      </a:lnTo>
                      <a:lnTo>
                        <a:pt x="116" y="4"/>
                      </a:lnTo>
                      <a:lnTo>
                        <a:pt x="116" y="6"/>
                      </a:lnTo>
                      <a:lnTo>
                        <a:pt x="116" y="8"/>
                      </a:lnTo>
                      <a:lnTo>
                        <a:pt x="116" y="8"/>
                      </a:lnTo>
                      <a:lnTo>
                        <a:pt x="116" y="10"/>
                      </a:lnTo>
                      <a:lnTo>
                        <a:pt x="118" y="10"/>
                      </a:lnTo>
                      <a:lnTo>
                        <a:pt x="120" y="10"/>
                      </a:lnTo>
                      <a:lnTo>
                        <a:pt x="122" y="12"/>
                      </a:lnTo>
                      <a:lnTo>
                        <a:pt x="124" y="14"/>
                      </a:lnTo>
                      <a:lnTo>
                        <a:pt x="124" y="18"/>
                      </a:lnTo>
                      <a:lnTo>
                        <a:pt x="124" y="22"/>
                      </a:lnTo>
                      <a:lnTo>
                        <a:pt x="126" y="24"/>
                      </a:lnTo>
                      <a:lnTo>
                        <a:pt x="128" y="26"/>
                      </a:lnTo>
                      <a:lnTo>
                        <a:pt x="130" y="26"/>
                      </a:lnTo>
                      <a:lnTo>
                        <a:pt x="134" y="26"/>
                      </a:lnTo>
                      <a:lnTo>
                        <a:pt x="136" y="26"/>
                      </a:lnTo>
                      <a:lnTo>
                        <a:pt x="136" y="34"/>
                      </a:lnTo>
                      <a:lnTo>
                        <a:pt x="128" y="38"/>
                      </a:lnTo>
                      <a:lnTo>
                        <a:pt x="110" y="58"/>
                      </a:lnTo>
                      <a:lnTo>
                        <a:pt x="92" y="52"/>
                      </a:lnTo>
                      <a:lnTo>
                        <a:pt x="90" y="52"/>
                      </a:lnTo>
                      <a:lnTo>
                        <a:pt x="88" y="52"/>
                      </a:lnTo>
                      <a:lnTo>
                        <a:pt x="84" y="50"/>
                      </a:lnTo>
                      <a:lnTo>
                        <a:pt x="80" y="50"/>
                      </a:lnTo>
                      <a:lnTo>
                        <a:pt x="78" y="50"/>
                      </a:lnTo>
                      <a:lnTo>
                        <a:pt x="78" y="50"/>
                      </a:lnTo>
                      <a:lnTo>
                        <a:pt x="78" y="46"/>
                      </a:lnTo>
                      <a:lnTo>
                        <a:pt x="76" y="44"/>
                      </a:lnTo>
                      <a:lnTo>
                        <a:pt x="76" y="42"/>
                      </a:lnTo>
                      <a:lnTo>
                        <a:pt x="76" y="42"/>
                      </a:lnTo>
                      <a:lnTo>
                        <a:pt x="74" y="40"/>
                      </a:lnTo>
                      <a:lnTo>
                        <a:pt x="52" y="44"/>
                      </a:lnTo>
                      <a:lnTo>
                        <a:pt x="52" y="52"/>
                      </a:lnTo>
                      <a:lnTo>
                        <a:pt x="60" y="52"/>
                      </a:lnTo>
                      <a:lnTo>
                        <a:pt x="62" y="62"/>
                      </a:lnTo>
                      <a:lnTo>
                        <a:pt x="62" y="62"/>
                      </a:lnTo>
                      <a:lnTo>
                        <a:pt x="60" y="60"/>
                      </a:lnTo>
                      <a:lnTo>
                        <a:pt x="58" y="60"/>
                      </a:lnTo>
                      <a:lnTo>
                        <a:pt x="56" y="58"/>
                      </a:lnTo>
                      <a:lnTo>
                        <a:pt x="54" y="58"/>
                      </a:lnTo>
                      <a:lnTo>
                        <a:pt x="52" y="60"/>
                      </a:lnTo>
                      <a:lnTo>
                        <a:pt x="52" y="70"/>
                      </a:lnTo>
                      <a:lnTo>
                        <a:pt x="54" y="70"/>
                      </a:lnTo>
                      <a:lnTo>
                        <a:pt x="54" y="72"/>
                      </a:lnTo>
                      <a:lnTo>
                        <a:pt x="56" y="76"/>
                      </a:lnTo>
                      <a:lnTo>
                        <a:pt x="58" y="80"/>
                      </a:lnTo>
                      <a:lnTo>
                        <a:pt x="60" y="86"/>
                      </a:lnTo>
                      <a:lnTo>
                        <a:pt x="60" y="92"/>
                      </a:lnTo>
                      <a:lnTo>
                        <a:pt x="60" y="96"/>
                      </a:lnTo>
                      <a:lnTo>
                        <a:pt x="52" y="126"/>
                      </a:lnTo>
                      <a:lnTo>
                        <a:pt x="50" y="132"/>
                      </a:lnTo>
                      <a:lnTo>
                        <a:pt x="44" y="132"/>
                      </a:lnTo>
                      <a:lnTo>
                        <a:pt x="44" y="132"/>
                      </a:lnTo>
                      <a:lnTo>
                        <a:pt x="42" y="130"/>
                      </a:lnTo>
                      <a:lnTo>
                        <a:pt x="38" y="130"/>
                      </a:lnTo>
                      <a:lnTo>
                        <a:pt x="36" y="132"/>
                      </a:lnTo>
                      <a:lnTo>
                        <a:pt x="34" y="132"/>
                      </a:lnTo>
                      <a:lnTo>
                        <a:pt x="32" y="132"/>
                      </a:lnTo>
                      <a:lnTo>
                        <a:pt x="28" y="134"/>
                      </a:lnTo>
                      <a:lnTo>
                        <a:pt x="22" y="134"/>
                      </a:lnTo>
                      <a:lnTo>
                        <a:pt x="18" y="138"/>
                      </a:lnTo>
                      <a:lnTo>
                        <a:pt x="14" y="142"/>
                      </a:lnTo>
                      <a:lnTo>
                        <a:pt x="10" y="146"/>
                      </a:lnTo>
                      <a:lnTo>
                        <a:pt x="10" y="148"/>
                      </a:lnTo>
                      <a:lnTo>
                        <a:pt x="10" y="152"/>
                      </a:lnTo>
                      <a:lnTo>
                        <a:pt x="8" y="156"/>
                      </a:lnTo>
                      <a:lnTo>
                        <a:pt x="6" y="158"/>
                      </a:lnTo>
                      <a:lnTo>
                        <a:pt x="6" y="160"/>
                      </a:lnTo>
                      <a:lnTo>
                        <a:pt x="4" y="162"/>
                      </a:lnTo>
                      <a:lnTo>
                        <a:pt x="2" y="164"/>
                      </a:lnTo>
                      <a:lnTo>
                        <a:pt x="0" y="168"/>
                      </a:lnTo>
                      <a:lnTo>
                        <a:pt x="0" y="174"/>
                      </a:lnTo>
                      <a:lnTo>
                        <a:pt x="0" y="182"/>
                      </a:lnTo>
                      <a:lnTo>
                        <a:pt x="2" y="188"/>
                      </a:lnTo>
                      <a:lnTo>
                        <a:pt x="2" y="190"/>
                      </a:lnTo>
                      <a:lnTo>
                        <a:pt x="4" y="192"/>
                      </a:lnTo>
                      <a:lnTo>
                        <a:pt x="4" y="194"/>
                      </a:lnTo>
                      <a:lnTo>
                        <a:pt x="6" y="198"/>
                      </a:lnTo>
                      <a:lnTo>
                        <a:pt x="6" y="200"/>
                      </a:lnTo>
                      <a:lnTo>
                        <a:pt x="4" y="200"/>
                      </a:lnTo>
                      <a:lnTo>
                        <a:pt x="4" y="200"/>
                      </a:lnTo>
                      <a:lnTo>
                        <a:pt x="6" y="200"/>
                      </a:lnTo>
                      <a:lnTo>
                        <a:pt x="10" y="198"/>
                      </a:lnTo>
                      <a:lnTo>
                        <a:pt x="12" y="198"/>
                      </a:lnTo>
                      <a:lnTo>
                        <a:pt x="14" y="200"/>
                      </a:lnTo>
                      <a:lnTo>
                        <a:pt x="16" y="202"/>
                      </a:lnTo>
                      <a:lnTo>
                        <a:pt x="16" y="202"/>
                      </a:lnTo>
                      <a:lnTo>
                        <a:pt x="16" y="202"/>
                      </a:lnTo>
                      <a:lnTo>
                        <a:pt x="18" y="204"/>
                      </a:lnTo>
                      <a:lnTo>
                        <a:pt x="22" y="204"/>
                      </a:lnTo>
                      <a:lnTo>
                        <a:pt x="26" y="206"/>
                      </a:lnTo>
                      <a:lnTo>
                        <a:pt x="30" y="206"/>
                      </a:lnTo>
                      <a:lnTo>
                        <a:pt x="30" y="206"/>
                      </a:lnTo>
                      <a:lnTo>
                        <a:pt x="30" y="206"/>
                      </a:lnTo>
                      <a:lnTo>
                        <a:pt x="34" y="204"/>
                      </a:lnTo>
                      <a:lnTo>
                        <a:pt x="36" y="202"/>
                      </a:lnTo>
                      <a:lnTo>
                        <a:pt x="38" y="200"/>
                      </a:lnTo>
                      <a:lnTo>
                        <a:pt x="42" y="198"/>
                      </a:lnTo>
                      <a:lnTo>
                        <a:pt x="42" y="196"/>
                      </a:lnTo>
                      <a:lnTo>
                        <a:pt x="42" y="222"/>
                      </a:lnTo>
                      <a:lnTo>
                        <a:pt x="42" y="222"/>
                      </a:lnTo>
                      <a:lnTo>
                        <a:pt x="42" y="224"/>
                      </a:lnTo>
                      <a:lnTo>
                        <a:pt x="44" y="224"/>
                      </a:lnTo>
                      <a:lnTo>
                        <a:pt x="48" y="226"/>
                      </a:lnTo>
                      <a:lnTo>
                        <a:pt x="50" y="226"/>
                      </a:lnTo>
                      <a:lnTo>
                        <a:pt x="54" y="226"/>
                      </a:lnTo>
                      <a:lnTo>
                        <a:pt x="58" y="226"/>
                      </a:lnTo>
                      <a:lnTo>
                        <a:pt x="64" y="226"/>
                      </a:lnTo>
                      <a:lnTo>
                        <a:pt x="70" y="226"/>
                      </a:lnTo>
                      <a:lnTo>
                        <a:pt x="74" y="224"/>
                      </a:lnTo>
                      <a:lnTo>
                        <a:pt x="74" y="224"/>
                      </a:lnTo>
                      <a:lnTo>
                        <a:pt x="78" y="224"/>
                      </a:lnTo>
                      <a:lnTo>
                        <a:pt x="80" y="222"/>
                      </a:lnTo>
                      <a:lnTo>
                        <a:pt x="84" y="218"/>
                      </a:lnTo>
                      <a:lnTo>
                        <a:pt x="86" y="216"/>
                      </a:lnTo>
                      <a:lnTo>
                        <a:pt x="86" y="214"/>
                      </a:lnTo>
                      <a:lnTo>
                        <a:pt x="90" y="212"/>
                      </a:lnTo>
                      <a:lnTo>
                        <a:pt x="94" y="210"/>
                      </a:lnTo>
                      <a:lnTo>
                        <a:pt x="96" y="210"/>
                      </a:lnTo>
                      <a:lnTo>
                        <a:pt x="100" y="212"/>
                      </a:lnTo>
                      <a:lnTo>
                        <a:pt x="102" y="212"/>
                      </a:lnTo>
                      <a:lnTo>
                        <a:pt x="102" y="212"/>
                      </a:lnTo>
                      <a:lnTo>
                        <a:pt x="104" y="210"/>
                      </a:lnTo>
                      <a:lnTo>
                        <a:pt x="106" y="208"/>
                      </a:lnTo>
                      <a:lnTo>
                        <a:pt x="108" y="206"/>
                      </a:lnTo>
                      <a:lnTo>
                        <a:pt x="110" y="206"/>
                      </a:lnTo>
                      <a:lnTo>
                        <a:pt x="112" y="206"/>
                      </a:lnTo>
                      <a:lnTo>
                        <a:pt x="112" y="208"/>
                      </a:lnTo>
                      <a:lnTo>
                        <a:pt x="112" y="212"/>
                      </a:lnTo>
                      <a:lnTo>
                        <a:pt x="112" y="216"/>
                      </a:lnTo>
                      <a:lnTo>
                        <a:pt x="112" y="226"/>
                      </a:lnTo>
                      <a:lnTo>
                        <a:pt x="114" y="238"/>
                      </a:lnTo>
                      <a:lnTo>
                        <a:pt x="124" y="248"/>
                      </a:lnTo>
                      <a:lnTo>
                        <a:pt x="136" y="252"/>
                      </a:lnTo>
                      <a:lnTo>
                        <a:pt x="146" y="250"/>
                      </a:lnTo>
                      <a:lnTo>
                        <a:pt x="148" y="252"/>
                      </a:lnTo>
                      <a:lnTo>
                        <a:pt x="148" y="254"/>
                      </a:lnTo>
                      <a:lnTo>
                        <a:pt x="150" y="258"/>
                      </a:lnTo>
                      <a:lnTo>
                        <a:pt x="152" y="262"/>
                      </a:lnTo>
                      <a:lnTo>
                        <a:pt x="156" y="266"/>
                      </a:lnTo>
                      <a:lnTo>
                        <a:pt x="162" y="268"/>
                      </a:lnTo>
                      <a:lnTo>
                        <a:pt x="164" y="268"/>
                      </a:lnTo>
                      <a:lnTo>
                        <a:pt x="166" y="272"/>
                      </a:lnTo>
                      <a:lnTo>
                        <a:pt x="170" y="274"/>
                      </a:lnTo>
                      <a:lnTo>
                        <a:pt x="174" y="278"/>
                      </a:lnTo>
                      <a:lnTo>
                        <a:pt x="178" y="284"/>
                      </a:lnTo>
                      <a:lnTo>
                        <a:pt x="182" y="288"/>
                      </a:lnTo>
                      <a:lnTo>
                        <a:pt x="182" y="294"/>
                      </a:lnTo>
                      <a:lnTo>
                        <a:pt x="206" y="296"/>
                      </a:lnTo>
                      <a:lnTo>
                        <a:pt x="206" y="298"/>
                      </a:lnTo>
                      <a:lnTo>
                        <a:pt x="204" y="300"/>
                      </a:lnTo>
                      <a:lnTo>
                        <a:pt x="204" y="304"/>
                      </a:lnTo>
                      <a:lnTo>
                        <a:pt x="204" y="308"/>
                      </a:lnTo>
                      <a:lnTo>
                        <a:pt x="206" y="310"/>
                      </a:lnTo>
                      <a:lnTo>
                        <a:pt x="206" y="310"/>
                      </a:lnTo>
                      <a:lnTo>
                        <a:pt x="208" y="312"/>
                      </a:lnTo>
                      <a:lnTo>
                        <a:pt x="210" y="312"/>
                      </a:lnTo>
                      <a:lnTo>
                        <a:pt x="212" y="314"/>
                      </a:lnTo>
                      <a:lnTo>
                        <a:pt x="214" y="318"/>
                      </a:lnTo>
                      <a:lnTo>
                        <a:pt x="214" y="322"/>
                      </a:lnTo>
                      <a:lnTo>
                        <a:pt x="214" y="326"/>
                      </a:lnTo>
                      <a:lnTo>
                        <a:pt x="214" y="338"/>
                      </a:lnTo>
                      <a:lnTo>
                        <a:pt x="214" y="350"/>
                      </a:lnTo>
                      <a:lnTo>
                        <a:pt x="214" y="362"/>
                      </a:lnTo>
                      <a:lnTo>
                        <a:pt x="210" y="368"/>
                      </a:lnTo>
                      <a:lnTo>
                        <a:pt x="212" y="368"/>
                      </a:lnTo>
                      <a:lnTo>
                        <a:pt x="212" y="370"/>
                      </a:lnTo>
                      <a:lnTo>
                        <a:pt x="214" y="372"/>
                      </a:lnTo>
                      <a:lnTo>
                        <a:pt x="214" y="374"/>
                      </a:lnTo>
                      <a:lnTo>
                        <a:pt x="214" y="380"/>
                      </a:lnTo>
                      <a:lnTo>
                        <a:pt x="216" y="384"/>
                      </a:lnTo>
                      <a:lnTo>
                        <a:pt x="216" y="396"/>
                      </a:lnTo>
                      <a:lnTo>
                        <a:pt x="218" y="408"/>
                      </a:lnTo>
                      <a:lnTo>
                        <a:pt x="218" y="416"/>
                      </a:lnTo>
                      <a:lnTo>
                        <a:pt x="220" y="416"/>
                      </a:lnTo>
                      <a:lnTo>
                        <a:pt x="220" y="418"/>
                      </a:lnTo>
                      <a:lnTo>
                        <a:pt x="222" y="420"/>
                      </a:lnTo>
                      <a:lnTo>
                        <a:pt x="226" y="420"/>
                      </a:lnTo>
                      <a:lnTo>
                        <a:pt x="236" y="424"/>
                      </a:lnTo>
                      <a:lnTo>
                        <a:pt x="238" y="422"/>
                      </a:lnTo>
                      <a:lnTo>
                        <a:pt x="240" y="422"/>
                      </a:lnTo>
                      <a:lnTo>
                        <a:pt x="242" y="422"/>
                      </a:lnTo>
                      <a:lnTo>
                        <a:pt x="244" y="422"/>
                      </a:lnTo>
                      <a:lnTo>
                        <a:pt x="246" y="422"/>
                      </a:lnTo>
                      <a:lnTo>
                        <a:pt x="248" y="424"/>
                      </a:lnTo>
                      <a:lnTo>
                        <a:pt x="248" y="424"/>
                      </a:lnTo>
                      <a:lnTo>
                        <a:pt x="250" y="428"/>
                      </a:lnTo>
                      <a:lnTo>
                        <a:pt x="252" y="432"/>
                      </a:lnTo>
                      <a:lnTo>
                        <a:pt x="254" y="436"/>
                      </a:lnTo>
                      <a:lnTo>
                        <a:pt x="256" y="442"/>
                      </a:lnTo>
                      <a:lnTo>
                        <a:pt x="256" y="446"/>
                      </a:lnTo>
                      <a:lnTo>
                        <a:pt x="256" y="448"/>
                      </a:lnTo>
                      <a:lnTo>
                        <a:pt x="256" y="448"/>
                      </a:lnTo>
                      <a:lnTo>
                        <a:pt x="260" y="450"/>
                      </a:lnTo>
                      <a:lnTo>
                        <a:pt x="264" y="450"/>
                      </a:lnTo>
                      <a:lnTo>
                        <a:pt x="264" y="450"/>
                      </a:lnTo>
                      <a:lnTo>
                        <a:pt x="266" y="452"/>
                      </a:lnTo>
                      <a:lnTo>
                        <a:pt x="266" y="452"/>
                      </a:lnTo>
                      <a:lnTo>
                        <a:pt x="268" y="452"/>
                      </a:lnTo>
                      <a:lnTo>
                        <a:pt x="270" y="454"/>
                      </a:lnTo>
                      <a:lnTo>
                        <a:pt x="270" y="458"/>
                      </a:lnTo>
                      <a:lnTo>
                        <a:pt x="270" y="462"/>
                      </a:lnTo>
                      <a:lnTo>
                        <a:pt x="270" y="466"/>
                      </a:lnTo>
                      <a:lnTo>
                        <a:pt x="266" y="472"/>
                      </a:lnTo>
                      <a:lnTo>
                        <a:pt x="264" y="474"/>
                      </a:lnTo>
                      <a:lnTo>
                        <a:pt x="258" y="480"/>
                      </a:lnTo>
                      <a:lnTo>
                        <a:pt x="248" y="488"/>
                      </a:lnTo>
                      <a:lnTo>
                        <a:pt x="240" y="494"/>
                      </a:lnTo>
                      <a:lnTo>
                        <a:pt x="234" y="500"/>
                      </a:lnTo>
                      <a:lnTo>
                        <a:pt x="232" y="500"/>
                      </a:lnTo>
                      <a:lnTo>
                        <a:pt x="230" y="502"/>
                      </a:lnTo>
                      <a:lnTo>
                        <a:pt x="228" y="506"/>
                      </a:lnTo>
                      <a:lnTo>
                        <a:pt x="224" y="510"/>
                      </a:lnTo>
                      <a:lnTo>
                        <a:pt x="220" y="514"/>
                      </a:lnTo>
                      <a:lnTo>
                        <a:pt x="218" y="518"/>
                      </a:lnTo>
                      <a:lnTo>
                        <a:pt x="216" y="522"/>
                      </a:lnTo>
                      <a:lnTo>
                        <a:pt x="216" y="524"/>
                      </a:lnTo>
                      <a:lnTo>
                        <a:pt x="216" y="524"/>
                      </a:lnTo>
                      <a:lnTo>
                        <a:pt x="218" y="524"/>
                      </a:lnTo>
                      <a:lnTo>
                        <a:pt x="220" y="522"/>
                      </a:lnTo>
                      <a:lnTo>
                        <a:pt x="224" y="524"/>
                      </a:lnTo>
                      <a:lnTo>
                        <a:pt x="226" y="526"/>
                      </a:lnTo>
                      <a:lnTo>
                        <a:pt x="230" y="530"/>
                      </a:lnTo>
                      <a:lnTo>
                        <a:pt x="240" y="538"/>
                      </a:lnTo>
                      <a:lnTo>
                        <a:pt x="240" y="540"/>
                      </a:lnTo>
                      <a:lnTo>
                        <a:pt x="244" y="540"/>
                      </a:lnTo>
                      <a:lnTo>
                        <a:pt x="248" y="542"/>
                      </a:lnTo>
                      <a:lnTo>
                        <a:pt x="254" y="544"/>
                      </a:lnTo>
                      <a:lnTo>
                        <a:pt x="258" y="546"/>
                      </a:lnTo>
                      <a:lnTo>
                        <a:pt x="262" y="548"/>
                      </a:lnTo>
                      <a:lnTo>
                        <a:pt x="264" y="552"/>
                      </a:lnTo>
                      <a:lnTo>
                        <a:pt x="278" y="568"/>
                      </a:lnTo>
                      <a:lnTo>
                        <a:pt x="282" y="572"/>
                      </a:lnTo>
                      <a:lnTo>
                        <a:pt x="290" y="56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4" name="Freeform 332"/>
                <p:cNvSpPr>
                  <a:spLocks/>
                </p:cNvSpPr>
                <p:nvPr/>
              </p:nvSpPr>
              <p:spPr bwMode="gray">
                <a:xfrm>
                  <a:off x="4479" y="3354"/>
                  <a:ext cx="150" cy="756"/>
                </a:xfrm>
                <a:custGeom>
                  <a:avLst/>
                  <a:gdLst>
                    <a:gd name="T0" fmla="*/ 130 w 150"/>
                    <a:gd name="T1" fmla="*/ 742 h 756"/>
                    <a:gd name="T2" fmla="*/ 102 w 150"/>
                    <a:gd name="T3" fmla="*/ 748 h 756"/>
                    <a:gd name="T4" fmla="*/ 92 w 150"/>
                    <a:gd name="T5" fmla="*/ 748 h 756"/>
                    <a:gd name="T6" fmla="*/ 54 w 150"/>
                    <a:gd name="T7" fmla="*/ 716 h 756"/>
                    <a:gd name="T8" fmla="*/ 70 w 150"/>
                    <a:gd name="T9" fmla="*/ 688 h 756"/>
                    <a:gd name="T10" fmla="*/ 58 w 150"/>
                    <a:gd name="T11" fmla="*/ 678 h 756"/>
                    <a:gd name="T12" fmla="*/ 42 w 150"/>
                    <a:gd name="T13" fmla="*/ 678 h 756"/>
                    <a:gd name="T14" fmla="*/ 34 w 150"/>
                    <a:gd name="T15" fmla="*/ 686 h 756"/>
                    <a:gd name="T16" fmla="*/ 0 w 150"/>
                    <a:gd name="T17" fmla="*/ 622 h 756"/>
                    <a:gd name="T18" fmla="*/ 8 w 150"/>
                    <a:gd name="T19" fmla="*/ 540 h 756"/>
                    <a:gd name="T20" fmla="*/ 30 w 150"/>
                    <a:gd name="T21" fmla="*/ 452 h 756"/>
                    <a:gd name="T22" fmla="*/ 28 w 150"/>
                    <a:gd name="T23" fmla="*/ 398 h 756"/>
                    <a:gd name="T24" fmla="*/ 48 w 150"/>
                    <a:gd name="T25" fmla="*/ 368 h 756"/>
                    <a:gd name="T26" fmla="*/ 46 w 150"/>
                    <a:gd name="T27" fmla="*/ 336 h 756"/>
                    <a:gd name="T28" fmla="*/ 38 w 150"/>
                    <a:gd name="T29" fmla="*/ 352 h 756"/>
                    <a:gd name="T30" fmla="*/ 36 w 150"/>
                    <a:gd name="T31" fmla="*/ 372 h 756"/>
                    <a:gd name="T32" fmla="*/ 30 w 150"/>
                    <a:gd name="T33" fmla="*/ 380 h 756"/>
                    <a:gd name="T34" fmla="*/ 50 w 150"/>
                    <a:gd name="T35" fmla="*/ 260 h 756"/>
                    <a:gd name="T36" fmla="*/ 56 w 150"/>
                    <a:gd name="T37" fmla="*/ 214 h 756"/>
                    <a:gd name="T38" fmla="*/ 66 w 150"/>
                    <a:gd name="T39" fmla="*/ 184 h 756"/>
                    <a:gd name="T40" fmla="*/ 66 w 150"/>
                    <a:gd name="T41" fmla="*/ 166 h 756"/>
                    <a:gd name="T42" fmla="*/ 68 w 150"/>
                    <a:gd name="T43" fmla="*/ 150 h 756"/>
                    <a:gd name="T44" fmla="*/ 70 w 150"/>
                    <a:gd name="T45" fmla="*/ 134 h 756"/>
                    <a:gd name="T46" fmla="*/ 68 w 150"/>
                    <a:gd name="T47" fmla="*/ 110 h 756"/>
                    <a:gd name="T48" fmla="*/ 72 w 150"/>
                    <a:gd name="T49" fmla="*/ 88 h 756"/>
                    <a:gd name="T50" fmla="*/ 64 w 150"/>
                    <a:gd name="T51" fmla="*/ 30 h 756"/>
                    <a:gd name="T52" fmla="*/ 46 w 150"/>
                    <a:gd name="T53" fmla="*/ 10 h 756"/>
                    <a:gd name="T54" fmla="*/ 60 w 150"/>
                    <a:gd name="T55" fmla="*/ 6 h 756"/>
                    <a:gd name="T56" fmla="*/ 74 w 150"/>
                    <a:gd name="T57" fmla="*/ 8 h 756"/>
                    <a:gd name="T58" fmla="*/ 100 w 150"/>
                    <a:gd name="T59" fmla="*/ 46 h 756"/>
                    <a:gd name="T60" fmla="*/ 110 w 150"/>
                    <a:gd name="T61" fmla="*/ 106 h 756"/>
                    <a:gd name="T62" fmla="*/ 116 w 150"/>
                    <a:gd name="T63" fmla="*/ 108 h 756"/>
                    <a:gd name="T64" fmla="*/ 118 w 150"/>
                    <a:gd name="T65" fmla="*/ 116 h 756"/>
                    <a:gd name="T66" fmla="*/ 114 w 150"/>
                    <a:gd name="T67" fmla="*/ 126 h 756"/>
                    <a:gd name="T68" fmla="*/ 104 w 150"/>
                    <a:gd name="T69" fmla="*/ 146 h 756"/>
                    <a:gd name="T70" fmla="*/ 88 w 150"/>
                    <a:gd name="T71" fmla="*/ 178 h 756"/>
                    <a:gd name="T72" fmla="*/ 82 w 150"/>
                    <a:gd name="T73" fmla="*/ 214 h 756"/>
                    <a:gd name="T74" fmla="*/ 80 w 150"/>
                    <a:gd name="T75" fmla="*/ 326 h 756"/>
                    <a:gd name="T76" fmla="*/ 68 w 150"/>
                    <a:gd name="T77" fmla="*/ 344 h 756"/>
                    <a:gd name="T78" fmla="*/ 58 w 150"/>
                    <a:gd name="T79" fmla="*/ 370 h 756"/>
                    <a:gd name="T80" fmla="*/ 60 w 150"/>
                    <a:gd name="T81" fmla="*/ 398 h 756"/>
                    <a:gd name="T82" fmla="*/ 56 w 150"/>
                    <a:gd name="T83" fmla="*/ 420 h 756"/>
                    <a:gd name="T84" fmla="*/ 56 w 150"/>
                    <a:gd name="T85" fmla="*/ 458 h 756"/>
                    <a:gd name="T86" fmla="*/ 54 w 150"/>
                    <a:gd name="T87" fmla="*/ 470 h 756"/>
                    <a:gd name="T88" fmla="*/ 58 w 150"/>
                    <a:gd name="T89" fmla="*/ 478 h 756"/>
                    <a:gd name="T90" fmla="*/ 56 w 150"/>
                    <a:gd name="T91" fmla="*/ 516 h 756"/>
                    <a:gd name="T92" fmla="*/ 46 w 150"/>
                    <a:gd name="T93" fmla="*/ 526 h 756"/>
                    <a:gd name="T94" fmla="*/ 38 w 150"/>
                    <a:gd name="T95" fmla="*/ 554 h 756"/>
                    <a:gd name="T96" fmla="*/ 38 w 150"/>
                    <a:gd name="T97" fmla="*/ 618 h 756"/>
                    <a:gd name="T98" fmla="*/ 38 w 150"/>
                    <a:gd name="T99" fmla="*/ 642 h 756"/>
                    <a:gd name="T100" fmla="*/ 90 w 150"/>
                    <a:gd name="T101" fmla="*/ 658 h 756"/>
                    <a:gd name="T102" fmla="*/ 92 w 150"/>
                    <a:gd name="T103" fmla="*/ 676 h 756"/>
                    <a:gd name="T104" fmla="*/ 150 w 150"/>
                    <a:gd name="T105" fmla="*/ 748 h 7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50" h="756">
                      <a:moveTo>
                        <a:pt x="150" y="748"/>
                      </a:moveTo>
                      <a:lnTo>
                        <a:pt x="144" y="752"/>
                      </a:lnTo>
                      <a:lnTo>
                        <a:pt x="136" y="748"/>
                      </a:lnTo>
                      <a:lnTo>
                        <a:pt x="130" y="742"/>
                      </a:lnTo>
                      <a:lnTo>
                        <a:pt x="122" y="744"/>
                      </a:lnTo>
                      <a:lnTo>
                        <a:pt x="112" y="750"/>
                      </a:lnTo>
                      <a:lnTo>
                        <a:pt x="106" y="756"/>
                      </a:lnTo>
                      <a:lnTo>
                        <a:pt x="102" y="748"/>
                      </a:lnTo>
                      <a:lnTo>
                        <a:pt x="104" y="738"/>
                      </a:lnTo>
                      <a:lnTo>
                        <a:pt x="102" y="732"/>
                      </a:lnTo>
                      <a:lnTo>
                        <a:pt x="92" y="736"/>
                      </a:lnTo>
                      <a:lnTo>
                        <a:pt x="92" y="748"/>
                      </a:lnTo>
                      <a:lnTo>
                        <a:pt x="76" y="748"/>
                      </a:lnTo>
                      <a:lnTo>
                        <a:pt x="70" y="728"/>
                      </a:lnTo>
                      <a:lnTo>
                        <a:pt x="54" y="730"/>
                      </a:lnTo>
                      <a:lnTo>
                        <a:pt x="54" y="716"/>
                      </a:lnTo>
                      <a:lnTo>
                        <a:pt x="66" y="712"/>
                      </a:lnTo>
                      <a:lnTo>
                        <a:pt x="72" y="694"/>
                      </a:lnTo>
                      <a:lnTo>
                        <a:pt x="72" y="690"/>
                      </a:lnTo>
                      <a:lnTo>
                        <a:pt x="70" y="688"/>
                      </a:lnTo>
                      <a:lnTo>
                        <a:pt x="66" y="684"/>
                      </a:lnTo>
                      <a:lnTo>
                        <a:pt x="62" y="682"/>
                      </a:lnTo>
                      <a:lnTo>
                        <a:pt x="60" y="680"/>
                      </a:lnTo>
                      <a:lnTo>
                        <a:pt x="58" y="678"/>
                      </a:lnTo>
                      <a:lnTo>
                        <a:pt x="56" y="676"/>
                      </a:lnTo>
                      <a:lnTo>
                        <a:pt x="50" y="676"/>
                      </a:lnTo>
                      <a:lnTo>
                        <a:pt x="46" y="676"/>
                      </a:lnTo>
                      <a:lnTo>
                        <a:pt x="42" y="678"/>
                      </a:lnTo>
                      <a:lnTo>
                        <a:pt x="38" y="680"/>
                      </a:lnTo>
                      <a:lnTo>
                        <a:pt x="36" y="682"/>
                      </a:lnTo>
                      <a:lnTo>
                        <a:pt x="34" y="684"/>
                      </a:lnTo>
                      <a:lnTo>
                        <a:pt x="34" y="686"/>
                      </a:lnTo>
                      <a:lnTo>
                        <a:pt x="34" y="686"/>
                      </a:lnTo>
                      <a:lnTo>
                        <a:pt x="2" y="654"/>
                      </a:lnTo>
                      <a:lnTo>
                        <a:pt x="0" y="642"/>
                      </a:lnTo>
                      <a:lnTo>
                        <a:pt x="0" y="622"/>
                      </a:lnTo>
                      <a:lnTo>
                        <a:pt x="0" y="600"/>
                      </a:lnTo>
                      <a:lnTo>
                        <a:pt x="4" y="576"/>
                      </a:lnTo>
                      <a:lnTo>
                        <a:pt x="6" y="554"/>
                      </a:lnTo>
                      <a:lnTo>
                        <a:pt x="8" y="540"/>
                      </a:lnTo>
                      <a:lnTo>
                        <a:pt x="8" y="534"/>
                      </a:lnTo>
                      <a:lnTo>
                        <a:pt x="26" y="510"/>
                      </a:lnTo>
                      <a:lnTo>
                        <a:pt x="30" y="484"/>
                      </a:lnTo>
                      <a:lnTo>
                        <a:pt x="30" y="452"/>
                      </a:lnTo>
                      <a:lnTo>
                        <a:pt x="16" y="432"/>
                      </a:lnTo>
                      <a:lnTo>
                        <a:pt x="34" y="414"/>
                      </a:lnTo>
                      <a:lnTo>
                        <a:pt x="36" y="398"/>
                      </a:lnTo>
                      <a:lnTo>
                        <a:pt x="28" y="398"/>
                      </a:lnTo>
                      <a:lnTo>
                        <a:pt x="32" y="388"/>
                      </a:lnTo>
                      <a:lnTo>
                        <a:pt x="38" y="388"/>
                      </a:lnTo>
                      <a:lnTo>
                        <a:pt x="46" y="384"/>
                      </a:lnTo>
                      <a:lnTo>
                        <a:pt x="48" y="368"/>
                      </a:lnTo>
                      <a:lnTo>
                        <a:pt x="48" y="358"/>
                      </a:lnTo>
                      <a:lnTo>
                        <a:pt x="50" y="348"/>
                      </a:lnTo>
                      <a:lnTo>
                        <a:pt x="54" y="332"/>
                      </a:lnTo>
                      <a:lnTo>
                        <a:pt x="46" y="336"/>
                      </a:lnTo>
                      <a:lnTo>
                        <a:pt x="42" y="344"/>
                      </a:lnTo>
                      <a:lnTo>
                        <a:pt x="40" y="346"/>
                      </a:lnTo>
                      <a:lnTo>
                        <a:pt x="40" y="348"/>
                      </a:lnTo>
                      <a:lnTo>
                        <a:pt x="38" y="352"/>
                      </a:lnTo>
                      <a:lnTo>
                        <a:pt x="38" y="356"/>
                      </a:lnTo>
                      <a:lnTo>
                        <a:pt x="38" y="362"/>
                      </a:lnTo>
                      <a:lnTo>
                        <a:pt x="38" y="368"/>
                      </a:lnTo>
                      <a:lnTo>
                        <a:pt x="36" y="372"/>
                      </a:lnTo>
                      <a:lnTo>
                        <a:pt x="34" y="376"/>
                      </a:lnTo>
                      <a:lnTo>
                        <a:pt x="32" y="378"/>
                      </a:lnTo>
                      <a:lnTo>
                        <a:pt x="30" y="378"/>
                      </a:lnTo>
                      <a:lnTo>
                        <a:pt x="30" y="380"/>
                      </a:lnTo>
                      <a:lnTo>
                        <a:pt x="28" y="352"/>
                      </a:lnTo>
                      <a:lnTo>
                        <a:pt x="40" y="314"/>
                      </a:lnTo>
                      <a:lnTo>
                        <a:pt x="46" y="282"/>
                      </a:lnTo>
                      <a:lnTo>
                        <a:pt x="50" y="260"/>
                      </a:lnTo>
                      <a:lnTo>
                        <a:pt x="50" y="244"/>
                      </a:lnTo>
                      <a:lnTo>
                        <a:pt x="50" y="240"/>
                      </a:lnTo>
                      <a:lnTo>
                        <a:pt x="50" y="228"/>
                      </a:lnTo>
                      <a:lnTo>
                        <a:pt x="56" y="214"/>
                      </a:lnTo>
                      <a:lnTo>
                        <a:pt x="60" y="200"/>
                      </a:lnTo>
                      <a:lnTo>
                        <a:pt x="64" y="190"/>
                      </a:lnTo>
                      <a:lnTo>
                        <a:pt x="66" y="186"/>
                      </a:lnTo>
                      <a:lnTo>
                        <a:pt x="66" y="184"/>
                      </a:lnTo>
                      <a:lnTo>
                        <a:pt x="66" y="182"/>
                      </a:lnTo>
                      <a:lnTo>
                        <a:pt x="66" y="176"/>
                      </a:lnTo>
                      <a:lnTo>
                        <a:pt x="66" y="172"/>
                      </a:lnTo>
                      <a:lnTo>
                        <a:pt x="66" y="166"/>
                      </a:lnTo>
                      <a:lnTo>
                        <a:pt x="66" y="164"/>
                      </a:lnTo>
                      <a:lnTo>
                        <a:pt x="68" y="160"/>
                      </a:lnTo>
                      <a:lnTo>
                        <a:pt x="68" y="154"/>
                      </a:lnTo>
                      <a:lnTo>
                        <a:pt x="68" y="150"/>
                      </a:lnTo>
                      <a:lnTo>
                        <a:pt x="70" y="146"/>
                      </a:lnTo>
                      <a:lnTo>
                        <a:pt x="70" y="142"/>
                      </a:lnTo>
                      <a:lnTo>
                        <a:pt x="70" y="140"/>
                      </a:lnTo>
                      <a:lnTo>
                        <a:pt x="70" y="134"/>
                      </a:lnTo>
                      <a:lnTo>
                        <a:pt x="70" y="128"/>
                      </a:lnTo>
                      <a:lnTo>
                        <a:pt x="70" y="122"/>
                      </a:lnTo>
                      <a:lnTo>
                        <a:pt x="70" y="116"/>
                      </a:lnTo>
                      <a:lnTo>
                        <a:pt x="68" y="110"/>
                      </a:lnTo>
                      <a:lnTo>
                        <a:pt x="70" y="106"/>
                      </a:lnTo>
                      <a:lnTo>
                        <a:pt x="70" y="100"/>
                      </a:lnTo>
                      <a:lnTo>
                        <a:pt x="72" y="96"/>
                      </a:lnTo>
                      <a:lnTo>
                        <a:pt x="72" y="88"/>
                      </a:lnTo>
                      <a:lnTo>
                        <a:pt x="74" y="74"/>
                      </a:lnTo>
                      <a:lnTo>
                        <a:pt x="72" y="56"/>
                      </a:lnTo>
                      <a:lnTo>
                        <a:pt x="68" y="36"/>
                      </a:lnTo>
                      <a:lnTo>
                        <a:pt x="64" y="30"/>
                      </a:lnTo>
                      <a:lnTo>
                        <a:pt x="60" y="22"/>
                      </a:lnTo>
                      <a:lnTo>
                        <a:pt x="54" y="16"/>
                      </a:lnTo>
                      <a:lnTo>
                        <a:pt x="48" y="12"/>
                      </a:lnTo>
                      <a:lnTo>
                        <a:pt x="46" y="10"/>
                      </a:lnTo>
                      <a:lnTo>
                        <a:pt x="46" y="10"/>
                      </a:lnTo>
                      <a:lnTo>
                        <a:pt x="50" y="8"/>
                      </a:lnTo>
                      <a:lnTo>
                        <a:pt x="54" y="8"/>
                      </a:lnTo>
                      <a:lnTo>
                        <a:pt x="60" y="6"/>
                      </a:lnTo>
                      <a:lnTo>
                        <a:pt x="66" y="2"/>
                      </a:lnTo>
                      <a:lnTo>
                        <a:pt x="72" y="0"/>
                      </a:lnTo>
                      <a:lnTo>
                        <a:pt x="72" y="2"/>
                      </a:lnTo>
                      <a:lnTo>
                        <a:pt x="74" y="8"/>
                      </a:lnTo>
                      <a:lnTo>
                        <a:pt x="80" y="18"/>
                      </a:lnTo>
                      <a:lnTo>
                        <a:pt x="90" y="34"/>
                      </a:lnTo>
                      <a:lnTo>
                        <a:pt x="98" y="46"/>
                      </a:lnTo>
                      <a:lnTo>
                        <a:pt x="100" y="46"/>
                      </a:lnTo>
                      <a:lnTo>
                        <a:pt x="100" y="48"/>
                      </a:lnTo>
                      <a:lnTo>
                        <a:pt x="102" y="52"/>
                      </a:lnTo>
                      <a:lnTo>
                        <a:pt x="102" y="60"/>
                      </a:lnTo>
                      <a:lnTo>
                        <a:pt x="110" y="106"/>
                      </a:lnTo>
                      <a:lnTo>
                        <a:pt x="112" y="106"/>
                      </a:lnTo>
                      <a:lnTo>
                        <a:pt x="112" y="106"/>
                      </a:lnTo>
                      <a:lnTo>
                        <a:pt x="114" y="108"/>
                      </a:lnTo>
                      <a:lnTo>
                        <a:pt x="116" y="108"/>
                      </a:lnTo>
                      <a:lnTo>
                        <a:pt x="118" y="106"/>
                      </a:lnTo>
                      <a:lnTo>
                        <a:pt x="118" y="108"/>
                      </a:lnTo>
                      <a:lnTo>
                        <a:pt x="118" y="110"/>
                      </a:lnTo>
                      <a:lnTo>
                        <a:pt x="118" y="116"/>
                      </a:lnTo>
                      <a:lnTo>
                        <a:pt x="118" y="120"/>
                      </a:lnTo>
                      <a:lnTo>
                        <a:pt x="118" y="124"/>
                      </a:lnTo>
                      <a:lnTo>
                        <a:pt x="116" y="124"/>
                      </a:lnTo>
                      <a:lnTo>
                        <a:pt x="114" y="126"/>
                      </a:lnTo>
                      <a:lnTo>
                        <a:pt x="112" y="128"/>
                      </a:lnTo>
                      <a:lnTo>
                        <a:pt x="108" y="132"/>
                      </a:lnTo>
                      <a:lnTo>
                        <a:pt x="106" y="138"/>
                      </a:lnTo>
                      <a:lnTo>
                        <a:pt x="104" y="146"/>
                      </a:lnTo>
                      <a:lnTo>
                        <a:pt x="102" y="150"/>
                      </a:lnTo>
                      <a:lnTo>
                        <a:pt x="98" y="158"/>
                      </a:lnTo>
                      <a:lnTo>
                        <a:pt x="92" y="168"/>
                      </a:lnTo>
                      <a:lnTo>
                        <a:pt x="88" y="178"/>
                      </a:lnTo>
                      <a:lnTo>
                        <a:pt x="86" y="186"/>
                      </a:lnTo>
                      <a:lnTo>
                        <a:pt x="84" y="192"/>
                      </a:lnTo>
                      <a:lnTo>
                        <a:pt x="84" y="200"/>
                      </a:lnTo>
                      <a:lnTo>
                        <a:pt x="82" y="214"/>
                      </a:lnTo>
                      <a:lnTo>
                        <a:pt x="84" y="232"/>
                      </a:lnTo>
                      <a:lnTo>
                        <a:pt x="82" y="322"/>
                      </a:lnTo>
                      <a:lnTo>
                        <a:pt x="82" y="324"/>
                      </a:lnTo>
                      <a:lnTo>
                        <a:pt x="80" y="326"/>
                      </a:lnTo>
                      <a:lnTo>
                        <a:pt x="76" y="330"/>
                      </a:lnTo>
                      <a:lnTo>
                        <a:pt x="74" y="334"/>
                      </a:lnTo>
                      <a:lnTo>
                        <a:pt x="70" y="338"/>
                      </a:lnTo>
                      <a:lnTo>
                        <a:pt x="68" y="344"/>
                      </a:lnTo>
                      <a:lnTo>
                        <a:pt x="66" y="348"/>
                      </a:lnTo>
                      <a:lnTo>
                        <a:pt x="64" y="350"/>
                      </a:lnTo>
                      <a:lnTo>
                        <a:pt x="60" y="368"/>
                      </a:lnTo>
                      <a:lnTo>
                        <a:pt x="58" y="370"/>
                      </a:lnTo>
                      <a:lnTo>
                        <a:pt x="58" y="372"/>
                      </a:lnTo>
                      <a:lnTo>
                        <a:pt x="60" y="380"/>
                      </a:lnTo>
                      <a:lnTo>
                        <a:pt x="58" y="390"/>
                      </a:lnTo>
                      <a:lnTo>
                        <a:pt x="60" y="398"/>
                      </a:lnTo>
                      <a:lnTo>
                        <a:pt x="58" y="410"/>
                      </a:lnTo>
                      <a:lnTo>
                        <a:pt x="54" y="412"/>
                      </a:lnTo>
                      <a:lnTo>
                        <a:pt x="54" y="420"/>
                      </a:lnTo>
                      <a:lnTo>
                        <a:pt x="56" y="420"/>
                      </a:lnTo>
                      <a:lnTo>
                        <a:pt x="56" y="424"/>
                      </a:lnTo>
                      <a:lnTo>
                        <a:pt x="56" y="436"/>
                      </a:lnTo>
                      <a:lnTo>
                        <a:pt x="56" y="448"/>
                      </a:lnTo>
                      <a:lnTo>
                        <a:pt x="56" y="458"/>
                      </a:lnTo>
                      <a:lnTo>
                        <a:pt x="56" y="462"/>
                      </a:lnTo>
                      <a:lnTo>
                        <a:pt x="54" y="466"/>
                      </a:lnTo>
                      <a:lnTo>
                        <a:pt x="54" y="468"/>
                      </a:lnTo>
                      <a:lnTo>
                        <a:pt x="54" y="470"/>
                      </a:lnTo>
                      <a:lnTo>
                        <a:pt x="54" y="472"/>
                      </a:lnTo>
                      <a:lnTo>
                        <a:pt x="56" y="474"/>
                      </a:lnTo>
                      <a:lnTo>
                        <a:pt x="56" y="476"/>
                      </a:lnTo>
                      <a:lnTo>
                        <a:pt x="58" y="478"/>
                      </a:lnTo>
                      <a:lnTo>
                        <a:pt x="58" y="484"/>
                      </a:lnTo>
                      <a:lnTo>
                        <a:pt x="58" y="496"/>
                      </a:lnTo>
                      <a:lnTo>
                        <a:pt x="58" y="508"/>
                      </a:lnTo>
                      <a:lnTo>
                        <a:pt x="56" y="516"/>
                      </a:lnTo>
                      <a:lnTo>
                        <a:pt x="56" y="518"/>
                      </a:lnTo>
                      <a:lnTo>
                        <a:pt x="52" y="520"/>
                      </a:lnTo>
                      <a:lnTo>
                        <a:pt x="50" y="522"/>
                      </a:lnTo>
                      <a:lnTo>
                        <a:pt x="46" y="526"/>
                      </a:lnTo>
                      <a:lnTo>
                        <a:pt x="42" y="530"/>
                      </a:lnTo>
                      <a:lnTo>
                        <a:pt x="40" y="534"/>
                      </a:lnTo>
                      <a:lnTo>
                        <a:pt x="38" y="540"/>
                      </a:lnTo>
                      <a:lnTo>
                        <a:pt x="38" y="554"/>
                      </a:lnTo>
                      <a:lnTo>
                        <a:pt x="38" y="574"/>
                      </a:lnTo>
                      <a:lnTo>
                        <a:pt x="38" y="594"/>
                      </a:lnTo>
                      <a:lnTo>
                        <a:pt x="38" y="612"/>
                      </a:lnTo>
                      <a:lnTo>
                        <a:pt x="38" y="618"/>
                      </a:lnTo>
                      <a:lnTo>
                        <a:pt x="36" y="620"/>
                      </a:lnTo>
                      <a:lnTo>
                        <a:pt x="36" y="624"/>
                      </a:lnTo>
                      <a:lnTo>
                        <a:pt x="38" y="630"/>
                      </a:lnTo>
                      <a:lnTo>
                        <a:pt x="38" y="642"/>
                      </a:lnTo>
                      <a:lnTo>
                        <a:pt x="50" y="656"/>
                      </a:lnTo>
                      <a:lnTo>
                        <a:pt x="88" y="656"/>
                      </a:lnTo>
                      <a:lnTo>
                        <a:pt x="90" y="656"/>
                      </a:lnTo>
                      <a:lnTo>
                        <a:pt x="90" y="658"/>
                      </a:lnTo>
                      <a:lnTo>
                        <a:pt x="90" y="660"/>
                      </a:lnTo>
                      <a:lnTo>
                        <a:pt x="90" y="662"/>
                      </a:lnTo>
                      <a:lnTo>
                        <a:pt x="90" y="668"/>
                      </a:lnTo>
                      <a:lnTo>
                        <a:pt x="92" y="676"/>
                      </a:lnTo>
                      <a:lnTo>
                        <a:pt x="92" y="700"/>
                      </a:lnTo>
                      <a:lnTo>
                        <a:pt x="96" y="726"/>
                      </a:lnTo>
                      <a:lnTo>
                        <a:pt x="136" y="728"/>
                      </a:lnTo>
                      <a:lnTo>
                        <a:pt x="150" y="74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5" name="Freeform 333"/>
                <p:cNvSpPr>
                  <a:spLocks/>
                </p:cNvSpPr>
                <p:nvPr/>
              </p:nvSpPr>
              <p:spPr bwMode="gray">
                <a:xfrm>
                  <a:off x="4659" y="3404"/>
                  <a:ext cx="110" cy="126"/>
                </a:xfrm>
                <a:custGeom>
                  <a:avLst/>
                  <a:gdLst>
                    <a:gd name="T0" fmla="*/ 110 w 110"/>
                    <a:gd name="T1" fmla="*/ 94 h 126"/>
                    <a:gd name="T2" fmla="*/ 108 w 110"/>
                    <a:gd name="T3" fmla="*/ 84 h 126"/>
                    <a:gd name="T4" fmla="*/ 104 w 110"/>
                    <a:gd name="T5" fmla="*/ 76 h 126"/>
                    <a:gd name="T6" fmla="*/ 102 w 110"/>
                    <a:gd name="T7" fmla="*/ 72 h 126"/>
                    <a:gd name="T8" fmla="*/ 98 w 110"/>
                    <a:gd name="T9" fmla="*/ 70 h 126"/>
                    <a:gd name="T10" fmla="*/ 92 w 110"/>
                    <a:gd name="T11" fmla="*/ 70 h 126"/>
                    <a:gd name="T12" fmla="*/ 90 w 110"/>
                    <a:gd name="T13" fmla="*/ 72 h 126"/>
                    <a:gd name="T14" fmla="*/ 76 w 110"/>
                    <a:gd name="T15" fmla="*/ 68 h 126"/>
                    <a:gd name="T16" fmla="*/ 72 w 110"/>
                    <a:gd name="T17" fmla="*/ 64 h 126"/>
                    <a:gd name="T18" fmla="*/ 72 w 110"/>
                    <a:gd name="T19" fmla="*/ 54 h 126"/>
                    <a:gd name="T20" fmla="*/ 68 w 110"/>
                    <a:gd name="T21" fmla="*/ 32 h 126"/>
                    <a:gd name="T22" fmla="*/ 68 w 110"/>
                    <a:gd name="T23" fmla="*/ 24 h 126"/>
                    <a:gd name="T24" fmla="*/ 68 w 110"/>
                    <a:gd name="T25" fmla="*/ 18 h 126"/>
                    <a:gd name="T26" fmla="*/ 68 w 110"/>
                    <a:gd name="T27" fmla="*/ 18 h 126"/>
                    <a:gd name="T28" fmla="*/ 64 w 110"/>
                    <a:gd name="T29" fmla="*/ 16 h 126"/>
                    <a:gd name="T30" fmla="*/ 56 w 110"/>
                    <a:gd name="T31" fmla="*/ 8 h 126"/>
                    <a:gd name="T32" fmla="*/ 46 w 110"/>
                    <a:gd name="T33" fmla="*/ 2 h 126"/>
                    <a:gd name="T34" fmla="*/ 36 w 110"/>
                    <a:gd name="T35" fmla="*/ 0 h 126"/>
                    <a:gd name="T36" fmla="*/ 30 w 110"/>
                    <a:gd name="T37" fmla="*/ 4 h 126"/>
                    <a:gd name="T38" fmla="*/ 18 w 110"/>
                    <a:gd name="T39" fmla="*/ 10 h 126"/>
                    <a:gd name="T40" fmla="*/ 8 w 110"/>
                    <a:gd name="T41" fmla="*/ 24 h 126"/>
                    <a:gd name="T42" fmla="*/ 6 w 110"/>
                    <a:gd name="T43" fmla="*/ 28 h 126"/>
                    <a:gd name="T44" fmla="*/ 2 w 110"/>
                    <a:gd name="T45" fmla="*/ 38 h 126"/>
                    <a:gd name="T46" fmla="*/ 0 w 110"/>
                    <a:gd name="T47" fmla="*/ 52 h 126"/>
                    <a:gd name="T48" fmla="*/ 2 w 110"/>
                    <a:gd name="T49" fmla="*/ 56 h 126"/>
                    <a:gd name="T50" fmla="*/ 10 w 110"/>
                    <a:gd name="T51" fmla="*/ 60 h 126"/>
                    <a:gd name="T52" fmla="*/ 32 w 110"/>
                    <a:gd name="T53" fmla="*/ 72 h 126"/>
                    <a:gd name="T54" fmla="*/ 50 w 110"/>
                    <a:gd name="T55" fmla="*/ 126 h 126"/>
                    <a:gd name="T56" fmla="*/ 102 w 110"/>
                    <a:gd name="T57" fmla="*/ 124 h 126"/>
                    <a:gd name="T58" fmla="*/ 104 w 110"/>
                    <a:gd name="T59" fmla="*/ 116 h 126"/>
                    <a:gd name="T60" fmla="*/ 106 w 110"/>
                    <a:gd name="T61" fmla="*/ 110 h 126"/>
                    <a:gd name="T62" fmla="*/ 106 w 110"/>
                    <a:gd name="T63" fmla="*/ 104 h 126"/>
                    <a:gd name="T64" fmla="*/ 108 w 110"/>
                    <a:gd name="T65" fmla="*/ 96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10" h="126">
                      <a:moveTo>
                        <a:pt x="108" y="96"/>
                      </a:moveTo>
                      <a:lnTo>
                        <a:pt x="110" y="94"/>
                      </a:lnTo>
                      <a:lnTo>
                        <a:pt x="108" y="90"/>
                      </a:lnTo>
                      <a:lnTo>
                        <a:pt x="108" y="84"/>
                      </a:lnTo>
                      <a:lnTo>
                        <a:pt x="106" y="80"/>
                      </a:lnTo>
                      <a:lnTo>
                        <a:pt x="104" y="76"/>
                      </a:lnTo>
                      <a:lnTo>
                        <a:pt x="102" y="72"/>
                      </a:lnTo>
                      <a:lnTo>
                        <a:pt x="102" y="72"/>
                      </a:lnTo>
                      <a:lnTo>
                        <a:pt x="100" y="70"/>
                      </a:lnTo>
                      <a:lnTo>
                        <a:pt x="98" y="70"/>
                      </a:lnTo>
                      <a:lnTo>
                        <a:pt x="94" y="70"/>
                      </a:lnTo>
                      <a:lnTo>
                        <a:pt x="92" y="70"/>
                      </a:lnTo>
                      <a:lnTo>
                        <a:pt x="90" y="70"/>
                      </a:lnTo>
                      <a:lnTo>
                        <a:pt x="90" y="72"/>
                      </a:lnTo>
                      <a:lnTo>
                        <a:pt x="78" y="68"/>
                      </a:lnTo>
                      <a:lnTo>
                        <a:pt x="76" y="68"/>
                      </a:lnTo>
                      <a:lnTo>
                        <a:pt x="74" y="66"/>
                      </a:lnTo>
                      <a:lnTo>
                        <a:pt x="72" y="64"/>
                      </a:lnTo>
                      <a:lnTo>
                        <a:pt x="72" y="64"/>
                      </a:lnTo>
                      <a:lnTo>
                        <a:pt x="72" y="54"/>
                      </a:lnTo>
                      <a:lnTo>
                        <a:pt x="70" y="42"/>
                      </a:lnTo>
                      <a:lnTo>
                        <a:pt x="68" y="32"/>
                      </a:lnTo>
                      <a:lnTo>
                        <a:pt x="68" y="28"/>
                      </a:lnTo>
                      <a:lnTo>
                        <a:pt x="68" y="24"/>
                      </a:lnTo>
                      <a:lnTo>
                        <a:pt x="68" y="20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66" y="18"/>
                      </a:lnTo>
                      <a:lnTo>
                        <a:pt x="64" y="16"/>
                      </a:lnTo>
                      <a:lnTo>
                        <a:pt x="60" y="12"/>
                      </a:lnTo>
                      <a:lnTo>
                        <a:pt x="56" y="8"/>
                      </a:lnTo>
                      <a:lnTo>
                        <a:pt x="52" y="6"/>
                      </a:lnTo>
                      <a:lnTo>
                        <a:pt x="46" y="2"/>
                      </a:lnTo>
                      <a:lnTo>
                        <a:pt x="42" y="2"/>
                      </a:lnTo>
                      <a:lnTo>
                        <a:pt x="36" y="0"/>
                      </a:lnTo>
                      <a:lnTo>
                        <a:pt x="34" y="2"/>
                      </a:lnTo>
                      <a:lnTo>
                        <a:pt x="30" y="4"/>
                      </a:lnTo>
                      <a:lnTo>
                        <a:pt x="24" y="6"/>
                      </a:lnTo>
                      <a:lnTo>
                        <a:pt x="18" y="10"/>
                      </a:lnTo>
                      <a:lnTo>
                        <a:pt x="12" y="16"/>
                      </a:lnTo>
                      <a:lnTo>
                        <a:pt x="8" y="24"/>
                      </a:lnTo>
                      <a:lnTo>
                        <a:pt x="6" y="24"/>
                      </a:lnTo>
                      <a:lnTo>
                        <a:pt x="6" y="28"/>
                      </a:lnTo>
                      <a:lnTo>
                        <a:pt x="4" y="32"/>
                      </a:lnTo>
                      <a:lnTo>
                        <a:pt x="2" y="38"/>
                      </a:lnTo>
                      <a:lnTo>
                        <a:pt x="0" y="46"/>
                      </a:lnTo>
                      <a:lnTo>
                        <a:pt x="0" y="52"/>
                      </a:lnTo>
                      <a:lnTo>
                        <a:pt x="0" y="54"/>
                      </a:lnTo>
                      <a:lnTo>
                        <a:pt x="2" y="56"/>
                      </a:lnTo>
                      <a:lnTo>
                        <a:pt x="6" y="58"/>
                      </a:lnTo>
                      <a:lnTo>
                        <a:pt x="10" y="60"/>
                      </a:lnTo>
                      <a:lnTo>
                        <a:pt x="26" y="66"/>
                      </a:lnTo>
                      <a:lnTo>
                        <a:pt x="32" y="72"/>
                      </a:lnTo>
                      <a:lnTo>
                        <a:pt x="66" y="90"/>
                      </a:lnTo>
                      <a:lnTo>
                        <a:pt x="50" y="126"/>
                      </a:lnTo>
                      <a:lnTo>
                        <a:pt x="102" y="126"/>
                      </a:lnTo>
                      <a:lnTo>
                        <a:pt x="102" y="124"/>
                      </a:lnTo>
                      <a:lnTo>
                        <a:pt x="102" y="120"/>
                      </a:lnTo>
                      <a:lnTo>
                        <a:pt x="104" y="116"/>
                      </a:lnTo>
                      <a:lnTo>
                        <a:pt x="106" y="112"/>
                      </a:lnTo>
                      <a:lnTo>
                        <a:pt x="106" y="110"/>
                      </a:lnTo>
                      <a:lnTo>
                        <a:pt x="106" y="108"/>
                      </a:lnTo>
                      <a:lnTo>
                        <a:pt x="106" y="104"/>
                      </a:lnTo>
                      <a:lnTo>
                        <a:pt x="108" y="98"/>
                      </a:lnTo>
                      <a:lnTo>
                        <a:pt x="108" y="9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6" name="Freeform 334"/>
                <p:cNvSpPr>
                  <a:spLocks/>
                </p:cNvSpPr>
                <p:nvPr/>
              </p:nvSpPr>
              <p:spPr bwMode="gray">
                <a:xfrm>
                  <a:off x="4335" y="2928"/>
                  <a:ext cx="52" cy="70"/>
                </a:xfrm>
                <a:custGeom>
                  <a:avLst/>
                  <a:gdLst>
                    <a:gd name="T0" fmla="*/ 50 w 52"/>
                    <a:gd name="T1" fmla="*/ 64 h 70"/>
                    <a:gd name="T2" fmla="*/ 46 w 52"/>
                    <a:gd name="T3" fmla="*/ 60 h 70"/>
                    <a:gd name="T4" fmla="*/ 44 w 52"/>
                    <a:gd name="T5" fmla="*/ 54 h 70"/>
                    <a:gd name="T6" fmla="*/ 46 w 52"/>
                    <a:gd name="T7" fmla="*/ 46 h 70"/>
                    <a:gd name="T8" fmla="*/ 48 w 52"/>
                    <a:gd name="T9" fmla="*/ 42 h 70"/>
                    <a:gd name="T10" fmla="*/ 48 w 52"/>
                    <a:gd name="T11" fmla="*/ 36 h 70"/>
                    <a:gd name="T12" fmla="*/ 48 w 52"/>
                    <a:gd name="T13" fmla="*/ 32 h 70"/>
                    <a:gd name="T14" fmla="*/ 50 w 52"/>
                    <a:gd name="T15" fmla="*/ 20 h 70"/>
                    <a:gd name="T16" fmla="*/ 52 w 52"/>
                    <a:gd name="T17" fmla="*/ 10 h 70"/>
                    <a:gd name="T18" fmla="*/ 52 w 52"/>
                    <a:gd name="T19" fmla="*/ 6 h 70"/>
                    <a:gd name="T20" fmla="*/ 52 w 52"/>
                    <a:gd name="T21" fmla="*/ 0 h 70"/>
                    <a:gd name="T22" fmla="*/ 48 w 52"/>
                    <a:gd name="T23" fmla="*/ 0 h 70"/>
                    <a:gd name="T24" fmla="*/ 44 w 52"/>
                    <a:gd name="T25" fmla="*/ 0 h 70"/>
                    <a:gd name="T26" fmla="*/ 40 w 52"/>
                    <a:gd name="T27" fmla="*/ 2 h 70"/>
                    <a:gd name="T28" fmla="*/ 36 w 52"/>
                    <a:gd name="T29" fmla="*/ 0 h 70"/>
                    <a:gd name="T30" fmla="*/ 34 w 52"/>
                    <a:gd name="T31" fmla="*/ 2 h 70"/>
                    <a:gd name="T32" fmla="*/ 30 w 52"/>
                    <a:gd name="T33" fmla="*/ 10 h 70"/>
                    <a:gd name="T34" fmla="*/ 28 w 52"/>
                    <a:gd name="T35" fmla="*/ 14 h 70"/>
                    <a:gd name="T36" fmla="*/ 24 w 52"/>
                    <a:gd name="T37" fmla="*/ 20 h 70"/>
                    <a:gd name="T38" fmla="*/ 20 w 52"/>
                    <a:gd name="T39" fmla="*/ 22 h 70"/>
                    <a:gd name="T40" fmla="*/ 16 w 52"/>
                    <a:gd name="T41" fmla="*/ 24 h 70"/>
                    <a:gd name="T42" fmla="*/ 14 w 52"/>
                    <a:gd name="T43" fmla="*/ 28 h 70"/>
                    <a:gd name="T44" fmla="*/ 14 w 52"/>
                    <a:gd name="T45" fmla="*/ 32 h 70"/>
                    <a:gd name="T46" fmla="*/ 10 w 52"/>
                    <a:gd name="T47" fmla="*/ 36 h 70"/>
                    <a:gd name="T48" fmla="*/ 8 w 52"/>
                    <a:gd name="T49" fmla="*/ 38 h 70"/>
                    <a:gd name="T50" fmla="*/ 6 w 52"/>
                    <a:gd name="T51" fmla="*/ 40 h 70"/>
                    <a:gd name="T52" fmla="*/ 6 w 52"/>
                    <a:gd name="T53" fmla="*/ 42 h 70"/>
                    <a:gd name="T54" fmla="*/ 4 w 52"/>
                    <a:gd name="T55" fmla="*/ 44 h 70"/>
                    <a:gd name="T56" fmla="*/ 2 w 52"/>
                    <a:gd name="T57" fmla="*/ 44 h 70"/>
                    <a:gd name="T58" fmla="*/ 0 w 52"/>
                    <a:gd name="T59" fmla="*/ 42 h 70"/>
                    <a:gd name="T60" fmla="*/ 0 w 52"/>
                    <a:gd name="T61" fmla="*/ 44 h 70"/>
                    <a:gd name="T62" fmla="*/ 8 w 52"/>
                    <a:gd name="T63" fmla="*/ 52 h 70"/>
                    <a:gd name="T64" fmla="*/ 12 w 52"/>
                    <a:gd name="T65" fmla="*/ 60 h 70"/>
                    <a:gd name="T66" fmla="*/ 16 w 52"/>
                    <a:gd name="T67" fmla="*/ 64 h 70"/>
                    <a:gd name="T68" fmla="*/ 20 w 52"/>
                    <a:gd name="T69" fmla="*/ 62 h 70"/>
                    <a:gd name="T70" fmla="*/ 26 w 52"/>
                    <a:gd name="T71" fmla="*/ 66 h 70"/>
                    <a:gd name="T72" fmla="*/ 30 w 52"/>
                    <a:gd name="T73" fmla="*/ 66 h 70"/>
                    <a:gd name="T74" fmla="*/ 36 w 52"/>
                    <a:gd name="T75" fmla="*/ 66 h 70"/>
                    <a:gd name="T76" fmla="*/ 40 w 52"/>
                    <a:gd name="T77" fmla="*/ 66 h 70"/>
                    <a:gd name="T78" fmla="*/ 44 w 52"/>
                    <a:gd name="T79" fmla="*/ 68 h 70"/>
                    <a:gd name="T80" fmla="*/ 48 w 52"/>
                    <a:gd name="T81" fmla="*/ 70 h 70"/>
                    <a:gd name="T82" fmla="*/ 50 w 52"/>
                    <a:gd name="T83" fmla="*/ 70 h 70"/>
                    <a:gd name="T84" fmla="*/ 52 w 52"/>
                    <a:gd name="T85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2" h="70">
                      <a:moveTo>
                        <a:pt x="52" y="70"/>
                      </a:moveTo>
                      <a:lnTo>
                        <a:pt x="50" y="64"/>
                      </a:lnTo>
                      <a:lnTo>
                        <a:pt x="46" y="60"/>
                      </a:lnTo>
                      <a:lnTo>
                        <a:pt x="46" y="60"/>
                      </a:lnTo>
                      <a:lnTo>
                        <a:pt x="44" y="58"/>
                      </a:lnTo>
                      <a:lnTo>
                        <a:pt x="44" y="54"/>
                      </a:lnTo>
                      <a:lnTo>
                        <a:pt x="44" y="50"/>
                      </a:lnTo>
                      <a:lnTo>
                        <a:pt x="46" y="46"/>
                      </a:lnTo>
                      <a:lnTo>
                        <a:pt x="46" y="46"/>
                      </a:lnTo>
                      <a:lnTo>
                        <a:pt x="48" y="42"/>
                      </a:lnTo>
                      <a:lnTo>
                        <a:pt x="48" y="40"/>
                      </a:lnTo>
                      <a:lnTo>
                        <a:pt x="48" y="36"/>
                      </a:lnTo>
                      <a:lnTo>
                        <a:pt x="48" y="34"/>
                      </a:lnTo>
                      <a:lnTo>
                        <a:pt x="48" y="32"/>
                      </a:lnTo>
                      <a:lnTo>
                        <a:pt x="48" y="26"/>
                      </a:lnTo>
                      <a:lnTo>
                        <a:pt x="50" y="20"/>
                      </a:lnTo>
                      <a:lnTo>
                        <a:pt x="50" y="14"/>
                      </a:lnTo>
                      <a:lnTo>
                        <a:pt x="52" y="10"/>
                      </a:lnTo>
                      <a:lnTo>
                        <a:pt x="52" y="8"/>
                      </a:lnTo>
                      <a:lnTo>
                        <a:pt x="52" y="6"/>
                      </a:lnTo>
                      <a:lnTo>
                        <a:pt x="52" y="2"/>
                      </a:lnTo>
                      <a:lnTo>
                        <a:pt x="52" y="0"/>
                      </a:lnTo>
                      <a:lnTo>
                        <a:pt x="50" y="0"/>
                      </a:lnTo>
                      <a:lnTo>
                        <a:pt x="48" y="0"/>
                      </a:lnTo>
                      <a:lnTo>
                        <a:pt x="46" y="0"/>
                      </a:lnTo>
                      <a:lnTo>
                        <a:pt x="44" y="0"/>
                      </a:lnTo>
                      <a:lnTo>
                        <a:pt x="42" y="0"/>
                      </a:lnTo>
                      <a:lnTo>
                        <a:pt x="40" y="2"/>
                      </a:lnTo>
                      <a:lnTo>
                        <a:pt x="38" y="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34" y="2"/>
                      </a:lnTo>
                      <a:lnTo>
                        <a:pt x="32" y="4"/>
                      </a:lnTo>
                      <a:lnTo>
                        <a:pt x="30" y="10"/>
                      </a:lnTo>
                      <a:lnTo>
                        <a:pt x="30" y="10"/>
                      </a:lnTo>
                      <a:lnTo>
                        <a:pt x="28" y="14"/>
                      </a:lnTo>
                      <a:lnTo>
                        <a:pt x="26" y="16"/>
                      </a:lnTo>
                      <a:lnTo>
                        <a:pt x="24" y="20"/>
                      </a:lnTo>
                      <a:lnTo>
                        <a:pt x="20" y="22"/>
                      </a:lnTo>
                      <a:lnTo>
                        <a:pt x="20" y="22"/>
                      </a:lnTo>
                      <a:lnTo>
                        <a:pt x="18" y="22"/>
                      </a:lnTo>
                      <a:lnTo>
                        <a:pt x="16" y="24"/>
                      </a:lnTo>
                      <a:lnTo>
                        <a:pt x="14" y="26"/>
                      </a:lnTo>
                      <a:lnTo>
                        <a:pt x="14" y="28"/>
                      </a:lnTo>
                      <a:lnTo>
                        <a:pt x="14" y="30"/>
                      </a:lnTo>
                      <a:lnTo>
                        <a:pt x="14" y="32"/>
                      </a:lnTo>
                      <a:lnTo>
                        <a:pt x="12" y="34"/>
                      </a:lnTo>
                      <a:lnTo>
                        <a:pt x="10" y="36"/>
                      </a:lnTo>
                      <a:lnTo>
                        <a:pt x="8" y="36"/>
                      </a:lnTo>
                      <a:lnTo>
                        <a:pt x="8" y="38"/>
                      </a:lnTo>
                      <a:lnTo>
                        <a:pt x="6" y="40"/>
                      </a:lnTo>
                      <a:lnTo>
                        <a:pt x="6" y="40"/>
                      </a:lnTo>
                      <a:lnTo>
                        <a:pt x="6" y="40"/>
                      </a:lnTo>
                      <a:lnTo>
                        <a:pt x="6" y="42"/>
                      </a:lnTo>
                      <a:lnTo>
                        <a:pt x="6" y="42"/>
                      </a:lnTo>
                      <a:lnTo>
                        <a:pt x="4" y="44"/>
                      </a:lnTo>
                      <a:lnTo>
                        <a:pt x="2" y="44"/>
                      </a:lnTo>
                      <a:lnTo>
                        <a:pt x="2" y="44"/>
                      </a:ln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8" y="52"/>
                      </a:lnTo>
                      <a:lnTo>
                        <a:pt x="8" y="52"/>
                      </a:lnTo>
                      <a:lnTo>
                        <a:pt x="10" y="56"/>
                      </a:lnTo>
                      <a:lnTo>
                        <a:pt x="12" y="60"/>
                      </a:lnTo>
                      <a:lnTo>
                        <a:pt x="14" y="64"/>
                      </a:lnTo>
                      <a:lnTo>
                        <a:pt x="16" y="64"/>
                      </a:lnTo>
                      <a:lnTo>
                        <a:pt x="18" y="62"/>
                      </a:lnTo>
                      <a:lnTo>
                        <a:pt x="20" y="62"/>
                      </a:lnTo>
                      <a:lnTo>
                        <a:pt x="24" y="64"/>
                      </a:lnTo>
                      <a:lnTo>
                        <a:pt x="26" y="66"/>
                      </a:lnTo>
                      <a:lnTo>
                        <a:pt x="28" y="66"/>
                      </a:lnTo>
                      <a:lnTo>
                        <a:pt x="30" y="66"/>
                      </a:lnTo>
                      <a:lnTo>
                        <a:pt x="34" y="66"/>
                      </a:lnTo>
                      <a:lnTo>
                        <a:pt x="36" y="66"/>
                      </a:lnTo>
                      <a:lnTo>
                        <a:pt x="40" y="66"/>
                      </a:lnTo>
                      <a:lnTo>
                        <a:pt x="40" y="66"/>
                      </a:lnTo>
                      <a:lnTo>
                        <a:pt x="42" y="66"/>
                      </a:lnTo>
                      <a:lnTo>
                        <a:pt x="44" y="68"/>
                      </a:lnTo>
                      <a:lnTo>
                        <a:pt x="48" y="68"/>
                      </a:lnTo>
                      <a:lnTo>
                        <a:pt x="48" y="70"/>
                      </a:lnTo>
                      <a:lnTo>
                        <a:pt x="50" y="70"/>
                      </a:lnTo>
                      <a:lnTo>
                        <a:pt x="50" y="70"/>
                      </a:lnTo>
                      <a:lnTo>
                        <a:pt x="52" y="70"/>
                      </a:lnTo>
                      <a:lnTo>
                        <a:pt x="52" y="7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7" name="Freeform 335"/>
                <p:cNvSpPr>
                  <a:spLocks/>
                </p:cNvSpPr>
                <p:nvPr/>
              </p:nvSpPr>
              <p:spPr bwMode="gray">
                <a:xfrm>
                  <a:off x="4275" y="2880"/>
                  <a:ext cx="60" cy="74"/>
                </a:xfrm>
                <a:custGeom>
                  <a:avLst/>
                  <a:gdLst>
                    <a:gd name="T0" fmla="*/ 60 w 60"/>
                    <a:gd name="T1" fmla="*/ 40 h 74"/>
                    <a:gd name="T2" fmla="*/ 60 w 60"/>
                    <a:gd name="T3" fmla="*/ 40 h 74"/>
                    <a:gd name="T4" fmla="*/ 58 w 60"/>
                    <a:gd name="T5" fmla="*/ 42 h 74"/>
                    <a:gd name="T6" fmla="*/ 56 w 60"/>
                    <a:gd name="T7" fmla="*/ 46 h 74"/>
                    <a:gd name="T8" fmla="*/ 54 w 60"/>
                    <a:gd name="T9" fmla="*/ 48 h 74"/>
                    <a:gd name="T10" fmla="*/ 50 w 60"/>
                    <a:gd name="T11" fmla="*/ 50 h 74"/>
                    <a:gd name="T12" fmla="*/ 46 w 60"/>
                    <a:gd name="T13" fmla="*/ 52 h 74"/>
                    <a:gd name="T14" fmla="*/ 46 w 60"/>
                    <a:gd name="T15" fmla="*/ 52 h 74"/>
                    <a:gd name="T16" fmla="*/ 44 w 60"/>
                    <a:gd name="T17" fmla="*/ 52 h 74"/>
                    <a:gd name="T18" fmla="*/ 42 w 60"/>
                    <a:gd name="T19" fmla="*/ 54 h 74"/>
                    <a:gd name="T20" fmla="*/ 40 w 60"/>
                    <a:gd name="T21" fmla="*/ 58 h 74"/>
                    <a:gd name="T22" fmla="*/ 40 w 60"/>
                    <a:gd name="T23" fmla="*/ 58 h 74"/>
                    <a:gd name="T24" fmla="*/ 38 w 60"/>
                    <a:gd name="T25" fmla="*/ 60 h 74"/>
                    <a:gd name="T26" fmla="*/ 36 w 60"/>
                    <a:gd name="T27" fmla="*/ 62 h 74"/>
                    <a:gd name="T28" fmla="*/ 32 w 60"/>
                    <a:gd name="T29" fmla="*/ 62 h 74"/>
                    <a:gd name="T30" fmla="*/ 32 w 60"/>
                    <a:gd name="T31" fmla="*/ 62 h 74"/>
                    <a:gd name="T32" fmla="*/ 30 w 60"/>
                    <a:gd name="T33" fmla="*/ 64 h 74"/>
                    <a:gd name="T34" fmla="*/ 26 w 60"/>
                    <a:gd name="T35" fmla="*/ 66 h 74"/>
                    <a:gd name="T36" fmla="*/ 24 w 60"/>
                    <a:gd name="T37" fmla="*/ 68 h 74"/>
                    <a:gd name="T38" fmla="*/ 16 w 60"/>
                    <a:gd name="T39" fmla="*/ 74 h 74"/>
                    <a:gd name="T40" fmla="*/ 10 w 60"/>
                    <a:gd name="T41" fmla="*/ 70 h 74"/>
                    <a:gd name="T42" fmla="*/ 6 w 60"/>
                    <a:gd name="T43" fmla="*/ 66 h 74"/>
                    <a:gd name="T44" fmla="*/ 4 w 60"/>
                    <a:gd name="T45" fmla="*/ 62 h 74"/>
                    <a:gd name="T46" fmla="*/ 0 w 60"/>
                    <a:gd name="T47" fmla="*/ 54 h 74"/>
                    <a:gd name="T48" fmla="*/ 2 w 60"/>
                    <a:gd name="T49" fmla="*/ 54 h 74"/>
                    <a:gd name="T50" fmla="*/ 2 w 60"/>
                    <a:gd name="T51" fmla="*/ 50 h 74"/>
                    <a:gd name="T52" fmla="*/ 4 w 60"/>
                    <a:gd name="T53" fmla="*/ 48 h 74"/>
                    <a:gd name="T54" fmla="*/ 6 w 60"/>
                    <a:gd name="T55" fmla="*/ 44 h 74"/>
                    <a:gd name="T56" fmla="*/ 8 w 60"/>
                    <a:gd name="T57" fmla="*/ 42 h 74"/>
                    <a:gd name="T58" fmla="*/ 8 w 60"/>
                    <a:gd name="T59" fmla="*/ 40 h 74"/>
                    <a:gd name="T60" fmla="*/ 8 w 60"/>
                    <a:gd name="T61" fmla="*/ 38 h 74"/>
                    <a:gd name="T62" fmla="*/ 8 w 60"/>
                    <a:gd name="T63" fmla="*/ 36 h 74"/>
                    <a:gd name="T64" fmla="*/ 6 w 60"/>
                    <a:gd name="T65" fmla="*/ 34 h 74"/>
                    <a:gd name="T66" fmla="*/ 6 w 60"/>
                    <a:gd name="T67" fmla="*/ 32 h 74"/>
                    <a:gd name="T68" fmla="*/ 6 w 60"/>
                    <a:gd name="T69" fmla="*/ 32 h 74"/>
                    <a:gd name="T70" fmla="*/ 6 w 60"/>
                    <a:gd name="T71" fmla="*/ 30 h 74"/>
                    <a:gd name="T72" fmla="*/ 6 w 60"/>
                    <a:gd name="T73" fmla="*/ 28 h 74"/>
                    <a:gd name="T74" fmla="*/ 8 w 60"/>
                    <a:gd name="T75" fmla="*/ 28 h 74"/>
                    <a:gd name="T76" fmla="*/ 32 w 60"/>
                    <a:gd name="T77" fmla="*/ 28 h 74"/>
                    <a:gd name="T78" fmla="*/ 32 w 60"/>
                    <a:gd name="T79" fmla="*/ 18 h 74"/>
                    <a:gd name="T80" fmla="*/ 22 w 60"/>
                    <a:gd name="T81" fmla="*/ 8 h 74"/>
                    <a:gd name="T82" fmla="*/ 26 w 60"/>
                    <a:gd name="T83" fmla="*/ 8 h 74"/>
                    <a:gd name="T84" fmla="*/ 26 w 60"/>
                    <a:gd name="T85" fmla="*/ 0 h 74"/>
                    <a:gd name="T86" fmla="*/ 46 w 60"/>
                    <a:gd name="T87" fmla="*/ 0 h 74"/>
                    <a:gd name="T88" fmla="*/ 46 w 60"/>
                    <a:gd name="T89" fmla="*/ 2 h 74"/>
                    <a:gd name="T90" fmla="*/ 46 w 60"/>
                    <a:gd name="T91" fmla="*/ 32 h 74"/>
                    <a:gd name="T92" fmla="*/ 54 w 60"/>
                    <a:gd name="T93" fmla="*/ 32 h 74"/>
                    <a:gd name="T94" fmla="*/ 54 w 60"/>
                    <a:gd name="T95" fmla="*/ 34 h 74"/>
                    <a:gd name="T96" fmla="*/ 54 w 60"/>
                    <a:gd name="T97" fmla="*/ 34 h 74"/>
                    <a:gd name="T98" fmla="*/ 54 w 60"/>
                    <a:gd name="T99" fmla="*/ 36 h 74"/>
                    <a:gd name="T100" fmla="*/ 56 w 60"/>
                    <a:gd name="T101" fmla="*/ 38 h 74"/>
                    <a:gd name="T102" fmla="*/ 60 w 60"/>
                    <a:gd name="T103" fmla="*/ 4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60" h="74">
                      <a:moveTo>
                        <a:pt x="60" y="40"/>
                      </a:moveTo>
                      <a:lnTo>
                        <a:pt x="60" y="40"/>
                      </a:lnTo>
                      <a:lnTo>
                        <a:pt x="58" y="42"/>
                      </a:lnTo>
                      <a:lnTo>
                        <a:pt x="56" y="46"/>
                      </a:lnTo>
                      <a:lnTo>
                        <a:pt x="54" y="48"/>
                      </a:lnTo>
                      <a:lnTo>
                        <a:pt x="50" y="50"/>
                      </a:lnTo>
                      <a:lnTo>
                        <a:pt x="46" y="52"/>
                      </a:lnTo>
                      <a:lnTo>
                        <a:pt x="46" y="52"/>
                      </a:lnTo>
                      <a:lnTo>
                        <a:pt x="44" y="52"/>
                      </a:lnTo>
                      <a:lnTo>
                        <a:pt x="42" y="54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38" y="60"/>
                      </a:lnTo>
                      <a:lnTo>
                        <a:pt x="36" y="62"/>
                      </a:lnTo>
                      <a:lnTo>
                        <a:pt x="32" y="62"/>
                      </a:lnTo>
                      <a:lnTo>
                        <a:pt x="32" y="62"/>
                      </a:lnTo>
                      <a:lnTo>
                        <a:pt x="30" y="64"/>
                      </a:lnTo>
                      <a:lnTo>
                        <a:pt x="26" y="66"/>
                      </a:lnTo>
                      <a:lnTo>
                        <a:pt x="24" y="68"/>
                      </a:lnTo>
                      <a:lnTo>
                        <a:pt x="16" y="74"/>
                      </a:lnTo>
                      <a:lnTo>
                        <a:pt x="10" y="70"/>
                      </a:lnTo>
                      <a:lnTo>
                        <a:pt x="6" y="66"/>
                      </a:lnTo>
                      <a:lnTo>
                        <a:pt x="4" y="62"/>
                      </a:lnTo>
                      <a:lnTo>
                        <a:pt x="0" y="54"/>
                      </a:lnTo>
                      <a:lnTo>
                        <a:pt x="2" y="54"/>
                      </a:lnTo>
                      <a:lnTo>
                        <a:pt x="2" y="50"/>
                      </a:lnTo>
                      <a:lnTo>
                        <a:pt x="4" y="48"/>
                      </a:lnTo>
                      <a:lnTo>
                        <a:pt x="6" y="44"/>
                      </a:lnTo>
                      <a:lnTo>
                        <a:pt x="8" y="42"/>
                      </a:lnTo>
                      <a:lnTo>
                        <a:pt x="8" y="40"/>
                      </a:lnTo>
                      <a:lnTo>
                        <a:pt x="8" y="38"/>
                      </a:lnTo>
                      <a:lnTo>
                        <a:pt x="8" y="36"/>
                      </a:lnTo>
                      <a:lnTo>
                        <a:pt x="6" y="34"/>
                      </a:lnTo>
                      <a:lnTo>
                        <a:pt x="6" y="32"/>
                      </a:lnTo>
                      <a:lnTo>
                        <a:pt x="6" y="32"/>
                      </a:lnTo>
                      <a:lnTo>
                        <a:pt x="6" y="30"/>
                      </a:lnTo>
                      <a:lnTo>
                        <a:pt x="6" y="28"/>
                      </a:lnTo>
                      <a:lnTo>
                        <a:pt x="8" y="28"/>
                      </a:lnTo>
                      <a:lnTo>
                        <a:pt x="32" y="28"/>
                      </a:lnTo>
                      <a:lnTo>
                        <a:pt x="32" y="18"/>
                      </a:lnTo>
                      <a:lnTo>
                        <a:pt x="22" y="8"/>
                      </a:lnTo>
                      <a:lnTo>
                        <a:pt x="26" y="8"/>
                      </a:lnTo>
                      <a:lnTo>
                        <a:pt x="26" y="0"/>
                      </a:lnTo>
                      <a:lnTo>
                        <a:pt x="46" y="0"/>
                      </a:lnTo>
                      <a:lnTo>
                        <a:pt x="46" y="2"/>
                      </a:lnTo>
                      <a:lnTo>
                        <a:pt x="46" y="32"/>
                      </a:lnTo>
                      <a:lnTo>
                        <a:pt x="54" y="32"/>
                      </a:lnTo>
                      <a:lnTo>
                        <a:pt x="54" y="34"/>
                      </a:lnTo>
                      <a:lnTo>
                        <a:pt x="54" y="34"/>
                      </a:lnTo>
                      <a:lnTo>
                        <a:pt x="54" y="36"/>
                      </a:lnTo>
                      <a:lnTo>
                        <a:pt x="56" y="38"/>
                      </a:lnTo>
                      <a:lnTo>
                        <a:pt x="60" y="4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8" name="Freeform 336"/>
                <p:cNvSpPr>
                  <a:spLocks/>
                </p:cNvSpPr>
                <p:nvPr/>
              </p:nvSpPr>
              <p:spPr bwMode="gray">
                <a:xfrm>
                  <a:off x="4321" y="2872"/>
                  <a:ext cx="14" cy="40"/>
                </a:xfrm>
                <a:custGeom>
                  <a:avLst/>
                  <a:gdLst>
                    <a:gd name="T0" fmla="*/ 14 w 14"/>
                    <a:gd name="T1" fmla="*/ 0 h 40"/>
                    <a:gd name="T2" fmla="*/ 14 w 14"/>
                    <a:gd name="T3" fmla="*/ 0 h 40"/>
                    <a:gd name="T4" fmla="*/ 12 w 14"/>
                    <a:gd name="T5" fmla="*/ 0 h 40"/>
                    <a:gd name="T6" fmla="*/ 10 w 14"/>
                    <a:gd name="T7" fmla="*/ 0 h 40"/>
                    <a:gd name="T8" fmla="*/ 10 w 14"/>
                    <a:gd name="T9" fmla="*/ 2 h 40"/>
                    <a:gd name="T10" fmla="*/ 8 w 14"/>
                    <a:gd name="T11" fmla="*/ 2 h 40"/>
                    <a:gd name="T12" fmla="*/ 6 w 14"/>
                    <a:gd name="T13" fmla="*/ 4 h 40"/>
                    <a:gd name="T14" fmla="*/ 6 w 14"/>
                    <a:gd name="T15" fmla="*/ 4 h 40"/>
                    <a:gd name="T16" fmla="*/ 4 w 14"/>
                    <a:gd name="T17" fmla="*/ 6 h 40"/>
                    <a:gd name="T18" fmla="*/ 2 w 14"/>
                    <a:gd name="T19" fmla="*/ 4 h 40"/>
                    <a:gd name="T20" fmla="*/ 0 w 14"/>
                    <a:gd name="T21" fmla="*/ 4 h 40"/>
                    <a:gd name="T22" fmla="*/ 0 w 14"/>
                    <a:gd name="T23" fmla="*/ 6 h 40"/>
                    <a:gd name="T24" fmla="*/ 0 w 14"/>
                    <a:gd name="T25" fmla="*/ 8 h 40"/>
                    <a:gd name="T26" fmla="*/ 0 w 14"/>
                    <a:gd name="T27" fmla="*/ 8 h 40"/>
                    <a:gd name="T28" fmla="*/ 0 w 14"/>
                    <a:gd name="T29" fmla="*/ 40 h 40"/>
                    <a:gd name="T30" fmla="*/ 8 w 14"/>
                    <a:gd name="T31" fmla="*/ 40 h 40"/>
                    <a:gd name="T32" fmla="*/ 8 w 14"/>
                    <a:gd name="T33" fmla="*/ 40 h 40"/>
                    <a:gd name="T34" fmla="*/ 8 w 14"/>
                    <a:gd name="T35" fmla="*/ 38 h 40"/>
                    <a:gd name="T36" fmla="*/ 10 w 14"/>
                    <a:gd name="T37" fmla="*/ 36 h 40"/>
                    <a:gd name="T38" fmla="*/ 12 w 14"/>
                    <a:gd name="T39" fmla="*/ 34 h 40"/>
                    <a:gd name="T40" fmla="*/ 12 w 14"/>
                    <a:gd name="T41" fmla="*/ 32 h 40"/>
                    <a:gd name="T42" fmla="*/ 12 w 14"/>
                    <a:gd name="T43" fmla="*/ 30 h 40"/>
                    <a:gd name="T44" fmla="*/ 12 w 14"/>
                    <a:gd name="T45" fmla="*/ 28 h 40"/>
                    <a:gd name="T46" fmla="*/ 10 w 14"/>
                    <a:gd name="T47" fmla="*/ 24 h 40"/>
                    <a:gd name="T48" fmla="*/ 10 w 14"/>
                    <a:gd name="T49" fmla="*/ 18 h 40"/>
                    <a:gd name="T50" fmla="*/ 10 w 14"/>
                    <a:gd name="T51" fmla="*/ 14 h 40"/>
                    <a:gd name="T52" fmla="*/ 10 w 14"/>
                    <a:gd name="T53" fmla="*/ 12 h 40"/>
                    <a:gd name="T54" fmla="*/ 12 w 14"/>
                    <a:gd name="T55" fmla="*/ 10 h 40"/>
                    <a:gd name="T56" fmla="*/ 12 w 14"/>
                    <a:gd name="T57" fmla="*/ 8 h 40"/>
                    <a:gd name="T58" fmla="*/ 14 w 14"/>
                    <a:gd name="T59" fmla="*/ 4 h 40"/>
                    <a:gd name="T60" fmla="*/ 14 w 14"/>
                    <a:gd name="T61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4" h="40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2" y="0"/>
                      </a:lnTo>
                      <a:lnTo>
                        <a:pt x="10" y="0"/>
                      </a:lnTo>
                      <a:lnTo>
                        <a:pt x="10" y="2"/>
                      </a:lnTo>
                      <a:lnTo>
                        <a:pt x="8" y="2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4" y="6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40"/>
                      </a:lnTo>
                      <a:lnTo>
                        <a:pt x="8" y="40"/>
                      </a:lnTo>
                      <a:lnTo>
                        <a:pt x="8" y="40"/>
                      </a:lnTo>
                      <a:lnTo>
                        <a:pt x="8" y="38"/>
                      </a:lnTo>
                      <a:lnTo>
                        <a:pt x="10" y="36"/>
                      </a:lnTo>
                      <a:lnTo>
                        <a:pt x="12" y="34"/>
                      </a:lnTo>
                      <a:lnTo>
                        <a:pt x="12" y="32"/>
                      </a:lnTo>
                      <a:lnTo>
                        <a:pt x="12" y="30"/>
                      </a:lnTo>
                      <a:lnTo>
                        <a:pt x="12" y="28"/>
                      </a:lnTo>
                      <a:lnTo>
                        <a:pt x="10" y="24"/>
                      </a:lnTo>
                      <a:lnTo>
                        <a:pt x="10" y="18"/>
                      </a:lnTo>
                      <a:lnTo>
                        <a:pt x="10" y="14"/>
                      </a:lnTo>
                      <a:lnTo>
                        <a:pt x="10" y="12"/>
                      </a:lnTo>
                      <a:lnTo>
                        <a:pt x="12" y="10"/>
                      </a:lnTo>
                      <a:lnTo>
                        <a:pt x="12" y="8"/>
                      </a:lnTo>
                      <a:lnTo>
                        <a:pt x="14" y="4"/>
                      </a:lnTo>
                      <a:lnTo>
                        <a:pt x="14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9" name="Freeform 337"/>
                <p:cNvSpPr>
                  <a:spLocks/>
                </p:cNvSpPr>
                <p:nvPr/>
              </p:nvSpPr>
              <p:spPr bwMode="gray">
                <a:xfrm>
                  <a:off x="4349" y="2992"/>
                  <a:ext cx="48" cy="40"/>
                </a:xfrm>
                <a:custGeom>
                  <a:avLst/>
                  <a:gdLst>
                    <a:gd name="T0" fmla="*/ 48 w 48"/>
                    <a:gd name="T1" fmla="*/ 16 h 40"/>
                    <a:gd name="T2" fmla="*/ 46 w 48"/>
                    <a:gd name="T3" fmla="*/ 14 h 40"/>
                    <a:gd name="T4" fmla="*/ 42 w 48"/>
                    <a:gd name="T5" fmla="*/ 12 h 40"/>
                    <a:gd name="T6" fmla="*/ 40 w 48"/>
                    <a:gd name="T7" fmla="*/ 8 h 40"/>
                    <a:gd name="T8" fmla="*/ 38 w 48"/>
                    <a:gd name="T9" fmla="*/ 6 h 40"/>
                    <a:gd name="T10" fmla="*/ 36 w 48"/>
                    <a:gd name="T11" fmla="*/ 6 h 40"/>
                    <a:gd name="T12" fmla="*/ 34 w 48"/>
                    <a:gd name="T13" fmla="*/ 6 h 40"/>
                    <a:gd name="T14" fmla="*/ 30 w 48"/>
                    <a:gd name="T15" fmla="*/ 4 h 40"/>
                    <a:gd name="T16" fmla="*/ 26 w 48"/>
                    <a:gd name="T17" fmla="*/ 2 h 40"/>
                    <a:gd name="T18" fmla="*/ 22 w 48"/>
                    <a:gd name="T19" fmla="*/ 2 h 40"/>
                    <a:gd name="T20" fmla="*/ 16 w 48"/>
                    <a:gd name="T21" fmla="*/ 2 h 40"/>
                    <a:gd name="T22" fmla="*/ 12 w 48"/>
                    <a:gd name="T23" fmla="*/ 2 h 40"/>
                    <a:gd name="T24" fmla="*/ 6 w 48"/>
                    <a:gd name="T25" fmla="*/ 0 h 40"/>
                    <a:gd name="T26" fmla="*/ 2 w 48"/>
                    <a:gd name="T27" fmla="*/ 0 h 40"/>
                    <a:gd name="T28" fmla="*/ 2 w 48"/>
                    <a:gd name="T29" fmla="*/ 2 h 40"/>
                    <a:gd name="T30" fmla="*/ 2 w 48"/>
                    <a:gd name="T31" fmla="*/ 6 h 40"/>
                    <a:gd name="T32" fmla="*/ 2 w 48"/>
                    <a:gd name="T33" fmla="*/ 10 h 40"/>
                    <a:gd name="T34" fmla="*/ 2 w 48"/>
                    <a:gd name="T35" fmla="*/ 16 h 40"/>
                    <a:gd name="T36" fmla="*/ 8 w 48"/>
                    <a:gd name="T37" fmla="*/ 24 h 40"/>
                    <a:gd name="T38" fmla="*/ 8 w 48"/>
                    <a:gd name="T39" fmla="*/ 20 h 40"/>
                    <a:gd name="T40" fmla="*/ 6 w 48"/>
                    <a:gd name="T41" fmla="*/ 18 h 40"/>
                    <a:gd name="T42" fmla="*/ 8 w 48"/>
                    <a:gd name="T43" fmla="*/ 16 h 40"/>
                    <a:gd name="T44" fmla="*/ 14 w 48"/>
                    <a:gd name="T45" fmla="*/ 20 h 40"/>
                    <a:gd name="T46" fmla="*/ 24 w 48"/>
                    <a:gd name="T47" fmla="*/ 30 h 40"/>
                    <a:gd name="T48" fmla="*/ 22 w 48"/>
                    <a:gd name="T49" fmla="*/ 32 h 40"/>
                    <a:gd name="T50" fmla="*/ 24 w 48"/>
                    <a:gd name="T51" fmla="*/ 36 h 40"/>
                    <a:gd name="T52" fmla="*/ 24 w 48"/>
                    <a:gd name="T53" fmla="*/ 36 h 40"/>
                    <a:gd name="T54" fmla="*/ 26 w 48"/>
                    <a:gd name="T55" fmla="*/ 34 h 40"/>
                    <a:gd name="T56" fmla="*/ 26 w 48"/>
                    <a:gd name="T57" fmla="*/ 34 h 40"/>
                    <a:gd name="T58" fmla="*/ 28 w 48"/>
                    <a:gd name="T59" fmla="*/ 34 h 40"/>
                    <a:gd name="T60" fmla="*/ 28 w 48"/>
                    <a:gd name="T61" fmla="*/ 36 h 40"/>
                    <a:gd name="T62" fmla="*/ 32 w 48"/>
                    <a:gd name="T63" fmla="*/ 40 h 40"/>
                    <a:gd name="T64" fmla="*/ 36 w 48"/>
                    <a:gd name="T65" fmla="*/ 38 h 40"/>
                    <a:gd name="T66" fmla="*/ 40 w 48"/>
                    <a:gd name="T67" fmla="*/ 32 h 40"/>
                    <a:gd name="T68" fmla="*/ 40 w 48"/>
                    <a:gd name="T69" fmla="*/ 28 h 40"/>
                    <a:gd name="T70" fmla="*/ 44 w 48"/>
                    <a:gd name="T71" fmla="*/ 22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8" h="40">
                      <a:moveTo>
                        <a:pt x="48" y="16"/>
                      </a:moveTo>
                      <a:lnTo>
                        <a:pt x="48" y="16"/>
                      </a:lnTo>
                      <a:lnTo>
                        <a:pt x="48" y="16"/>
                      </a:lnTo>
                      <a:lnTo>
                        <a:pt x="46" y="14"/>
                      </a:lnTo>
                      <a:lnTo>
                        <a:pt x="44" y="14"/>
                      </a:lnTo>
                      <a:lnTo>
                        <a:pt x="42" y="12"/>
                      </a:lnTo>
                      <a:lnTo>
                        <a:pt x="40" y="10"/>
                      </a:lnTo>
                      <a:lnTo>
                        <a:pt x="40" y="8"/>
                      </a:lnTo>
                      <a:lnTo>
                        <a:pt x="38" y="6"/>
                      </a:lnTo>
                      <a:lnTo>
                        <a:pt x="38" y="6"/>
                      </a:lnTo>
                      <a:lnTo>
                        <a:pt x="38" y="6"/>
                      </a:lnTo>
                      <a:lnTo>
                        <a:pt x="36" y="6"/>
                      </a:lnTo>
                      <a:lnTo>
                        <a:pt x="36" y="6"/>
                      </a:lnTo>
                      <a:lnTo>
                        <a:pt x="34" y="6"/>
                      </a:lnTo>
                      <a:lnTo>
                        <a:pt x="34" y="6"/>
                      </a:lnTo>
                      <a:lnTo>
                        <a:pt x="30" y="4"/>
                      </a:lnTo>
                      <a:lnTo>
                        <a:pt x="28" y="4"/>
                      </a:lnTo>
                      <a:lnTo>
                        <a:pt x="26" y="2"/>
                      </a:lnTo>
                      <a:lnTo>
                        <a:pt x="26" y="2"/>
                      </a:lnTo>
                      <a:lnTo>
                        <a:pt x="22" y="2"/>
                      </a:lnTo>
                      <a:lnTo>
                        <a:pt x="20" y="2"/>
                      </a:lnTo>
                      <a:lnTo>
                        <a:pt x="16" y="2"/>
                      </a:lnTo>
                      <a:lnTo>
                        <a:pt x="14" y="2"/>
                      </a:lnTo>
                      <a:lnTo>
                        <a:pt x="12" y="2"/>
                      </a:lnTo>
                      <a:lnTo>
                        <a:pt x="10" y="0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2" y="4"/>
                      </a:lnTo>
                      <a:lnTo>
                        <a:pt x="2" y="6"/>
                      </a:lnTo>
                      <a:lnTo>
                        <a:pt x="2" y="8"/>
                      </a:lnTo>
                      <a:lnTo>
                        <a:pt x="2" y="10"/>
                      </a:lnTo>
                      <a:lnTo>
                        <a:pt x="2" y="12"/>
                      </a:lnTo>
                      <a:lnTo>
                        <a:pt x="2" y="16"/>
                      </a:lnTo>
                      <a:lnTo>
                        <a:pt x="4" y="20"/>
                      </a:lnTo>
                      <a:lnTo>
                        <a:pt x="8" y="24"/>
                      </a:lnTo>
                      <a:lnTo>
                        <a:pt x="10" y="22"/>
                      </a:lnTo>
                      <a:lnTo>
                        <a:pt x="8" y="20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8" y="16"/>
                      </a:lnTo>
                      <a:lnTo>
                        <a:pt x="8" y="16"/>
                      </a:lnTo>
                      <a:lnTo>
                        <a:pt x="10" y="18"/>
                      </a:lnTo>
                      <a:lnTo>
                        <a:pt x="14" y="20"/>
                      </a:lnTo>
                      <a:lnTo>
                        <a:pt x="18" y="24"/>
                      </a:lnTo>
                      <a:lnTo>
                        <a:pt x="24" y="30"/>
                      </a:lnTo>
                      <a:lnTo>
                        <a:pt x="22" y="30"/>
                      </a:lnTo>
                      <a:lnTo>
                        <a:pt x="22" y="32"/>
                      </a:lnTo>
                      <a:lnTo>
                        <a:pt x="22" y="34"/>
                      </a:lnTo>
                      <a:lnTo>
                        <a:pt x="24" y="36"/>
                      </a:lnTo>
                      <a:lnTo>
                        <a:pt x="24" y="36"/>
                      </a:lnTo>
                      <a:lnTo>
                        <a:pt x="24" y="36"/>
                      </a:lnTo>
                      <a:lnTo>
                        <a:pt x="26" y="36"/>
                      </a:lnTo>
                      <a:lnTo>
                        <a:pt x="26" y="34"/>
                      </a:lnTo>
                      <a:lnTo>
                        <a:pt x="26" y="34"/>
                      </a:lnTo>
                      <a:lnTo>
                        <a:pt x="26" y="34"/>
                      </a:lnTo>
                      <a:lnTo>
                        <a:pt x="28" y="34"/>
                      </a:lnTo>
                      <a:lnTo>
                        <a:pt x="28" y="34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30" y="38"/>
                      </a:lnTo>
                      <a:lnTo>
                        <a:pt x="32" y="40"/>
                      </a:lnTo>
                      <a:lnTo>
                        <a:pt x="34" y="38"/>
                      </a:lnTo>
                      <a:lnTo>
                        <a:pt x="36" y="38"/>
                      </a:lnTo>
                      <a:lnTo>
                        <a:pt x="38" y="36"/>
                      </a:lnTo>
                      <a:lnTo>
                        <a:pt x="40" y="32"/>
                      </a:lnTo>
                      <a:lnTo>
                        <a:pt x="40" y="30"/>
                      </a:lnTo>
                      <a:lnTo>
                        <a:pt x="40" y="28"/>
                      </a:lnTo>
                      <a:lnTo>
                        <a:pt x="42" y="24"/>
                      </a:lnTo>
                      <a:lnTo>
                        <a:pt x="44" y="22"/>
                      </a:lnTo>
                      <a:lnTo>
                        <a:pt x="48" y="1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0" name="Freeform 338"/>
                <p:cNvSpPr>
                  <a:spLocks/>
                </p:cNvSpPr>
                <p:nvPr/>
              </p:nvSpPr>
              <p:spPr bwMode="gray">
                <a:xfrm>
                  <a:off x="4383" y="3010"/>
                  <a:ext cx="82" cy="30"/>
                </a:xfrm>
                <a:custGeom>
                  <a:avLst/>
                  <a:gdLst>
                    <a:gd name="T0" fmla="*/ 12 w 82"/>
                    <a:gd name="T1" fmla="*/ 6 h 30"/>
                    <a:gd name="T2" fmla="*/ 8 w 82"/>
                    <a:gd name="T3" fmla="*/ 10 h 30"/>
                    <a:gd name="T4" fmla="*/ 6 w 82"/>
                    <a:gd name="T5" fmla="*/ 14 h 30"/>
                    <a:gd name="T6" fmla="*/ 2 w 82"/>
                    <a:gd name="T7" fmla="*/ 20 h 30"/>
                    <a:gd name="T8" fmla="*/ 0 w 82"/>
                    <a:gd name="T9" fmla="*/ 20 h 30"/>
                    <a:gd name="T10" fmla="*/ 6 w 82"/>
                    <a:gd name="T11" fmla="*/ 22 h 30"/>
                    <a:gd name="T12" fmla="*/ 10 w 82"/>
                    <a:gd name="T13" fmla="*/ 20 h 30"/>
                    <a:gd name="T14" fmla="*/ 16 w 82"/>
                    <a:gd name="T15" fmla="*/ 20 h 30"/>
                    <a:gd name="T16" fmla="*/ 28 w 82"/>
                    <a:gd name="T17" fmla="*/ 18 h 30"/>
                    <a:gd name="T18" fmla="*/ 32 w 82"/>
                    <a:gd name="T19" fmla="*/ 18 h 30"/>
                    <a:gd name="T20" fmla="*/ 40 w 82"/>
                    <a:gd name="T21" fmla="*/ 20 h 30"/>
                    <a:gd name="T22" fmla="*/ 42 w 82"/>
                    <a:gd name="T23" fmla="*/ 22 h 30"/>
                    <a:gd name="T24" fmla="*/ 46 w 82"/>
                    <a:gd name="T25" fmla="*/ 26 h 30"/>
                    <a:gd name="T26" fmla="*/ 50 w 82"/>
                    <a:gd name="T27" fmla="*/ 28 h 30"/>
                    <a:gd name="T28" fmla="*/ 56 w 82"/>
                    <a:gd name="T29" fmla="*/ 28 h 30"/>
                    <a:gd name="T30" fmla="*/ 56 w 82"/>
                    <a:gd name="T31" fmla="*/ 26 h 30"/>
                    <a:gd name="T32" fmla="*/ 56 w 82"/>
                    <a:gd name="T33" fmla="*/ 26 h 30"/>
                    <a:gd name="T34" fmla="*/ 54 w 82"/>
                    <a:gd name="T35" fmla="*/ 24 h 30"/>
                    <a:gd name="T36" fmla="*/ 52 w 82"/>
                    <a:gd name="T37" fmla="*/ 22 h 30"/>
                    <a:gd name="T38" fmla="*/ 54 w 82"/>
                    <a:gd name="T39" fmla="*/ 20 h 30"/>
                    <a:gd name="T40" fmla="*/ 60 w 82"/>
                    <a:gd name="T41" fmla="*/ 18 h 30"/>
                    <a:gd name="T42" fmla="*/ 62 w 82"/>
                    <a:gd name="T43" fmla="*/ 14 h 30"/>
                    <a:gd name="T44" fmla="*/ 64 w 82"/>
                    <a:gd name="T45" fmla="*/ 12 h 30"/>
                    <a:gd name="T46" fmla="*/ 68 w 82"/>
                    <a:gd name="T47" fmla="*/ 12 h 30"/>
                    <a:gd name="T48" fmla="*/ 72 w 82"/>
                    <a:gd name="T49" fmla="*/ 12 h 30"/>
                    <a:gd name="T50" fmla="*/ 76 w 82"/>
                    <a:gd name="T51" fmla="*/ 14 h 30"/>
                    <a:gd name="T52" fmla="*/ 80 w 82"/>
                    <a:gd name="T53" fmla="*/ 18 h 30"/>
                    <a:gd name="T54" fmla="*/ 82 w 82"/>
                    <a:gd name="T55" fmla="*/ 14 h 30"/>
                    <a:gd name="T56" fmla="*/ 80 w 82"/>
                    <a:gd name="T57" fmla="*/ 10 h 30"/>
                    <a:gd name="T58" fmla="*/ 78 w 82"/>
                    <a:gd name="T59" fmla="*/ 6 h 30"/>
                    <a:gd name="T60" fmla="*/ 70 w 82"/>
                    <a:gd name="T61" fmla="*/ 4 h 30"/>
                    <a:gd name="T62" fmla="*/ 66 w 82"/>
                    <a:gd name="T63" fmla="*/ 4 h 30"/>
                    <a:gd name="T64" fmla="*/ 62 w 82"/>
                    <a:gd name="T65" fmla="*/ 4 h 30"/>
                    <a:gd name="T66" fmla="*/ 50 w 82"/>
                    <a:gd name="T67" fmla="*/ 8 h 30"/>
                    <a:gd name="T68" fmla="*/ 44 w 82"/>
                    <a:gd name="T69" fmla="*/ 10 h 30"/>
                    <a:gd name="T70" fmla="*/ 40 w 82"/>
                    <a:gd name="T71" fmla="*/ 10 h 30"/>
                    <a:gd name="T72" fmla="*/ 34 w 82"/>
                    <a:gd name="T73" fmla="*/ 8 h 30"/>
                    <a:gd name="T74" fmla="*/ 32 w 82"/>
                    <a:gd name="T75" fmla="*/ 8 h 30"/>
                    <a:gd name="T76" fmla="*/ 30 w 82"/>
                    <a:gd name="T77" fmla="*/ 6 h 30"/>
                    <a:gd name="T78" fmla="*/ 16 w 82"/>
                    <a:gd name="T79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2" h="30">
                      <a:moveTo>
                        <a:pt x="16" y="0"/>
                      </a:moveTo>
                      <a:lnTo>
                        <a:pt x="12" y="6"/>
                      </a:lnTo>
                      <a:lnTo>
                        <a:pt x="10" y="8"/>
                      </a:lnTo>
                      <a:lnTo>
                        <a:pt x="8" y="10"/>
                      </a:lnTo>
                      <a:lnTo>
                        <a:pt x="6" y="14"/>
                      </a:lnTo>
                      <a:lnTo>
                        <a:pt x="6" y="14"/>
                      </a:lnTo>
                      <a:lnTo>
                        <a:pt x="4" y="18"/>
                      </a:lnTo>
                      <a:lnTo>
                        <a:pt x="2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6" y="22"/>
                      </a:lnTo>
                      <a:lnTo>
                        <a:pt x="6" y="22"/>
                      </a:lnTo>
                      <a:lnTo>
                        <a:pt x="8" y="22"/>
                      </a:lnTo>
                      <a:lnTo>
                        <a:pt x="10" y="20"/>
                      </a:lnTo>
                      <a:lnTo>
                        <a:pt x="12" y="20"/>
                      </a:lnTo>
                      <a:lnTo>
                        <a:pt x="16" y="20"/>
                      </a:lnTo>
                      <a:lnTo>
                        <a:pt x="22" y="18"/>
                      </a:lnTo>
                      <a:lnTo>
                        <a:pt x="28" y="18"/>
                      </a:lnTo>
                      <a:lnTo>
                        <a:pt x="30" y="18"/>
                      </a:lnTo>
                      <a:lnTo>
                        <a:pt x="32" y="18"/>
                      </a:lnTo>
                      <a:lnTo>
                        <a:pt x="36" y="18"/>
                      </a:lnTo>
                      <a:lnTo>
                        <a:pt x="40" y="20"/>
                      </a:lnTo>
                      <a:lnTo>
                        <a:pt x="42" y="22"/>
                      </a:lnTo>
                      <a:lnTo>
                        <a:pt x="42" y="22"/>
                      </a:lnTo>
                      <a:lnTo>
                        <a:pt x="44" y="24"/>
                      </a:lnTo>
                      <a:lnTo>
                        <a:pt x="46" y="26"/>
                      </a:lnTo>
                      <a:lnTo>
                        <a:pt x="50" y="30"/>
                      </a:lnTo>
                      <a:lnTo>
                        <a:pt x="50" y="28"/>
                      </a:lnTo>
                      <a:lnTo>
                        <a:pt x="54" y="28"/>
                      </a:lnTo>
                      <a:lnTo>
                        <a:pt x="56" y="28"/>
                      </a:lnTo>
                      <a:lnTo>
                        <a:pt x="56" y="26"/>
                      </a:lnTo>
                      <a:lnTo>
                        <a:pt x="56" y="26"/>
                      </a:lnTo>
                      <a:lnTo>
                        <a:pt x="56" y="26"/>
                      </a:lnTo>
                      <a:lnTo>
                        <a:pt x="56" y="26"/>
                      </a:lnTo>
                      <a:lnTo>
                        <a:pt x="54" y="24"/>
                      </a:lnTo>
                      <a:lnTo>
                        <a:pt x="54" y="24"/>
                      </a:lnTo>
                      <a:lnTo>
                        <a:pt x="52" y="22"/>
                      </a:lnTo>
                      <a:lnTo>
                        <a:pt x="52" y="22"/>
                      </a:lnTo>
                      <a:lnTo>
                        <a:pt x="54" y="20"/>
                      </a:lnTo>
                      <a:lnTo>
                        <a:pt x="54" y="20"/>
                      </a:lnTo>
                      <a:lnTo>
                        <a:pt x="58" y="18"/>
                      </a:lnTo>
                      <a:lnTo>
                        <a:pt x="60" y="18"/>
                      </a:lnTo>
                      <a:lnTo>
                        <a:pt x="62" y="16"/>
                      </a:lnTo>
                      <a:lnTo>
                        <a:pt x="62" y="14"/>
                      </a:lnTo>
                      <a:lnTo>
                        <a:pt x="64" y="14"/>
                      </a:lnTo>
                      <a:lnTo>
                        <a:pt x="64" y="12"/>
                      </a:lnTo>
                      <a:lnTo>
                        <a:pt x="66" y="12"/>
                      </a:lnTo>
                      <a:lnTo>
                        <a:pt x="68" y="12"/>
                      </a:lnTo>
                      <a:lnTo>
                        <a:pt x="70" y="10"/>
                      </a:lnTo>
                      <a:lnTo>
                        <a:pt x="72" y="12"/>
                      </a:lnTo>
                      <a:lnTo>
                        <a:pt x="76" y="14"/>
                      </a:lnTo>
                      <a:lnTo>
                        <a:pt x="76" y="14"/>
                      </a:lnTo>
                      <a:lnTo>
                        <a:pt x="78" y="16"/>
                      </a:lnTo>
                      <a:lnTo>
                        <a:pt x="80" y="18"/>
                      </a:lnTo>
                      <a:lnTo>
                        <a:pt x="82" y="14"/>
                      </a:lnTo>
                      <a:lnTo>
                        <a:pt x="82" y="14"/>
                      </a:lnTo>
                      <a:lnTo>
                        <a:pt x="80" y="12"/>
                      </a:lnTo>
                      <a:lnTo>
                        <a:pt x="80" y="10"/>
                      </a:lnTo>
                      <a:lnTo>
                        <a:pt x="82" y="8"/>
                      </a:lnTo>
                      <a:lnTo>
                        <a:pt x="78" y="6"/>
                      </a:lnTo>
                      <a:lnTo>
                        <a:pt x="74" y="4"/>
                      </a:lnTo>
                      <a:lnTo>
                        <a:pt x="70" y="4"/>
                      </a:lnTo>
                      <a:lnTo>
                        <a:pt x="68" y="4"/>
                      </a:lnTo>
                      <a:lnTo>
                        <a:pt x="66" y="4"/>
                      </a:lnTo>
                      <a:lnTo>
                        <a:pt x="64" y="4"/>
                      </a:lnTo>
                      <a:lnTo>
                        <a:pt x="62" y="4"/>
                      </a:lnTo>
                      <a:lnTo>
                        <a:pt x="56" y="6"/>
                      </a:lnTo>
                      <a:lnTo>
                        <a:pt x="50" y="8"/>
                      </a:lnTo>
                      <a:lnTo>
                        <a:pt x="46" y="8"/>
                      </a:lnTo>
                      <a:lnTo>
                        <a:pt x="44" y="10"/>
                      </a:lnTo>
                      <a:lnTo>
                        <a:pt x="42" y="10"/>
                      </a:lnTo>
                      <a:lnTo>
                        <a:pt x="40" y="10"/>
                      </a:lnTo>
                      <a:lnTo>
                        <a:pt x="36" y="8"/>
                      </a:lnTo>
                      <a:lnTo>
                        <a:pt x="34" y="8"/>
                      </a:lnTo>
                      <a:lnTo>
                        <a:pt x="32" y="8"/>
                      </a:lnTo>
                      <a:lnTo>
                        <a:pt x="32" y="8"/>
                      </a:lnTo>
                      <a:lnTo>
                        <a:pt x="32" y="6"/>
                      </a:lnTo>
                      <a:lnTo>
                        <a:pt x="30" y="6"/>
                      </a:lnTo>
                      <a:lnTo>
                        <a:pt x="26" y="4"/>
                      </a:lnTo>
                      <a:lnTo>
                        <a:pt x="16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1" name="Freeform 339"/>
                <p:cNvSpPr>
                  <a:spLocks/>
                </p:cNvSpPr>
                <p:nvPr/>
              </p:nvSpPr>
              <p:spPr bwMode="gray">
                <a:xfrm>
                  <a:off x="3961" y="2686"/>
                  <a:ext cx="386" cy="248"/>
                </a:xfrm>
                <a:custGeom>
                  <a:avLst/>
                  <a:gdLst>
                    <a:gd name="T0" fmla="*/ 380 w 386"/>
                    <a:gd name="T1" fmla="*/ 178 h 248"/>
                    <a:gd name="T2" fmla="*/ 384 w 386"/>
                    <a:gd name="T3" fmla="*/ 170 h 248"/>
                    <a:gd name="T4" fmla="*/ 386 w 386"/>
                    <a:gd name="T5" fmla="*/ 164 h 248"/>
                    <a:gd name="T6" fmla="*/ 374 w 386"/>
                    <a:gd name="T7" fmla="*/ 162 h 248"/>
                    <a:gd name="T8" fmla="*/ 356 w 386"/>
                    <a:gd name="T9" fmla="*/ 162 h 248"/>
                    <a:gd name="T10" fmla="*/ 346 w 386"/>
                    <a:gd name="T11" fmla="*/ 166 h 248"/>
                    <a:gd name="T12" fmla="*/ 340 w 386"/>
                    <a:gd name="T13" fmla="*/ 164 h 248"/>
                    <a:gd name="T14" fmla="*/ 334 w 386"/>
                    <a:gd name="T15" fmla="*/ 170 h 248"/>
                    <a:gd name="T16" fmla="*/ 332 w 386"/>
                    <a:gd name="T17" fmla="*/ 184 h 248"/>
                    <a:gd name="T18" fmla="*/ 326 w 386"/>
                    <a:gd name="T19" fmla="*/ 192 h 248"/>
                    <a:gd name="T20" fmla="*/ 314 w 386"/>
                    <a:gd name="T21" fmla="*/ 196 h 248"/>
                    <a:gd name="T22" fmla="*/ 302 w 386"/>
                    <a:gd name="T23" fmla="*/ 198 h 248"/>
                    <a:gd name="T24" fmla="*/ 268 w 386"/>
                    <a:gd name="T25" fmla="*/ 190 h 248"/>
                    <a:gd name="T26" fmla="*/ 258 w 386"/>
                    <a:gd name="T27" fmla="*/ 184 h 248"/>
                    <a:gd name="T28" fmla="*/ 254 w 386"/>
                    <a:gd name="T29" fmla="*/ 162 h 248"/>
                    <a:gd name="T30" fmla="*/ 244 w 386"/>
                    <a:gd name="T31" fmla="*/ 136 h 248"/>
                    <a:gd name="T32" fmla="*/ 244 w 386"/>
                    <a:gd name="T33" fmla="*/ 116 h 248"/>
                    <a:gd name="T34" fmla="*/ 232 w 386"/>
                    <a:gd name="T35" fmla="*/ 90 h 248"/>
                    <a:gd name="T36" fmla="*/ 208 w 386"/>
                    <a:gd name="T37" fmla="*/ 62 h 248"/>
                    <a:gd name="T38" fmla="*/ 194 w 386"/>
                    <a:gd name="T39" fmla="*/ 50 h 248"/>
                    <a:gd name="T40" fmla="*/ 184 w 386"/>
                    <a:gd name="T41" fmla="*/ 54 h 248"/>
                    <a:gd name="T42" fmla="*/ 164 w 386"/>
                    <a:gd name="T43" fmla="*/ 48 h 248"/>
                    <a:gd name="T44" fmla="*/ 142 w 386"/>
                    <a:gd name="T45" fmla="*/ 12 h 248"/>
                    <a:gd name="T46" fmla="*/ 126 w 386"/>
                    <a:gd name="T47" fmla="*/ 10 h 248"/>
                    <a:gd name="T48" fmla="*/ 100 w 386"/>
                    <a:gd name="T49" fmla="*/ 20 h 248"/>
                    <a:gd name="T50" fmla="*/ 54 w 386"/>
                    <a:gd name="T51" fmla="*/ 14 h 248"/>
                    <a:gd name="T52" fmla="*/ 26 w 386"/>
                    <a:gd name="T53" fmla="*/ 0 h 248"/>
                    <a:gd name="T54" fmla="*/ 6 w 386"/>
                    <a:gd name="T55" fmla="*/ 22 h 248"/>
                    <a:gd name="T56" fmla="*/ 22 w 386"/>
                    <a:gd name="T57" fmla="*/ 58 h 248"/>
                    <a:gd name="T58" fmla="*/ 30 w 386"/>
                    <a:gd name="T59" fmla="*/ 80 h 248"/>
                    <a:gd name="T60" fmla="*/ 44 w 386"/>
                    <a:gd name="T61" fmla="*/ 88 h 248"/>
                    <a:gd name="T62" fmla="*/ 58 w 386"/>
                    <a:gd name="T63" fmla="*/ 108 h 248"/>
                    <a:gd name="T64" fmla="*/ 82 w 386"/>
                    <a:gd name="T65" fmla="*/ 142 h 248"/>
                    <a:gd name="T66" fmla="*/ 94 w 386"/>
                    <a:gd name="T67" fmla="*/ 148 h 248"/>
                    <a:gd name="T68" fmla="*/ 94 w 386"/>
                    <a:gd name="T69" fmla="*/ 140 h 248"/>
                    <a:gd name="T70" fmla="*/ 80 w 386"/>
                    <a:gd name="T71" fmla="*/ 116 h 248"/>
                    <a:gd name="T72" fmla="*/ 52 w 386"/>
                    <a:gd name="T73" fmla="*/ 72 h 248"/>
                    <a:gd name="T74" fmla="*/ 30 w 386"/>
                    <a:gd name="T75" fmla="*/ 24 h 248"/>
                    <a:gd name="T76" fmla="*/ 30 w 386"/>
                    <a:gd name="T77" fmla="*/ 16 h 248"/>
                    <a:gd name="T78" fmla="*/ 42 w 386"/>
                    <a:gd name="T79" fmla="*/ 18 h 248"/>
                    <a:gd name="T80" fmla="*/ 68 w 386"/>
                    <a:gd name="T81" fmla="*/ 66 h 248"/>
                    <a:gd name="T82" fmla="*/ 84 w 386"/>
                    <a:gd name="T83" fmla="*/ 80 h 248"/>
                    <a:gd name="T84" fmla="*/ 96 w 386"/>
                    <a:gd name="T85" fmla="*/ 90 h 248"/>
                    <a:gd name="T86" fmla="*/ 116 w 386"/>
                    <a:gd name="T87" fmla="*/ 116 h 248"/>
                    <a:gd name="T88" fmla="*/ 142 w 386"/>
                    <a:gd name="T89" fmla="*/ 148 h 248"/>
                    <a:gd name="T90" fmla="*/ 150 w 386"/>
                    <a:gd name="T91" fmla="*/ 198 h 248"/>
                    <a:gd name="T92" fmla="*/ 174 w 386"/>
                    <a:gd name="T93" fmla="*/ 204 h 248"/>
                    <a:gd name="T94" fmla="*/ 226 w 386"/>
                    <a:gd name="T95" fmla="*/ 224 h 248"/>
                    <a:gd name="T96" fmla="*/ 272 w 386"/>
                    <a:gd name="T97" fmla="*/ 240 h 248"/>
                    <a:gd name="T98" fmla="*/ 304 w 386"/>
                    <a:gd name="T99" fmla="*/ 240 h 248"/>
                    <a:gd name="T100" fmla="*/ 314 w 386"/>
                    <a:gd name="T101" fmla="*/ 244 h 248"/>
                    <a:gd name="T102" fmla="*/ 318 w 386"/>
                    <a:gd name="T103" fmla="*/ 242 h 248"/>
                    <a:gd name="T104" fmla="*/ 322 w 386"/>
                    <a:gd name="T105" fmla="*/ 232 h 248"/>
                    <a:gd name="T106" fmla="*/ 320 w 386"/>
                    <a:gd name="T107" fmla="*/ 226 h 248"/>
                    <a:gd name="T108" fmla="*/ 346 w 386"/>
                    <a:gd name="T109" fmla="*/ 222 h 248"/>
                    <a:gd name="T110" fmla="*/ 340 w 386"/>
                    <a:gd name="T111" fmla="*/ 194 h 248"/>
                    <a:gd name="T112" fmla="*/ 360 w 386"/>
                    <a:gd name="T113" fmla="*/ 190 h 248"/>
                    <a:gd name="T114" fmla="*/ 366 w 386"/>
                    <a:gd name="T115" fmla="*/ 190 h 248"/>
                    <a:gd name="T116" fmla="*/ 374 w 386"/>
                    <a:gd name="T117" fmla="*/ 186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86" h="248">
                      <a:moveTo>
                        <a:pt x="374" y="186"/>
                      </a:moveTo>
                      <a:lnTo>
                        <a:pt x="378" y="182"/>
                      </a:lnTo>
                      <a:lnTo>
                        <a:pt x="378" y="178"/>
                      </a:lnTo>
                      <a:lnTo>
                        <a:pt x="380" y="178"/>
                      </a:lnTo>
                      <a:lnTo>
                        <a:pt x="382" y="174"/>
                      </a:lnTo>
                      <a:lnTo>
                        <a:pt x="382" y="172"/>
                      </a:lnTo>
                      <a:lnTo>
                        <a:pt x="384" y="172"/>
                      </a:lnTo>
                      <a:lnTo>
                        <a:pt x="384" y="170"/>
                      </a:lnTo>
                      <a:lnTo>
                        <a:pt x="386" y="168"/>
                      </a:lnTo>
                      <a:lnTo>
                        <a:pt x="386" y="166"/>
                      </a:lnTo>
                      <a:lnTo>
                        <a:pt x="386" y="164"/>
                      </a:lnTo>
                      <a:lnTo>
                        <a:pt x="386" y="164"/>
                      </a:lnTo>
                      <a:lnTo>
                        <a:pt x="384" y="164"/>
                      </a:lnTo>
                      <a:lnTo>
                        <a:pt x="382" y="162"/>
                      </a:lnTo>
                      <a:lnTo>
                        <a:pt x="376" y="162"/>
                      </a:lnTo>
                      <a:lnTo>
                        <a:pt x="374" y="162"/>
                      </a:lnTo>
                      <a:lnTo>
                        <a:pt x="372" y="162"/>
                      </a:lnTo>
                      <a:lnTo>
                        <a:pt x="366" y="162"/>
                      </a:lnTo>
                      <a:lnTo>
                        <a:pt x="362" y="162"/>
                      </a:lnTo>
                      <a:lnTo>
                        <a:pt x="356" y="162"/>
                      </a:lnTo>
                      <a:lnTo>
                        <a:pt x="352" y="164"/>
                      </a:lnTo>
                      <a:lnTo>
                        <a:pt x="350" y="164"/>
                      </a:lnTo>
                      <a:lnTo>
                        <a:pt x="348" y="164"/>
                      </a:lnTo>
                      <a:lnTo>
                        <a:pt x="346" y="166"/>
                      </a:lnTo>
                      <a:lnTo>
                        <a:pt x="342" y="164"/>
                      </a:lnTo>
                      <a:lnTo>
                        <a:pt x="342" y="164"/>
                      </a:lnTo>
                      <a:lnTo>
                        <a:pt x="340" y="164"/>
                      </a:lnTo>
                      <a:lnTo>
                        <a:pt x="340" y="164"/>
                      </a:lnTo>
                      <a:lnTo>
                        <a:pt x="338" y="164"/>
                      </a:lnTo>
                      <a:lnTo>
                        <a:pt x="336" y="166"/>
                      </a:lnTo>
                      <a:lnTo>
                        <a:pt x="334" y="170"/>
                      </a:lnTo>
                      <a:lnTo>
                        <a:pt x="334" y="170"/>
                      </a:lnTo>
                      <a:lnTo>
                        <a:pt x="334" y="174"/>
                      </a:lnTo>
                      <a:lnTo>
                        <a:pt x="332" y="178"/>
                      </a:lnTo>
                      <a:lnTo>
                        <a:pt x="332" y="182"/>
                      </a:lnTo>
                      <a:lnTo>
                        <a:pt x="332" y="184"/>
                      </a:lnTo>
                      <a:lnTo>
                        <a:pt x="332" y="186"/>
                      </a:lnTo>
                      <a:lnTo>
                        <a:pt x="332" y="188"/>
                      </a:lnTo>
                      <a:lnTo>
                        <a:pt x="328" y="190"/>
                      </a:lnTo>
                      <a:lnTo>
                        <a:pt x="326" y="192"/>
                      </a:lnTo>
                      <a:lnTo>
                        <a:pt x="324" y="192"/>
                      </a:lnTo>
                      <a:lnTo>
                        <a:pt x="322" y="192"/>
                      </a:lnTo>
                      <a:lnTo>
                        <a:pt x="318" y="194"/>
                      </a:lnTo>
                      <a:lnTo>
                        <a:pt x="314" y="196"/>
                      </a:lnTo>
                      <a:lnTo>
                        <a:pt x="314" y="196"/>
                      </a:lnTo>
                      <a:lnTo>
                        <a:pt x="312" y="196"/>
                      </a:lnTo>
                      <a:lnTo>
                        <a:pt x="308" y="198"/>
                      </a:lnTo>
                      <a:lnTo>
                        <a:pt x="302" y="198"/>
                      </a:lnTo>
                      <a:lnTo>
                        <a:pt x="294" y="198"/>
                      </a:lnTo>
                      <a:lnTo>
                        <a:pt x="284" y="196"/>
                      </a:lnTo>
                      <a:lnTo>
                        <a:pt x="276" y="194"/>
                      </a:lnTo>
                      <a:lnTo>
                        <a:pt x="268" y="190"/>
                      </a:lnTo>
                      <a:lnTo>
                        <a:pt x="262" y="188"/>
                      </a:lnTo>
                      <a:lnTo>
                        <a:pt x="262" y="186"/>
                      </a:lnTo>
                      <a:lnTo>
                        <a:pt x="260" y="186"/>
                      </a:lnTo>
                      <a:lnTo>
                        <a:pt x="258" y="184"/>
                      </a:lnTo>
                      <a:lnTo>
                        <a:pt x="256" y="180"/>
                      </a:lnTo>
                      <a:lnTo>
                        <a:pt x="256" y="176"/>
                      </a:lnTo>
                      <a:lnTo>
                        <a:pt x="254" y="172"/>
                      </a:lnTo>
                      <a:lnTo>
                        <a:pt x="254" y="162"/>
                      </a:lnTo>
                      <a:lnTo>
                        <a:pt x="250" y="152"/>
                      </a:lnTo>
                      <a:lnTo>
                        <a:pt x="244" y="142"/>
                      </a:lnTo>
                      <a:lnTo>
                        <a:pt x="244" y="140"/>
                      </a:lnTo>
                      <a:lnTo>
                        <a:pt x="244" y="136"/>
                      </a:lnTo>
                      <a:lnTo>
                        <a:pt x="244" y="132"/>
                      </a:lnTo>
                      <a:lnTo>
                        <a:pt x="242" y="126"/>
                      </a:lnTo>
                      <a:lnTo>
                        <a:pt x="242" y="122"/>
                      </a:lnTo>
                      <a:lnTo>
                        <a:pt x="244" y="116"/>
                      </a:lnTo>
                      <a:lnTo>
                        <a:pt x="244" y="112"/>
                      </a:lnTo>
                      <a:lnTo>
                        <a:pt x="242" y="96"/>
                      </a:lnTo>
                      <a:lnTo>
                        <a:pt x="240" y="96"/>
                      </a:lnTo>
                      <a:lnTo>
                        <a:pt x="232" y="90"/>
                      </a:lnTo>
                      <a:lnTo>
                        <a:pt x="222" y="80"/>
                      </a:lnTo>
                      <a:lnTo>
                        <a:pt x="210" y="64"/>
                      </a:lnTo>
                      <a:lnTo>
                        <a:pt x="210" y="64"/>
                      </a:lnTo>
                      <a:lnTo>
                        <a:pt x="208" y="62"/>
                      </a:lnTo>
                      <a:lnTo>
                        <a:pt x="206" y="58"/>
                      </a:lnTo>
                      <a:lnTo>
                        <a:pt x="202" y="56"/>
                      </a:lnTo>
                      <a:lnTo>
                        <a:pt x="198" y="52"/>
                      </a:lnTo>
                      <a:lnTo>
                        <a:pt x="194" y="50"/>
                      </a:lnTo>
                      <a:lnTo>
                        <a:pt x="190" y="50"/>
                      </a:lnTo>
                      <a:lnTo>
                        <a:pt x="188" y="52"/>
                      </a:lnTo>
                      <a:lnTo>
                        <a:pt x="186" y="52"/>
                      </a:lnTo>
                      <a:lnTo>
                        <a:pt x="184" y="54"/>
                      </a:lnTo>
                      <a:lnTo>
                        <a:pt x="180" y="54"/>
                      </a:lnTo>
                      <a:lnTo>
                        <a:pt x="174" y="54"/>
                      </a:lnTo>
                      <a:lnTo>
                        <a:pt x="168" y="50"/>
                      </a:lnTo>
                      <a:lnTo>
                        <a:pt x="164" y="48"/>
                      </a:lnTo>
                      <a:lnTo>
                        <a:pt x="156" y="42"/>
                      </a:lnTo>
                      <a:lnTo>
                        <a:pt x="148" y="30"/>
                      </a:lnTo>
                      <a:lnTo>
                        <a:pt x="144" y="14"/>
                      </a:lnTo>
                      <a:lnTo>
                        <a:pt x="142" y="12"/>
                      </a:lnTo>
                      <a:lnTo>
                        <a:pt x="140" y="12"/>
                      </a:lnTo>
                      <a:lnTo>
                        <a:pt x="136" y="10"/>
                      </a:lnTo>
                      <a:lnTo>
                        <a:pt x="130" y="10"/>
                      </a:lnTo>
                      <a:lnTo>
                        <a:pt x="126" y="10"/>
                      </a:lnTo>
                      <a:lnTo>
                        <a:pt x="120" y="10"/>
                      </a:lnTo>
                      <a:lnTo>
                        <a:pt x="116" y="14"/>
                      </a:lnTo>
                      <a:lnTo>
                        <a:pt x="112" y="16"/>
                      </a:lnTo>
                      <a:lnTo>
                        <a:pt x="100" y="20"/>
                      </a:lnTo>
                      <a:lnTo>
                        <a:pt x="82" y="20"/>
                      </a:lnTo>
                      <a:lnTo>
                        <a:pt x="78" y="20"/>
                      </a:lnTo>
                      <a:lnTo>
                        <a:pt x="68" y="18"/>
                      </a:lnTo>
                      <a:lnTo>
                        <a:pt x="54" y="14"/>
                      </a:lnTo>
                      <a:lnTo>
                        <a:pt x="42" y="10"/>
                      </a:lnTo>
                      <a:lnTo>
                        <a:pt x="32" y="4"/>
                      </a:lnTo>
                      <a:lnTo>
                        <a:pt x="30" y="2"/>
                      </a:lnTo>
                      <a:lnTo>
                        <a:pt x="26" y="0"/>
                      </a:lnTo>
                      <a:lnTo>
                        <a:pt x="14" y="2"/>
                      </a:lnTo>
                      <a:lnTo>
                        <a:pt x="0" y="10"/>
                      </a:lnTo>
                      <a:lnTo>
                        <a:pt x="2" y="14"/>
                      </a:lnTo>
                      <a:lnTo>
                        <a:pt x="6" y="22"/>
                      </a:lnTo>
                      <a:lnTo>
                        <a:pt x="12" y="36"/>
                      </a:lnTo>
                      <a:lnTo>
                        <a:pt x="18" y="48"/>
                      </a:lnTo>
                      <a:lnTo>
                        <a:pt x="22" y="58"/>
                      </a:lnTo>
                      <a:lnTo>
                        <a:pt x="22" y="58"/>
                      </a:lnTo>
                      <a:lnTo>
                        <a:pt x="24" y="62"/>
                      </a:lnTo>
                      <a:lnTo>
                        <a:pt x="26" y="68"/>
                      </a:lnTo>
                      <a:lnTo>
                        <a:pt x="28" y="74"/>
                      </a:lnTo>
                      <a:lnTo>
                        <a:pt x="30" y="80"/>
                      </a:lnTo>
                      <a:lnTo>
                        <a:pt x="32" y="82"/>
                      </a:lnTo>
                      <a:lnTo>
                        <a:pt x="34" y="82"/>
                      </a:lnTo>
                      <a:lnTo>
                        <a:pt x="38" y="84"/>
                      </a:lnTo>
                      <a:lnTo>
                        <a:pt x="44" y="88"/>
                      </a:lnTo>
                      <a:lnTo>
                        <a:pt x="48" y="92"/>
                      </a:lnTo>
                      <a:lnTo>
                        <a:pt x="52" y="98"/>
                      </a:lnTo>
                      <a:lnTo>
                        <a:pt x="56" y="106"/>
                      </a:lnTo>
                      <a:lnTo>
                        <a:pt x="58" y="108"/>
                      </a:lnTo>
                      <a:lnTo>
                        <a:pt x="62" y="118"/>
                      </a:lnTo>
                      <a:lnTo>
                        <a:pt x="68" y="128"/>
                      </a:lnTo>
                      <a:lnTo>
                        <a:pt x="76" y="136"/>
                      </a:lnTo>
                      <a:lnTo>
                        <a:pt x="82" y="142"/>
                      </a:lnTo>
                      <a:lnTo>
                        <a:pt x="84" y="144"/>
                      </a:lnTo>
                      <a:lnTo>
                        <a:pt x="88" y="146"/>
                      </a:lnTo>
                      <a:lnTo>
                        <a:pt x="92" y="148"/>
                      </a:lnTo>
                      <a:lnTo>
                        <a:pt x="94" y="148"/>
                      </a:lnTo>
                      <a:lnTo>
                        <a:pt x="96" y="148"/>
                      </a:lnTo>
                      <a:lnTo>
                        <a:pt x="98" y="148"/>
                      </a:lnTo>
                      <a:lnTo>
                        <a:pt x="98" y="144"/>
                      </a:lnTo>
                      <a:lnTo>
                        <a:pt x="94" y="140"/>
                      </a:lnTo>
                      <a:lnTo>
                        <a:pt x="90" y="134"/>
                      </a:lnTo>
                      <a:lnTo>
                        <a:pt x="86" y="126"/>
                      </a:lnTo>
                      <a:lnTo>
                        <a:pt x="82" y="120"/>
                      </a:lnTo>
                      <a:lnTo>
                        <a:pt x="80" y="116"/>
                      </a:lnTo>
                      <a:lnTo>
                        <a:pt x="74" y="108"/>
                      </a:lnTo>
                      <a:lnTo>
                        <a:pt x="68" y="94"/>
                      </a:lnTo>
                      <a:lnTo>
                        <a:pt x="62" y="82"/>
                      </a:lnTo>
                      <a:lnTo>
                        <a:pt x="52" y="72"/>
                      </a:lnTo>
                      <a:lnTo>
                        <a:pt x="42" y="58"/>
                      </a:lnTo>
                      <a:lnTo>
                        <a:pt x="34" y="42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30" y="22"/>
                      </a:lnTo>
                      <a:lnTo>
                        <a:pt x="30" y="20"/>
                      </a:lnTo>
                      <a:lnTo>
                        <a:pt x="30" y="18"/>
                      </a:lnTo>
                      <a:lnTo>
                        <a:pt x="30" y="16"/>
                      </a:lnTo>
                      <a:lnTo>
                        <a:pt x="32" y="14"/>
                      </a:lnTo>
                      <a:lnTo>
                        <a:pt x="34" y="14"/>
                      </a:lnTo>
                      <a:lnTo>
                        <a:pt x="38" y="16"/>
                      </a:lnTo>
                      <a:lnTo>
                        <a:pt x="42" y="18"/>
                      </a:lnTo>
                      <a:lnTo>
                        <a:pt x="44" y="24"/>
                      </a:lnTo>
                      <a:lnTo>
                        <a:pt x="50" y="36"/>
                      </a:lnTo>
                      <a:lnTo>
                        <a:pt x="58" y="52"/>
                      </a:lnTo>
                      <a:lnTo>
                        <a:pt x="68" y="66"/>
                      </a:lnTo>
                      <a:lnTo>
                        <a:pt x="78" y="78"/>
                      </a:lnTo>
                      <a:lnTo>
                        <a:pt x="78" y="78"/>
                      </a:lnTo>
                      <a:lnTo>
                        <a:pt x="80" y="78"/>
                      </a:lnTo>
                      <a:lnTo>
                        <a:pt x="84" y="80"/>
                      </a:lnTo>
                      <a:lnTo>
                        <a:pt x="88" y="80"/>
                      </a:lnTo>
                      <a:lnTo>
                        <a:pt x="92" y="84"/>
                      </a:lnTo>
                      <a:lnTo>
                        <a:pt x="94" y="86"/>
                      </a:lnTo>
                      <a:lnTo>
                        <a:pt x="96" y="90"/>
                      </a:lnTo>
                      <a:lnTo>
                        <a:pt x="98" y="96"/>
                      </a:lnTo>
                      <a:lnTo>
                        <a:pt x="100" y="98"/>
                      </a:lnTo>
                      <a:lnTo>
                        <a:pt x="106" y="106"/>
                      </a:lnTo>
                      <a:lnTo>
                        <a:pt x="116" y="116"/>
                      </a:lnTo>
                      <a:lnTo>
                        <a:pt x="124" y="126"/>
                      </a:lnTo>
                      <a:lnTo>
                        <a:pt x="134" y="136"/>
                      </a:lnTo>
                      <a:lnTo>
                        <a:pt x="140" y="142"/>
                      </a:lnTo>
                      <a:lnTo>
                        <a:pt x="142" y="148"/>
                      </a:lnTo>
                      <a:lnTo>
                        <a:pt x="144" y="160"/>
                      </a:lnTo>
                      <a:lnTo>
                        <a:pt x="148" y="176"/>
                      </a:lnTo>
                      <a:lnTo>
                        <a:pt x="148" y="198"/>
                      </a:lnTo>
                      <a:lnTo>
                        <a:pt x="150" y="198"/>
                      </a:lnTo>
                      <a:lnTo>
                        <a:pt x="154" y="200"/>
                      </a:lnTo>
                      <a:lnTo>
                        <a:pt x="160" y="202"/>
                      </a:lnTo>
                      <a:lnTo>
                        <a:pt x="170" y="204"/>
                      </a:lnTo>
                      <a:lnTo>
                        <a:pt x="174" y="204"/>
                      </a:lnTo>
                      <a:lnTo>
                        <a:pt x="186" y="208"/>
                      </a:lnTo>
                      <a:lnTo>
                        <a:pt x="198" y="216"/>
                      </a:lnTo>
                      <a:lnTo>
                        <a:pt x="208" y="224"/>
                      </a:lnTo>
                      <a:lnTo>
                        <a:pt x="226" y="224"/>
                      </a:lnTo>
                      <a:lnTo>
                        <a:pt x="230" y="226"/>
                      </a:lnTo>
                      <a:lnTo>
                        <a:pt x="240" y="230"/>
                      </a:lnTo>
                      <a:lnTo>
                        <a:pt x="254" y="236"/>
                      </a:lnTo>
                      <a:lnTo>
                        <a:pt x="272" y="240"/>
                      </a:lnTo>
                      <a:lnTo>
                        <a:pt x="278" y="240"/>
                      </a:lnTo>
                      <a:lnTo>
                        <a:pt x="290" y="240"/>
                      </a:lnTo>
                      <a:lnTo>
                        <a:pt x="304" y="240"/>
                      </a:lnTo>
                      <a:lnTo>
                        <a:pt x="304" y="240"/>
                      </a:lnTo>
                      <a:lnTo>
                        <a:pt x="306" y="240"/>
                      </a:lnTo>
                      <a:lnTo>
                        <a:pt x="308" y="240"/>
                      </a:lnTo>
                      <a:lnTo>
                        <a:pt x="310" y="242"/>
                      </a:lnTo>
                      <a:lnTo>
                        <a:pt x="314" y="244"/>
                      </a:lnTo>
                      <a:lnTo>
                        <a:pt x="314" y="248"/>
                      </a:lnTo>
                      <a:lnTo>
                        <a:pt x="316" y="248"/>
                      </a:lnTo>
                      <a:lnTo>
                        <a:pt x="316" y="244"/>
                      </a:lnTo>
                      <a:lnTo>
                        <a:pt x="318" y="242"/>
                      </a:lnTo>
                      <a:lnTo>
                        <a:pt x="320" y="238"/>
                      </a:lnTo>
                      <a:lnTo>
                        <a:pt x="322" y="236"/>
                      </a:lnTo>
                      <a:lnTo>
                        <a:pt x="322" y="234"/>
                      </a:lnTo>
                      <a:lnTo>
                        <a:pt x="322" y="232"/>
                      </a:lnTo>
                      <a:lnTo>
                        <a:pt x="322" y="230"/>
                      </a:lnTo>
                      <a:lnTo>
                        <a:pt x="320" y="228"/>
                      </a:lnTo>
                      <a:lnTo>
                        <a:pt x="320" y="226"/>
                      </a:lnTo>
                      <a:lnTo>
                        <a:pt x="320" y="226"/>
                      </a:lnTo>
                      <a:lnTo>
                        <a:pt x="320" y="224"/>
                      </a:lnTo>
                      <a:lnTo>
                        <a:pt x="320" y="222"/>
                      </a:lnTo>
                      <a:lnTo>
                        <a:pt x="322" y="222"/>
                      </a:lnTo>
                      <a:lnTo>
                        <a:pt x="346" y="222"/>
                      </a:lnTo>
                      <a:lnTo>
                        <a:pt x="346" y="212"/>
                      </a:lnTo>
                      <a:lnTo>
                        <a:pt x="336" y="202"/>
                      </a:lnTo>
                      <a:lnTo>
                        <a:pt x="340" y="202"/>
                      </a:lnTo>
                      <a:lnTo>
                        <a:pt x="340" y="194"/>
                      </a:lnTo>
                      <a:lnTo>
                        <a:pt x="360" y="194"/>
                      </a:lnTo>
                      <a:lnTo>
                        <a:pt x="360" y="194"/>
                      </a:lnTo>
                      <a:lnTo>
                        <a:pt x="360" y="192"/>
                      </a:lnTo>
                      <a:lnTo>
                        <a:pt x="360" y="190"/>
                      </a:lnTo>
                      <a:lnTo>
                        <a:pt x="362" y="190"/>
                      </a:lnTo>
                      <a:lnTo>
                        <a:pt x="364" y="192"/>
                      </a:lnTo>
                      <a:lnTo>
                        <a:pt x="366" y="190"/>
                      </a:lnTo>
                      <a:lnTo>
                        <a:pt x="366" y="190"/>
                      </a:lnTo>
                      <a:lnTo>
                        <a:pt x="368" y="188"/>
                      </a:lnTo>
                      <a:lnTo>
                        <a:pt x="370" y="188"/>
                      </a:lnTo>
                      <a:lnTo>
                        <a:pt x="372" y="188"/>
                      </a:lnTo>
                      <a:lnTo>
                        <a:pt x="374" y="186"/>
                      </a:lnTo>
                      <a:lnTo>
                        <a:pt x="374" y="18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2" name="Freeform 340"/>
                <p:cNvSpPr>
                  <a:spLocks/>
                </p:cNvSpPr>
                <p:nvPr/>
              </p:nvSpPr>
              <p:spPr bwMode="gray">
                <a:xfrm>
                  <a:off x="4305" y="2920"/>
                  <a:ext cx="82" cy="46"/>
                </a:xfrm>
                <a:custGeom>
                  <a:avLst/>
                  <a:gdLst>
                    <a:gd name="T0" fmla="*/ 80 w 82"/>
                    <a:gd name="T1" fmla="*/ 8 h 46"/>
                    <a:gd name="T2" fmla="*/ 76 w 82"/>
                    <a:gd name="T3" fmla="*/ 8 h 46"/>
                    <a:gd name="T4" fmla="*/ 72 w 82"/>
                    <a:gd name="T5" fmla="*/ 8 h 46"/>
                    <a:gd name="T6" fmla="*/ 68 w 82"/>
                    <a:gd name="T7" fmla="*/ 8 h 46"/>
                    <a:gd name="T8" fmla="*/ 66 w 82"/>
                    <a:gd name="T9" fmla="*/ 8 h 46"/>
                    <a:gd name="T10" fmla="*/ 62 w 82"/>
                    <a:gd name="T11" fmla="*/ 12 h 46"/>
                    <a:gd name="T12" fmla="*/ 60 w 82"/>
                    <a:gd name="T13" fmla="*/ 18 h 46"/>
                    <a:gd name="T14" fmla="*/ 56 w 82"/>
                    <a:gd name="T15" fmla="*/ 24 h 46"/>
                    <a:gd name="T16" fmla="*/ 50 w 82"/>
                    <a:gd name="T17" fmla="*/ 30 h 46"/>
                    <a:gd name="T18" fmla="*/ 48 w 82"/>
                    <a:gd name="T19" fmla="*/ 30 h 46"/>
                    <a:gd name="T20" fmla="*/ 44 w 82"/>
                    <a:gd name="T21" fmla="*/ 34 h 46"/>
                    <a:gd name="T22" fmla="*/ 44 w 82"/>
                    <a:gd name="T23" fmla="*/ 38 h 46"/>
                    <a:gd name="T24" fmla="*/ 42 w 82"/>
                    <a:gd name="T25" fmla="*/ 42 h 46"/>
                    <a:gd name="T26" fmla="*/ 38 w 82"/>
                    <a:gd name="T27" fmla="*/ 44 h 46"/>
                    <a:gd name="T28" fmla="*/ 36 w 82"/>
                    <a:gd name="T29" fmla="*/ 46 h 46"/>
                    <a:gd name="T30" fmla="*/ 34 w 82"/>
                    <a:gd name="T31" fmla="*/ 42 h 46"/>
                    <a:gd name="T32" fmla="*/ 32 w 82"/>
                    <a:gd name="T33" fmla="*/ 42 h 46"/>
                    <a:gd name="T34" fmla="*/ 30 w 82"/>
                    <a:gd name="T35" fmla="*/ 44 h 46"/>
                    <a:gd name="T36" fmla="*/ 30 w 82"/>
                    <a:gd name="T37" fmla="*/ 42 h 46"/>
                    <a:gd name="T38" fmla="*/ 30 w 82"/>
                    <a:gd name="T39" fmla="*/ 36 h 46"/>
                    <a:gd name="T40" fmla="*/ 30 w 82"/>
                    <a:gd name="T41" fmla="*/ 34 h 46"/>
                    <a:gd name="T42" fmla="*/ 26 w 82"/>
                    <a:gd name="T43" fmla="*/ 32 h 46"/>
                    <a:gd name="T44" fmla="*/ 22 w 82"/>
                    <a:gd name="T45" fmla="*/ 30 h 46"/>
                    <a:gd name="T46" fmla="*/ 18 w 82"/>
                    <a:gd name="T47" fmla="*/ 30 h 46"/>
                    <a:gd name="T48" fmla="*/ 16 w 82"/>
                    <a:gd name="T49" fmla="*/ 32 h 46"/>
                    <a:gd name="T50" fmla="*/ 12 w 82"/>
                    <a:gd name="T51" fmla="*/ 30 h 46"/>
                    <a:gd name="T52" fmla="*/ 10 w 82"/>
                    <a:gd name="T53" fmla="*/ 28 h 46"/>
                    <a:gd name="T54" fmla="*/ 2 w 82"/>
                    <a:gd name="T55" fmla="*/ 24 h 46"/>
                    <a:gd name="T56" fmla="*/ 2 w 82"/>
                    <a:gd name="T57" fmla="*/ 22 h 46"/>
                    <a:gd name="T58" fmla="*/ 2 w 82"/>
                    <a:gd name="T59" fmla="*/ 22 h 46"/>
                    <a:gd name="T60" fmla="*/ 6 w 82"/>
                    <a:gd name="T61" fmla="*/ 22 h 46"/>
                    <a:gd name="T62" fmla="*/ 10 w 82"/>
                    <a:gd name="T63" fmla="*/ 18 h 46"/>
                    <a:gd name="T64" fmla="*/ 12 w 82"/>
                    <a:gd name="T65" fmla="*/ 14 h 46"/>
                    <a:gd name="T66" fmla="*/ 16 w 82"/>
                    <a:gd name="T67" fmla="*/ 12 h 46"/>
                    <a:gd name="T68" fmla="*/ 20 w 82"/>
                    <a:gd name="T69" fmla="*/ 10 h 46"/>
                    <a:gd name="T70" fmla="*/ 26 w 82"/>
                    <a:gd name="T71" fmla="*/ 4 h 46"/>
                    <a:gd name="T72" fmla="*/ 28 w 82"/>
                    <a:gd name="T73" fmla="*/ 2 h 46"/>
                    <a:gd name="T74" fmla="*/ 32 w 82"/>
                    <a:gd name="T75" fmla="*/ 0 h 46"/>
                    <a:gd name="T76" fmla="*/ 34 w 82"/>
                    <a:gd name="T77" fmla="*/ 0 h 46"/>
                    <a:gd name="T78" fmla="*/ 40 w 82"/>
                    <a:gd name="T79" fmla="*/ 0 h 46"/>
                    <a:gd name="T80" fmla="*/ 42 w 82"/>
                    <a:gd name="T81" fmla="*/ 0 h 46"/>
                    <a:gd name="T82" fmla="*/ 48 w 82"/>
                    <a:gd name="T83" fmla="*/ 0 h 46"/>
                    <a:gd name="T84" fmla="*/ 58 w 82"/>
                    <a:gd name="T85" fmla="*/ 0 h 46"/>
                    <a:gd name="T86" fmla="*/ 70 w 82"/>
                    <a:gd name="T87" fmla="*/ 2 h 46"/>
                    <a:gd name="T88" fmla="*/ 80 w 82"/>
                    <a:gd name="T89" fmla="*/ 2 h 46"/>
                    <a:gd name="T90" fmla="*/ 82 w 82"/>
                    <a:gd name="T91" fmla="*/ 4 h 46"/>
                    <a:gd name="T92" fmla="*/ 82 w 82"/>
                    <a:gd name="T93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82" h="46">
                      <a:moveTo>
                        <a:pt x="82" y="8"/>
                      </a:moveTo>
                      <a:lnTo>
                        <a:pt x="80" y="8"/>
                      </a:lnTo>
                      <a:lnTo>
                        <a:pt x="78" y="8"/>
                      </a:lnTo>
                      <a:lnTo>
                        <a:pt x="76" y="8"/>
                      </a:lnTo>
                      <a:lnTo>
                        <a:pt x="74" y="8"/>
                      </a:lnTo>
                      <a:lnTo>
                        <a:pt x="72" y="8"/>
                      </a:lnTo>
                      <a:lnTo>
                        <a:pt x="70" y="10"/>
                      </a:lnTo>
                      <a:lnTo>
                        <a:pt x="68" y="8"/>
                      </a:lnTo>
                      <a:lnTo>
                        <a:pt x="66" y="8"/>
                      </a:lnTo>
                      <a:lnTo>
                        <a:pt x="66" y="8"/>
                      </a:lnTo>
                      <a:lnTo>
                        <a:pt x="64" y="10"/>
                      </a:lnTo>
                      <a:lnTo>
                        <a:pt x="62" y="12"/>
                      </a:lnTo>
                      <a:lnTo>
                        <a:pt x="60" y="18"/>
                      </a:lnTo>
                      <a:lnTo>
                        <a:pt x="60" y="18"/>
                      </a:lnTo>
                      <a:lnTo>
                        <a:pt x="58" y="22"/>
                      </a:lnTo>
                      <a:lnTo>
                        <a:pt x="56" y="24"/>
                      </a:lnTo>
                      <a:lnTo>
                        <a:pt x="54" y="28"/>
                      </a:lnTo>
                      <a:lnTo>
                        <a:pt x="50" y="30"/>
                      </a:lnTo>
                      <a:lnTo>
                        <a:pt x="50" y="30"/>
                      </a:lnTo>
                      <a:lnTo>
                        <a:pt x="48" y="30"/>
                      </a:lnTo>
                      <a:lnTo>
                        <a:pt x="46" y="32"/>
                      </a:lnTo>
                      <a:lnTo>
                        <a:pt x="44" y="34"/>
                      </a:lnTo>
                      <a:lnTo>
                        <a:pt x="44" y="36"/>
                      </a:lnTo>
                      <a:lnTo>
                        <a:pt x="44" y="38"/>
                      </a:lnTo>
                      <a:lnTo>
                        <a:pt x="44" y="40"/>
                      </a:lnTo>
                      <a:lnTo>
                        <a:pt x="42" y="42"/>
                      </a:lnTo>
                      <a:lnTo>
                        <a:pt x="40" y="44"/>
                      </a:lnTo>
                      <a:lnTo>
                        <a:pt x="38" y="44"/>
                      </a:lnTo>
                      <a:lnTo>
                        <a:pt x="38" y="46"/>
                      </a:lnTo>
                      <a:lnTo>
                        <a:pt x="36" y="46"/>
                      </a:lnTo>
                      <a:lnTo>
                        <a:pt x="34" y="44"/>
                      </a:lnTo>
                      <a:lnTo>
                        <a:pt x="34" y="42"/>
                      </a:lnTo>
                      <a:lnTo>
                        <a:pt x="32" y="42"/>
                      </a:lnTo>
                      <a:lnTo>
                        <a:pt x="32" y="42"/>
                      </a:lnTo>
                      <a:lnTo>
                        <a:pt x="32" y="44"/>
                      </a:lnTo>
                      <a:lnTo>
                        <a:pt x="30" y="44"/>
                      </a:lnTo>
                      <a:lnTo>
                        <a:pt x="30" y="42"/>
                      </a:lnTo>
                      <a:lnTo>
                        <a:pt x="30" y="42"/>
                      </a:lnTo>
                      <a:lnTo>
                        <a:pt x="30" y="38"/>
                      </a:lnTo>
                      <a:lnTo>
                        <a:pt x="30" y="36"/>
                      </a:lnTo>
                      <a:lnTo>
                        <a:pt x="30" y="36"/>
                      </a:lnTo>
                      <a:lnTo>
                        <a:pt x="30" y="34"/>
                      </a:lnTo>
                      <a:lnTo>
                        <a:pt x="28" y="32"/>
                      </a:lnTo>
                      <a:lnTo>
                        <a:pt x="26" y="32"/>
                      </a:lnTo>
                      <a:lnTo>
                        <a:pt x="24" y="30"/>
                      </a:lnTo>
                      <a:lnTo>
                        <a:pt x="22" y="30"/>
                      </a:lnTo>
                      <a:lnTo>
                        <a:pt x="20" y="30"/>
                      </a:lnTo>
                      <a:lnTo>
                        <a:pt x="18" y="30"/>
                      </a:lnTo>
                      <a:lnTo>
                        <a:pt x="16" y="32"/>
                      </a:lnTo>
                      <a:lnTo>
                        <a:pt x="16" y="32"/>
                      </a:lnTo>
                      <a:lnTo>
                        <a:pt x="14" y="32"/>
                      </a:lnTo>
                      <a:lnTo>
                        <a:pt x="12" y="30"/>
                      </a:lnTo>
                      <a:lnTo>
                        <a:pt x="12" y="28"/>
                      </a:lnTo>
                      <a:lnTo>
                        <a:pt x="10" y="28"/>
                      </a:lnTo>
                      <a:lnTo>
                        <a:pt x="6" y="24"/>
                      </a:lnTo>
                      <a:lnTo>
                        <a:pt x="2" y="24"/>
                      </a:lnTo>
                      <a:lnTo>
                        <a:pt x="0" y="24"/>
                      </a:lnTo>
                      <a:lnTo>
                        <a:pt x="2" y="22"/>
                      </a:lnTo>
                      <a:lnTo>
                        <a:pt x="2" y="22"/>
                      </a:lnTo>
                      <a:lnTo>
                        <a:pt x="2" y="22"/>
                      </a:lnTo>
                      <a:lnTo>
                        <a:pt x="2" y="22"/>
                      </a:lnTo>
                      <a:lnTo>
                        <a:pt x="6" y="22"/>
                      </a:lnTo>
                      <a:lnTo>
                        <a:pt x="8" y="20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12" y="14"/>
                      </a:lnTo>
                      <a:lnTo>
                        <a:pt x="14" y="12"/>
                      </a:lnTo>
                      <a:lnTo>
                        <a:pt x="16" y="12"/>
                      </a:lnTo>
                      <a:lnTo>
                        <a:pt x="16" y="12"/>
                      </a:lnTo>
                      <a:lnTo>
                        <a:pt x="20" y="10"/>
                      </a:lnTo>
                      <a:lnTo>
                        <a:pt x="24" y="8"/>
                      </a:lnTo>
                      <a:lnTo>
                        <a:pt x="26" y="4"/>
                      </a:lnTo>
                      <a:lnTo>
                        <a:pt x="28" y="2"/>
                      </a:lnTo>
                      <a:lnTo>
                        <a:pt x="28" y="2"/>
                      </a:lnTo>
                      <a:lnTo>
                        <a:pt x="30" y="0"/>
                      </a:lnTo>
                      <a:lnTo>
                        <a:pt x="32" y="0"/>
                      </a:lnTo>
                      <a:lnTo>
                        <a:pt x="34" y="0"/>
                      </a:lnTo>
                      <a:lnTo>
                        <a:pt x="34" y="0"/>
                      </a:lnTo>
                      <a:lnTo>
                        <a:pt x="36" y="0"/>
                      </a:lnTo>
                      <a:lnTo>
                        <a:pt x="40" y="0"/>
                      </a:lnTo>
                      <a:lnTo>
                        <a:pt x="42" y="0"/>
                      </a:lnTo>
                      <a:lnTo>
                        <a:pt x="42" y="0"/>
                      </a:lnTo>
                      <a:lnTo>
                        <a:pt x="44" y="0"/>
                      </a:lnTo>
                      <a:lnTo>
                        <a:pt x="48" y="0"/>
                      </a:lnTo>
                      <a:lnTo>
                        <a:pt x="54" y="0"/>
                      </a:lnTo>
                      <a:lnTo>
                        <a:pt x="58" y="0"/>
                      </a:lnTo>
                      <a:lnTo>
                        <a:pt x="64" y="0"/>
                      </a:lnTo>
                      <a:lnTo>
                        <a:pt x="70" y="2"/>
                      </a:lnTo>
                      <a:lnTo>
                        <a:pt x="76" y="2"/>
                      </a:lnTo>
                      <a:lnTo>
                        <a:pt x="80" y="2"/>
                      </a:lnTo>
                      <a:lnTo>
                        <a:pt x="80" y="4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82" y="6"/>
                      </a:lnTo>
                      <a:lnTo>
                        <a:pt x="82" y="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3" name="Freeform 341"/>
                <p:cNvSpPr>
                  <a:spLocks/>
                </p:cNvSpPr>
                <p:nvPr/>
              </p:nvSpPr>
              <p:spPr bwMode="gray">
                <a:xfrm>
                  <a:off x="4293" y="2944"/>
                  <a:ext cx="44" cy="24"/>
                </a:xfrm>
                <a:custGeom>
                  <a:avLst/>
                  <a:gdLst>
                    <a:gd name="T0" fmla="*/ 44 w 44"/>
                    <a:gd name="T1" fmla="*/ 20 h 24"/>
                    <a:gd name="T2" fmla="*/ 42 w 44"/>
                    <a:gd name="T3" fmla="*/ 22 h 24"/>
                    <a:gd name="T4" fmla="*/ 40 w 44"/>
                    <a:gd name="T5" fmla="*/ 22 h 24"/>
                    <a:gd name="T6" fmla="*/ 40 w 44"/>
                    <a:gd name="T7" fmla="*/ 24 h 24"/>
                    <a:gd name="T8" fmla="*/ 32 w 44"/>
                    <a:gd name="T9" fmla="*/ 22 h 24"/>
                    <a:gd name="T10" fmla="*/ 26 w 44"/>
                    <a:gd name="T11" fmla="*/ 22 h 24"/>
                    <a:gd name="T12" fmla="*/ 20 w 44"/>
                    <a:gd name="T13" fmla="*/ 20 h 24"/>
                    <a:gd name="T14" fmla="*/ 16 w 44"/>
                    <a:gd name="T15" fmla="*/ 18 h 24"/>
                    <a:gd name="T16" fmla="*/ 12 w 44"/>
                    <a:gd name="T17" fmla="*/ 18 h 24"/>
                    <a:gd name="T18" fmla="*/ 12 w 44"/>
                    <a:gd name="T19" fmla="*/ 16 h 24"/>
                    <a:gd name="T20" fmla="*/ 6 w 44"/>
                    <a:gd name="T21" fmla="*/ 14 h 24"/>
                    <a:gd name="T22" fmla="*/ 2 w 44"/>
                    <a:gd name="T23" fmla="*/ 12 h 24"/>
                    <a:gd name="T24" fmla="*/ 0 w 44"/>
                    <a:gd name="T25" fmla="*/ 10 h 24"/>
                    <a:gd name="T26" fmla="*/ 8 w 44"/>
                    <a:gd name="T27" fmla="*/ 4 h 24"/>
                    <a:gd name="T28" fmla="*/ 10 w 44"/>
                    <a:gd name="T29" fmla="*/ 2 h 24"/>
                    <a:gd name="T30" fmla="*/ 12 w 44"/>
                    <a:gd name="T31" fmla="*/ 0 h 24"/>
                    <a:gd name="T32" fmla="*/ 14 w 44"/>
                    <a:gd name="T33" fmla="*/ 0 h 24"/>
                    <a:gd name="T34" fmla="*/ 16 w 44"/>
                    <a:gd name="T35" fmla="*/ 0 h 24"/>
                    <a:gd name="T36" fmla="*/ 20 w 44"/>
                    <a:gd name="T37" fmla="*/ 2 h 24"/>
                    <a:gd name="T38" fmla="*/ 24 w 44"/>
                    <a:gd name="T39" fmla="*/ 4 h 24"/>
                    <a:gd name="T40" fmla="*/ 24 w 44"/>
                    <a:gd name="T41" fmla="*/ 6 h 24"/>
                    <a:gd name="T42" fmla="*/ 26 w 44"/>
                    <a:gd name="T43" fmla="*/ 6 h 24"/>
                    <a:gd name="T44" fmla="*/ 26 w 44"/>
                    <a:gd name="T45" fmla="*/ 8 h 24"/>
                    <a:gd name="T46" fmla="*/ 30 w 44"/>
                    <a:gd name="T47" fmla="*/ 8 h 24"/>
                    <a:gd name="T48" fmla="*/ 30 w 44"/>
                    <a:gd name="T49" fmla="*/ 8 h 24"/>
                    <a:gd name="T50" fmla="*/ 32 w 44"/>
                    <a:gd name="T51" fmla="*/ 6 h 24"/>
                    <a:gd name="T52" fmla="*/ 34 w 44"/>
                    <a:gd name="T53" fmla="*/ 6 h 24"/>
                    <a:gd name="T54" fmla="*/ 38 w 44"/>
                    <a:gd name="T55" fmla="*/ 6 h 24"/>
                    <a:gd name="T56" fmla="*/ 38 w 44"/>
                    <a:gd name="T57" fmla="*/ 6 h 24"/>
                    <a:gd name="T58" fmla="*/ 40 w 44"/>
                    <a:gd name="T59" fmla="*/ 8 h 24"/>
                    <a:gd name="T60" fmla="*/ 42 w 44"/>
                    <a:gd name="T61" fmla="*/ 10 h 24"/>
                    <a:gd name="T62" fmla="*/ 44 w 44"/>
                    <a:gd name="T63" fmla="*/ 12 h 24"/>
                    <a:gd name="T64" fmla="*/ 44 w 44"/>
                    <a:gd name="T65" fmla="*/ 14 h 24"/>
                    <a:gd name="T66" fmla="*/ 44 w 44"/>
                    <a:gd name="T67" fmla="*/ 16 h 24"/>
                    <a:gd name="T68" fmla="*/ 44 w 44"/>
                    <a:gd name="T69" fmla="*/ 18 h 24"/>
                    <a:gd name="T70" fmla="*/ 44 w 44"/>
                    <a:gd name="T71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4" h="24">
                      <a:moveTo>
                        <a:pt x="44" y="20"/>
                      </a:moveTo>
                      <a:lnTo>
                        <a:pt x="42" y="22"/>
                      </a:lnTo>
                      <a:lnTo>
                        <a:pt x="40" y="22"/>
                      </a:lnTo>
                      <a:lnTo>
                        <a:pt x="40" y="24"/>
                      </a:lnTo>
                      <a:lnTo>
                        <a:pt x="32" y="22"/>
                      </a:lnTo>
                      <a:lnTo>
                        <a:pt x="26" y="22"/>
                      </a:lnTo>
                      <a:lnTo>
                        <a:pt x="20" y="20"/>
                      </a:lnTo>
                      <a:lnTo>
                        <a:pt x="16" y="18"/>
                      </a:lnTo>
                      <a:lnTo>
                        <a:pt x="12" y="18"/>
                      </a:lnTo>
                      <a:lnTo>
                        <a:pt x="12" y="16"/>
                      </a:lnTo>
                      <a:lnTo>
                        <a:pt x="6" y="14"/>
                      </a:lnTo>
                      <a:lnTo>
                        <a:pt x="2" y="12"/>
                      </a:lnTo>
                      <a:lnTo>
                        <a:pt x="0" y="10"/>
                      </a:lnTo>
                      <a:lnTo>
                        <a:pt x="8" y="4"/>
                      </a:lnTo>
                      <a:lnTo>
                        <a:pt x="10" y="2"/>
                      </a:lnTo>
                      <a:lnTo>
                        <a:pt x="12" y="0"/>
                      </a:lnTo>
                      <a:lnTo>
                        <a:pt x="14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4" y="4"/>
                      </a:lnTo>
                      <a:lnTo>
                        <a:pt x="24" y="6"/>
                      </a:lnTo>
                      <a:lnTo>
                        <a:pt x="26" y="6"/>
                      </a:lnTo>
                      <a:lnTo>
                        <a:pt x="26" y="8"/>
                      </a:lnTo>
                      <a:lnTo>
                        <a:pt x="30" y="8"/>
                      </a:lnTo>
                      <a:lnTo>
                        <a:pt x="30" y="8"/>
                      </a:lnTo>
                      <a:lnTo>
                        <a:pt x="32" y="6"/>
                      </a:lnTo>
                      <a:lnTo>
                        <a:pt x="34" y="6"/>
                      </a:lnTo>
                      <a:lnTo>
                        <a:pt x="38" y="6"/>
                      </a:lnTo>
                      <a:lnTo>
                        <a:pt x="38" y="6"/>
                      </a:lnTo>
                      <a:lnTo>
                        <a:pt x="40" y="8"/>
                      </a:lnTo>
                      <a:lnTo>
                        <a:pt x="42" y="10"/>
                      </a:lnTo>
                      <a:lnTo>
                        <a:pt x="44" y="12"/>
                      </a:lnTo>
                      <a:lnTo>
                        <a:pt x="44" y="14"/>
                      </a:lnTo>
                      <a:lnTo>
                        <a:pt x="44" y="16"/>
                      </a:lnTo>
                      <a:lnTo>
                        <a:pt x="44" y="18"/>
                      </a:lnTo>
                      <a:lnTo>
                        <a:pt x="44" y="2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4" name="Freeform 342"/>
                <p:cNvSpPr>
                  <a:spLocks/>
                </p:cNvSpPr>
                <p:nvPr/>
              </p:nvSpPr>
              <p:spPr bwMode="gray">
                <a:xfrm>
                  <a:off x="4543" y="2872"/>
                  <a:ext cx="38" cy="28"/>
                </a:xfrm>
                <a:custGeom>
                  <a:avLst/>
                  <a:gdLst>
                    <a:gd name="T0" fmla="*/ 4 w 38"/>
                    <a:gd name="T1" fmla="*/ 0 h 28"/>
                    <a:gd name="T2" fmla="*/ 6 w 38"/>
                    <a:gd name="T3" fmla="*/ 2 h 28"/>
                    <a:gd name="T4" fmla="*/ 6 w 38"/>
                    <a:gd name="T5" fmla="*/ 6 h 28"/>
                    <a:gd name="T6" fmla="*/ 6 w 38"/>
                    <a:gd name="T7" fmla="*/ 10 h 28"/>
                    <a:gd name="T8" fmla="*/ 4 w 38"/>
                    <a:gd name="T9" fmla="*/ 12 h 28"/>
                    <a:gd name="T10" fmla="*/ 2 w 38"/>
                    <a:gd name="T11" fmla="*/ 14 h 28"/>
                    <a:gd name="T12" fmla="*/ 0 w 38"/>
                    <a:gd name="T13" fmla="*/ 14 h 28"/>
                    <a:gd name="T14" fmla="*/ 0 w 38"/>
                    <a:gd name="T15" fmla="*/ 16 h 28"/>
                    <a:gd name="T16" fmla="*/ 0 w 38"/>
                    <a:gd name="T17" fmla="*/ 20 h 28"/>
                    <a:gd name="T18" fmla="*/ 2 w 38"/>
                    <a:gd name="T19" fmla="*/ 22 h 28"/>
                    <a:gd name="T20" fmla="*/ 2 w 38"/>
                    <a:gd name="T21" fmla="*/ 24 h 28"/>
                    <a:gd name="T22" fmla="*/ 4 w 38"/>
                    <a:gd name="T23" fmla="*/ 26 h 28"/>
                    <a:gd name="T24" fmla="*/ 4 w 38"/>
                    <a:gd name="T25" fmla="*/ 28 h 28"/>
                    <a:gd name="T26" fmla="*/ 4 w 38"/>
                    <a:gd name="T27" fmla="*/ 28 h 28"/>
                    <a:gd name="T28" fmla="*/ 6 w 38"/>
                    <a:gd name="T29" fmla="*/ 28 h 28"/>
                    <a:gd name="T30" fmla="*/ 8 w 38"/>
                    <a:gd name="T31" fmla="*/ 28 h 28"/>
                    <a:gd name="T32" fmla="*/ 12 w 38"/>
                    <a:gd name="T33" fmla="*/ 26 h 28"/>
                    <a:gd name="T34" fmla="*/ 14 w 38"/>
                    <a:gd name="T35" fmla="*/ 24 h 28"/>
                    <a:gd name="T36" fmla="*/ 16 w 38"/>
                    <a:gd name="T37" fmla="*/ 24 h 28"/>
                    <a:gd name="T38" fmla="*/ 18 w 38"/>
                    <a:gd name="T39" fmla="*/ 22 h 28"/>
                    <a:gd name="T40" fmla="*/ 20 w 38"/>
                    <a:gd name="T41" fmla="*/ 22 h 28"/>
                    <a:gd name="T42" fmla="*/ 22 w 38"/>
                    <a:gd name="T43" fmla="*/ 24 h 28"/>
                    <a:gd name="T44" fmla="*/ 22 w 38"/>
                    <a:gd name="T45" fmla="*/ 24 h 28"/>
                    <a:gd name="T46" fmla="*/ 32 w 38"/>
                    <a:gd name="T47" fmla="*/ 22 h 28"/>
                    <a:gd name="T48" fmla="*/ 38 w 38"/>
                    <a:gd name="T49" fmla="*/ 20 h 28"/>
                    <a:gd name="T50" fmla="*/ 38 w 38"/>
                    <a:gd name="T51" fmla="*/ 12 h 28"/>
                    <a:gd name="T52" fmla="*/ 32 w 38"/>
                    <a:gd name="T53" fmla="*/ 10 h 28"/>
                    <a:gd name="T54" fmla="*/ 24 w 38"/>
                    <a:gd name="T55" fmla="*/ 8 h 28"/>
                    <a:gd name="T56" fmla="*/ 30 w 38"/>
                    <a:gd name="T57" fmla="*/ 6 h 28"/>
                    <a:gd name="T58" fmla="*/ 20 w 38"/>
                    <a:gd name="T59" fmla="*/ 6 h 28"/>
                    <a:gd name="T60" fmla="*/ 14 w 38"/>
                    <a:gd name="T61" fmla="*/ 2 h 28"/>
                    <a:gd name="T62" fmla="*/ 4 w 38"/>
                    <a:gd name="T63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8" h="28">
                      <a:moveTo>
                        <a:pt x="4" y="0"/>
                      </a:moveTo>
                      <a:lnTo>
                        <a:pt x="6" y="2"/>
                      </a:lnTo>
                      <a:lnTo>
                        <a:pt x="6" y="6"/>
                      </a:lnTo>
                      <a:lnTo>
                        <a:pt x="6" y="10"/>
                      </a:lnTo>
                      <a:lnTo>
                        <a:pt x="4" y="12"/>
                      </a:lnTo>
                      <a:lnTo>
                        <a:pt x="2" y="14"/>
                      </a:lnTo>
                      <a:lnTo>
                        <a:pt x="0" y="14"/>
                      </a:lnTo>
                      <a:lnTo>
                        <a:pt x="0" y="16"/>
                      </a:lnTo>
                      <a:lnTo>
                        <a:pt x="0" y="20"/>
                      </a:lnTo>
                      <a:lnTo>
                        <a:pt x="2" y="22"/>
                      </a:lnTo>
                      <a:lnTo>
                        <a:pt x="2" y="24"/>
                      </a:lnTo>
                      <a:lnTo>
                        <a:pt x="4" y="26"/>
                      </a:lnTo>
                      <a:lnTo>
                        <a:pt x="4" y="28"/>
                      </a:lnTo>
                      <a:lnTo>
                        <a:pt x="4" y="28"/>
                      </a:lnTo>
                      <a:lnTo>
                        <a:pt x="6" y="28"/>
                      </a:lnTo>
                      <a:lnTo>
                        <a:pt x="8" y="28"/>
                      </a:lnTo>
                      <a:lnTo>
                        <a:pt x="12" y="26"/>
                      </a:lnTo>
                      <a:lnTo>
                        <a:pt x="14" y="24"/>
                      </a:lnTo>
                      <a:lnTo>
                        <a:pt x="16" y="24"/>
                      </a:lnTo>
                      <a:lnTo>
                        <a:pt x="18" y="22"/>
                      </a:lnTo>
                      <a:lnTo>
                        <a:pt x="20" y="22"/>
                      </a:lnTo>
                      <a:lnTo>
                        <a:pt x="22" y="24"/>
                      </a:lnTo>
                      <a:lnTo>
                        <a:pt x="22" y="24"/>
                      </a:lnTo>
                      <a:lnTo>
                        <a:pt x="32" y="22"/>
                      </a:lnTo>
                      <a:lnTo>
                        <a:pt x="38" y="20"/>
                      </a:lnTo>
                      <a:lnTo>
                        <a:pt x="38" y="12"/>
                      </a:lnTo>
                      <a:lnTo>
                        <a:pt x="32" y="10"/>
                      </a:lnTo>
                      <a:lnTo>
                        <a:pt x="24" y="8"/>
                      </a:lnTo>
                      <a:lnTo>
                        <a:pt x="30" y="6"/>
                      </a:lnTo>
                      <a:lnTo>
                        <a:pt x="20" y="6"/>
                      </a:lnTo>
                      <a:lnTo>
                        <a:pt x="14" y="2"/>
                      </a:lnTo>
                      <a:lnTo>
                        <a:pt x="4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5" name="Freeform 343"/>
                <p:cNvSpPr>
                  <a:spLocks/>
                </p:cNvSpPr>
                <p:nvPr/>
              </p:nvSpPr>
              <p:spPr bwMode="gray">
                <a:xfrm>
                  <a:off x="4505" y="2866"/>
                  <a:ext cx="44" cy="36"/>
                </a:xfrm>
                <a:custGeom>
                  <a:avLst/>
                  <a:gdLst>
                    <a:gd name="T0" fmla="*/ 12 w 44"/>
                    <a:gd name="T1" fmla="*/ 2 h 36"/>
                    <a:gd name="T2" fmla="*/ 8 w 44"/>
                    <a:gd name="T3" fmla="*/ 6 h 36"/>
                    <a:gd name="T4" fmla="*/ 12 w 44"/>
                    <a:gd name="T5" fmla="*/ 8 h 36"/>
                    <a:gd name="T6" fmla="*/ 14 w 44"/>
                    <a:gd name="T7" fmla="*/ 8 h 36"/>
                    <a:gd name="T8" fmla="*/ 16 w 44"/>
                    <a:gd name="T9" fmla="*/ 8 h 36"/>
                    <a:gd name="T10" fmla="*/ 18 w 44"/>
                    <a:gd name="T11" fmla="*/ 8 h 36"/>
                    <a:gd name="T12" fmla="*/ 22 w 44"/>
                    <a:gd name="T13" fmla="*/ 10 h 36"/>
                    <a:gd name="T14" fmla="*/ 24 w 44"/>
                    <a:gd name="T15" fmla="*/ 10 h 36"/>
                    <a:gd name="T16" fmla="*/ 26 w 44"/>
                    <a:gd name="T17" fmla="*/ 14 h 36"/>
                    <a:gd name="T18" fmla="*/ 26 w 44"/>
                    <a:gd name="T19" fmla="*/ 14 h 36"/>
                    <a:gd name="T20" fmla="*/ 26 w 44"/>
                    <a:gd name="T21" fmla="*/ 16 h 36"/>
                    <a:gd name="T22" fmla="*/ 26 w 44"/>
                    <a:gd name="T23" fmla="*/ 18 h 36"/>
                    <a:gd name="T24" fmla="*/ 26 w 44"/>
                    <a:gd name="T25" fmla="*/ 20 h 36"/>
                    <a:gd name="T26" fmla="*/ 24 w 44"/>
                    <a:gd name="T27" fmla="*/ 22 h 36"/>
                    <a:gd name="T28" fmla="*/ 20 w 44"/>
                    <a:gd name="T29" fmla="*/ 22 h 36"/>
                    <a:gd name="T30" fmla="*/ 10 w 44"/>
                    <a:gd name="T31" fmla="*/ 18 h 36"/>
                    <a:gd name="T32" fmla="*/ 4 w 44"/>
                    <a:gd name="T33" fmla="*/ 18 h 36"/>
                    <a:gd name="T34" fmla="*/ 0 w 44"/>
                    <a:gd name="T35" fmla="*/ 22 h 36"/>
                    <a:gd name="T36" fmla="*/ 6 w 44"/>
                    <a:gd name="T37" fmla="*/ 26 h 36"/>
                    <a:gd name="T38" fmla="*/ 6 w 44"/>
                    <a:gd name="T39" fmla="*/ 26 h 36"/>
                    <a:gd name="T40" fmla="*/ 10 w 44"/>
                    <a:gd name="T41" fmla="*/ 26 h 36"/>
                    <a:gd name="T42" fmla="*/ 14 w 44"/>
                    <a:gd name="T43" fmla="*/ 26 h 36"/>
                    <a:gd name="T44" fmla="*/ 16 w 44"/>
                    <a:gd name="T45" fmla="*/ 26 h 36"/>
                    <a:gd name="T46" fmla="*/ 20 w 44"/>
                    <a:gd name="T47" fmla="*/ 28 h 36"/>
                    <a:gd name="T48" fmla="*/ 20 w 44"/>
                    <a:gd name="T49" fmla="*/ 30 h 36"/>
                    <a:gd name="T50" fmla="*/ 22 w 44"/>
                    <a:gd name="T51" fmla="*/ 32 h 36"/>
                    <a:gd name="T52" fmla="*/ 26 w 44"/>
                    <a:gd name="T53" fmla="*/ 34 h 36"/>
                    <a:gd name="T54" fmla="*/ 30 w 44"/>
                    <a:gd name="T55" fmla="*/ 36 h 36"/>
                    <a:gd name="T56" fmla="*/ 34 w 44"/>
                    <a:gd name="T57" fmla="*/ 36 h 36"/>
                    <a:gd name="T58" fmla="*/ 36 w 44"/>
                    <a:gd name="T59" fmla="*/ 36 h 36"/>
                    <a:gd name="T60" fmla="*/ 40 w 44"/>
                    <a:gd name="T61" fmla="*/ 36 h 36"/>
                    <a:gd name="T62" fmla="*/ 42 w 44"/>
                    <a:gd name="T63" fmla="*/ 36 h 36"/>
                    <a:gd name="T64" fmla="*/ 42 w 44"/>
                    <a:gd name="T65" fmla="*/ 34 h 36"/>
                    <a:gd name="T66" fmla="*/ 42 w 44"/>
                    <a:gd name="T67" fmla="*/ 30 h 36"/>
                    <a:gd name="T68" fmla="*/ 40 w 44"/>
                    <a:gd name="T69" fmla="*/ 30 h 36"/>
                    <a:gd name="T70" fmla="*/ 40 w 44"/>
                    <a:gd name="T71" fmla="*/ 28 h 36"/>
                    <a:gd name="T72" fmla="*/ 38 w 44"/>
                    <a:gd name="T73" fmla="*/ 24 h 36"/>
                    <a:gd name="T74" fmla="*/ 38 w 44"/>
                    <a:gd name="T75" fmla="*/ 22 h 36"/>
                    <a:gd name="T76" fmla="*/ 38 w 44"/>
                    <a:gd name="T77" fmla="*/ 18 h 36"/>
                    <a:gd name="T78" fmla="*/ 40 w 44"/>
                    <a:gd name="T79" fmla="*/ 18 h 36"/>
                    <a:gd name="T80" fmla="*/ 42 w 44"/>
                    <a:gd name="T81" fmla="*/ 16 h 36"/>
                    <a:gd name="T82" fmla="*/ 44 w 44"/>
                    <a:gd name="T83" fmla="*/ 14 h 36"/>
                    <a:gd name="T84" fmla="*/ 44 w 44"/>
                    <a:gd name="T85" fmla="*/ 12 h 36"/>
                    <a:gd name="T86" fmla="*/ 44 w 44"/>
                    <a:gd name="T87" fmla="*/ 8 h 36"/>
                    <a:gd name="T88" fmla="*/ 42 w 44"/>
                    <a:gd name="T89" fmla="*/ 4 h 36"/>
                    <a:gd name="T90" fmla="*/ 28 w 44"/>
                    <a:gd name="T91" fmla="*/ 2 h 36"/>
                    <a:gd name="T92" fmla="*/ 20 w 44"/>
                    <a:gd name="T93" fmla="*/ 0 h 36"/>
                    <a:gd name="T94" fmla="*/ 12 w 44"/>
                    <a:gd name="T95" fmla="*/ 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4" h="36">
                      <a:moveTo>
                        <a:pt x="12" y="2"/>
                      </a:moveTo>
                      <a:lnTo>
                        <a:pt x="8" y="6"/>
                      </a:lnTo>
                      <a:lnTo>
                        <a:pt x="12" y="8"/>
                      </a:lnTo>
                      <a:lnTo>
                        <a:pt x="14" y="8"/>
                      </a:lnTo>
                      <a:lnTo>
                        <a:pt x="16" y="8"/>
                      </a:lnTo>
                      <a:lnTo>
                        <a:pt x="18" y="8"/>
                      </a:lnTo>
                      <a:lnTo>
                        <a:pt x="22" y="10"/>
                      </a:lnTo>
                      <a:lnTo>
                        <a:pt x="24" y="10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6" y="16"/>
                      </a:lnTo>
                      <a:lnTo>
                        <a:pt x="26" y="18"/>
                      </a:lnTo>
                      <a:lnTo>
                        <a:pt x="26" y="20"/>
                      </a:lnTo>
                      <a:lnTo>
                        <a:pt x="24" y="22"/>
                      </a:lnTo>
                      <a:lnTo>
                        <a:pt x="20" y="22"/>
                      </a:lnTo>
                      <a:lnTo>
                        <a:pt x="10" y="18"/>
                      </a:lnTo>
                      <a:lnTo>
                        <a:pt x="4" y="18"/>
                      </a:lnTo>
                      <a:lnTo>
                        <a:pt x="0" y="22"/>
                      </a:lnTo>
                      <a:lnTo>
                        <a:pt x="6" y="26"/>
                      </a:lnTo>
                      <a:lnTo>
                        <a:pt x="6" y="26"/>
                      </a:lnTo>
                      <a:lnTo>
                        <a:pt x="10" y="26"/>
                      </a:lnTo>
                      <a:lnTo>
                        <a:pt x="14" y="26"/>
                      </a:lnTo>
                      <a:lnTo>
                        <a:pt x="16" y="26"/>
                      </a:lnTo>
                      <a:lnTo>
                        <a:pt x="20" y="28"/>
                      </a:lnTo>
                      <a:lnTo>
                        <a:pt x="20" y="30"/>
                      </a:lnTo>
                      <a:lnTo>
                        <a:pt x="22" y="32"/>
                      </a:lnTo>
                      <a:lnTo>
                        <a:pt x="26" y="34"/>
                      </a:lnTo>
                      <a:lnTo>
                        <a:pt x="30" y="36"/>
                      </a:lnTo>
                      <a:lnTo>
                        <a:pt x="34" y="36"/>
                      </a:lnTo>
                      <a:lnTo>
                        <a:pt x="36" y="36"/>
                      </a:lnTo>
                      <a:lnTo>
                        <a:pt x="40" y="36"/>
                      </a:lnTo>
                      <a:lnTo>
                        <a:pt x="42" y="36"/>
                      </a:lnTo>
                      <a:lnTo>
                        <a:pt x="42" y="34"/>
                      </a:lnTo>
                      <a:lnTo>
                        <a:pt x="42" y="30"/>
                      </a:lnTo>
                      <a:lnTo>
                        <a:pt x="40" y="30"/>
                      </a:lnTo>
                      <a:lnTo>
                        <a:pt x="40" y="28"/>
                      </a:lnTo>
                      <a:lnTo>
                        <a:pt x="38" y="24"/>
                      </a:lnTo>
                      <a:lnTo>
                        <a:pt x="38" y="22"/>
                      </a:lnTo>
                      <a:lnTo>
                        <a:pt x="38" y="18"/>
                      </a:lnTo>
                      <a:lnTo>
                        <a:pt x="40" y="18"/>
                      </a:lnTo>
                      <a:lnTo>
                        <a:pt x="42" y="16"/>
                      </a:lnTo>
                      <a:lnTo>
                        <a:pt x="44" y="14"/>
                      </a:lnTo>
                      <a:lnTo>
                        <a:pt x="44" y="12"/>
                      </a:lnTo>
                      <a:lnTo>
                        <a:pt x="44" y="8"/>
                      </a:lnTo>
                      <a:lnTo>
                        <a:pt x="42" y="4"/>
                      </a:lnTo>
                      <a:lnTo>
                        <a:pt x="28" y="2"/>
                      </a:lnTo>
                      <a:lnTo>
                        <a:pt x="20" y="0"/>
                      </a:lnTo>
                      <a:lnTo>
                        <a:pt x="12" y="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6" name="Freeform 344"/>
                <p:cNvSpPr>
                  <a:spLocks/>
                </p:cNvSpPr>
                <p:nvPr/>
              </p:nvSpPr>
              <p:spPr bwMode="gray">
                <a:xfrm>
                  <a:off x="4369" y="2820"/>
                  <a:ext cx="140" cy="54"/>
                </a:xfrm>
                <a:custGeom>
                  <a:avLst/>
                  <a:gdLst>
                    <a:gd name="T0" fmla="*/ 18 w 140"/>
                    <a:gd name="T1" fmla="*/ 2 h 54"/>
                    <a:gd name="T2" fmla="*/ 16 w 140"/>
                    <a:gd name="T3" fmla="*/ 2 h 54"/>
                    <a:gd name="T4" fmla="*/ 14 w 140"/>
                    <a:gd name="T5" fmla="*/ 4 h 54"/>
                    <a:gd name="T6" fmla="*/ 10 w 140"/>
                    <a:gd name="T7" fmla="*/ 6 h 54"/>
                    <a:gd name="T8" fmla="*/ 6 w 140"/>
                    <a:gd name="T9" fmla="*/ 8 h 54"/>
                    <a:gd name="T10" fmla="*/ 2 w 140"/>
                    <a:gd name="T11" fmla="*/ 10 h 54"/>
                    <a:gd name="T12" fmla="*/ 0 w 140"/>
                    <a:gd name="T13" fmla="*/ 14 h 54"/>
                    <a:gd name="T14" fmla="*/ 0 w 140"/>
                    <a:gd name="T15" fmla="*/ 18 h 54"/>
                    <a:gd name="T16" fmla="*/ 0 w 140"/>
                    <a:gd name="T17" fmla="*/ 18 h 54"/>
                    <a:gd name="T18" fmla="*/ 2 w 140"/>
                    <a:gd name="T19" fmla="*/ 20 h 54"/>
                    <a:gd name="T20" fmla="*/ 4 w 140"/>
                    <a:gd name="T21" fmla="*/ 22 h 54"/>
                    <a:gd name="T22" fmla="*/ 8 w 140"/>
                    <a:gd name="T23" fmla="*/ 22 h 54"/>
                    <a:gd name="T24" fmla="*/ 12 w 140"/>
                    <a:gd name="T25" fmla="*/ 22 h 54"/>
                    <a:gd name="T26" fmla="*/ 16 w 140"/>
                    <a:gd name="T27" fmla="*/ 20 h 54"/>
                    <a:gd name="T28" fmla="*/ 20 w 140"/>
                    <a:gd name="T29" fmla="*/ 18 h 54"/>
                    <a:gd name="T30" fmla="*/ 24 w 140"/>
                    <a:gd name="T31" fmla="*/ 16 h 54"/>
                    <a:gd name="T32" fmla="*/ 28 w 140"/>
                    <a:gd name="T33" fmla="*/ 16 h 54"/>
                    <a:gd name="T34" fmla="*/ 32 w 140"/>
                    <a:gd name="T35" fmla="*/ 16 h 54"/>
                    <a:gd name="T36" fmla="*/ 34 w 140"/>
                    <a:gd name="T37" fmla="*/ 18 h 54"/>
                    <a:gd name="T38" fmla="*/ 36 w 140"/>
                    <a:gd name="T39" fmla="*/ 18 h 54"/>
                    <a:gd name="T40" fmla="*/ 40 w 140"/>
                    <a:gd name="T41" fmla="*/ 20 h 54"/>
                    <a:gd name="T42" fmla="*/ 44 w 140"/>
                    <a:gd name="T43" fmla="*/ 22 h 54"/>
                    <a:gd name="T44" fmla="*/ 48 w 140"/>
                    <a:gd name="T45" fmla="*/ 22 h 54"/>
                    <a:gd name="T46" fmla="*/ 50 w 140"/>
                    <a:gd name="T47" fmla="*/ 24 h 54"/>
                    <a:gd name="T48" fmla="*/ 52 w 140"/>
                    <a:gd name="T49" fmla="*/ 24 h 54"/>
                    <a:gd name="T50" fmla="*/ 68 w 140"/>
                    <a:gd name="T51" fmla="*/ 32 h 54"/>
                    <a:gd name="T52" fmla="*/ 68 w 140"/>
                    <a:gd name="T53" fmla="*/ 32 h 54"/>
                    <a:gd name="T54" fmla="*/ 70 w 140"/>
                    <a:gd name="T55" fmla="*/ 34 h 54"/>
                    <a:gd name="T56" fmla="*/ 74 w 140"/>
                    <a:gd name="T57" fmla="*/ 36 h 54"/>
                    <a:gd name="T58" fmla="*/ 80 w 140"/>
                    <a:gd name="T59" fmla="*/ 40 h 54"/>
                    <a:gd name="T60" fmla="*/ 88 w 140"/>
                    <a:gd name="T61" fmla="*/ 40 h 54"/>
                    <a:gd name="T62" fmla="*/ 98 w 140"/>
                    <a:gd name="T63" fmla="*/ 42 h 54"/>
                    <a:gd name="T64" fmla="*/ 98 w 140"/>
                    <a:gd name="T65" fmla="*/ 46 h 54"/>
                    <a:gd name="T66" fmla="*/ 90 w 140"/>
                    <a:gd name="T67" fmla="*/ 50 h 54"/>
                    <a:gd name="T68" fmla="*/ 92 w 140"/>
                    <a:gd name="T69" fmla="*/ 54 h 54"/>
                    <a:gd name="T70" fmla="*/ 94 w 140"/>
                    <a:gd name="T71" fmla="*/ 54 h 54"/>
                    <a:gd name="T72" fmla="*/ 96 w 140"/>
                    <a:gd name="T73" fmla="*/ 54 h 54"/>
                    <a:gd name="T74" fmla="*/ 102 w 140"/>
                    <a:gd name="T75" fmla="*/ 54 h 54"/>
                    <a:gd name="T76" fmla="*/ 108 w 140"/>
                    <a:gd name="T77" fmla="*/ 54 h 54"/>
                    <a:gd name="T78" fmla="*/ 114 w 140"/>
                    <a:gd name="T79" fmla="*/ 54 h 54"/>
                    <a:gd name="T80" fmla="*/ 120 w 140"/>
                    <a:gd name="T81" fmla="*/ 54 h 54"/>
                    <a:gd name="T82" fmla="*/ 122 w 140"/>
                    <a:gd name="T83" fmla="*/ 54 h 54"/>
                    <a:gd name="T84" fmla="*/ 138 w 140"/>
                    <a:gd name="T85" fmla="*/ 52 h 54"/>
                    <a:gd name="T86" fmla="*/ 138 w 140"/>
                    <a:gd name="T87" fmla="*/ 52 h 54"/>
                    <a:gd name="T88" fmla="*/ 138 w 140"/>
                    <a:gd name="T89" fmla="*/ 50 h 54"/>
                    <a:gd name="T90" fmla="*/ 140 w 140"/>
                    <a:gd name="T91" fmla="*/ 48 h 54"/>
                    <a:gd name="T92" fmla="*/ 140 w 140"/>
                    <a:gd name="T93" fmla="*/ 46 h 54"/>
                    <a:gd name="T94" fmla="*/ 138 w 140"/>
                    <a:gd name="T95" fmla="*/ 42 h 54"/>
                    <a:gd name="T96" fmla="*/ 120 w 140"/>
                    <a:gd name="T97" fmla="*/ 34 h 54"/>
                    <a:gd name="T98" fmla="*/ 116 w 140"/>
                    <a:gd name="T99" fmla="*/ 30 h 54"/>
                    <a:gd name="T100" fmla="*/ 86 w 140"/>
                    <a:gd name="T101" fmla="*/ 22 h 54"/>
                    <a:gd name="T102" fmla="*/ 76 w 140"/>
                    <a:gd name="T103" fmla="*/ 20 h 54"/>
                    <a:gd name="T104" fmla="*/ 74 w 140"/>
                    <a:gd name="T105" fmla="*/ 20 h 54"/>
                    <a:gd name="T106" fmla="*/ 70 w 140"/>
                    <a:gd name="T107" fmla="*/ 16 h 54"/>
                    <a:gd name="T108" fmla="*/ 66 w 140"/>
                    <a:gd name="T109" fmla="*/ 14 h 54"/>
                    <a:gd name="T110" fmla="*/ 58 w 140"/>
                    <a:gd name="T111" fmla="*/ 8 h 54"/>
                    <a:gd name="T112" fmla="*/ 32 w 140"/>
                    <a:gd name="T113" fmla="*/ 0 h 54"/>
                    <a:gd name="T114" fmla="*/ 18 w 140"/>
                    <a:gd name="T115" fmla="*/ 2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40" h="54">
                      <a:moveTo>
                        <a:pt x="18" y="2"/>
                      </a:moveTo>
                      <a:lnTo>
                        <a:pt x="16" y="2"/>
                      </a:lnTo>
                      <a:lnTo>
                        <a:pt x="14" y="4"/>
                      </a:lnTo>
                      <a:lnTo>
                        <a:pt x="10" y="6"/>
                      </a:lnTo>
                      <a:lnTo>
                        <a:pt x="6" y="8"/>
                      </a:lnTo>
                      <a:lnTo>
                        <a:pt x="2" y="10"/>
                      </a:lnTo>
                      <a:lnTo>
                        <a:pt x="0" y="14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0"/>
                      </a:lnTo>
                      <a:lnTo>
                        <a:pt x="4" y="22"/>
                      </a:lnTo>
                      <a:lnTo>
                        <a:pt x="8" y="22"/>
                      </a:lnTo>
                      <a:lnTo>
                        <a:pt x="12" y="22"/>
                      </a:lnTo>
                      <a:lnTo>
                        <a:pt x="16" y="20"/>
                      </a:lnTo>
                      <a:lnTo>
                        <a:pt x="20" y="18"/>
                      </a:lnTo>
                      <a:lnTo>
                        <a:pt x="24" y="16"/>
                      </a:lnTo>
                      <a:lnTo>
                        <a:pt x="28" y="16"/>
                      </a:lnTo>
                      <a:lnTo>
                        <a:pt x="32" y="16"/>
                      </a:lnTo>
                      <a:lnTo>
                        <a:pt x="34" y="18"/>
                      </a:lnTo>
                      <a:lnTo>
                        <a:pt x="36" y="18"/>
                      </a:lnTo>
                      <a:lnTo>
                        <a:pt x="40" y="20"/>
                      </a:lnTo>
                      <a:lnTo>
                        <a:pt x="44" y="22"/>
                      </a:lnTo>
                      <a:lnTo>
                        <a:pt x="48" y="22"/>
                      </a:lnTo>
                      <a:lnTo>
                        <a:pt x="50" y="24"/>
                      </a:lnTo>
                      <a:lnTo>
                        <a:pt x="52" y="24"/>
                      </a:lnTo>
                      <a:lnTo>
                        <a:pt x="68" y="32"/>
                      </a:lnTo>
                      <a:lnTo>
                        <a:pt x="68" y="32"/>
                      </a:lnTo>
                      <a:lnTo>
                        <a:pt x="70" y="34"/>
                      </a:lnTo>
                      <a:lnTo>
                        <a:pt x="74" y="36"/>
                      </a:lnTo>
                      <a:lnTo>
                        <a:pt x="80" y="40"/>
                      </a:lnTo>
                      <a:lnTo>
                        <a:pt x="88" y="40"/>
                      </a:lnTo>
                      <a:lnTo>
                        <a:pt x="98" y="42"/>
                      </a:lnTo>
                      <a:lnTo>
                        <a:pt x="98" y="46"/>
                      </a:lnTo>
                      <a:lnTo>
                        <a:pt x="90" y="50"/>
                      </a:lnTo>
                      <a:lnTo>
                        <a:pt x="92" y="54"/>
                      </a:lnTo>
                      <a:lnTo>
                        <a:pt x="94" y="54"/>
                      </a:lnTo>
                      <a:lnTo>
                        <a:pt x="96" y="54"/>
                      </a:lnTo>
                      <a:lnTo>
                        <a:pt x="102" y="54"/>
                      </a:lnTo>
                      <a:lnTo>
                        <a:pt x="108" y="54"/>
                      </a:lnTo>
                      <a:lnTo>
                        <a:pt x="114" y="54"/>
                      </a:lnTo>
                      <a:lnTo>
                        <a:pt x="120" y="54"/>
                      </a:lnTo>
                      <a:lnTo>
                        <a:pt x="122" y="54"/>
                      </a:lnTo>
                      <a:lnTo>
                        <a:pt x="138" y="52"/>
                      </a:lnTo>
                      <a:lnTo>
                        <a:pt x="138" y="52"/>
                      </a:lnTo>
                      <a:lnTo>
                        <a:pt x="138" y="50"/>
                      </a:lnTo>
                      <a:lnTo>
                        <a:pt x="140" y="48"/>
                      </a:lnTo>
                      <a:lnTo>
                        <a:pt x="140" y="46"/>
                      </a:lnTo>
                      <a:lnTo>
                        <a:pt x="138" y="42"/>
                      </a:lnTo>
                      <a:lnTo>
                        <a:pt x="120" y="34"/>
                      </a:lnTo>
                      <a:lnTo>
                        <a:pt x="116" y="30"/>
                      </a:lnTo>
                      <a:lnTo>
                        <a:pt x="86" y="22"/>
                      </a:lnTo>
                      <a:lnTo>
                        <a:pt x="76" y="20"/>
                      </a:lnTo>
                      <a:lnTo>
                        <a:pt x="74" y="20"/>
                      </a:lnTo>
                      <a:lnTo>
                        <a:pt x="70" y="16"/>
                      </a:lnTo>
                      <a:lnTo>
                        <a:pt x="66" y="14"/>
                      </a:lnTo>
                      <a:lnTo>
                        <a:pt x="58" y="8"/>
                      </a:lnTo>
                      <a:lnTo>
                        <a:pt x="32" y="0"/>
                      </a:lnTo>
                      <a:lnTo>
                        <a:pt x="18" y="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7" name="Freeform 345"/>
                <p:cNvSpPr>
                  <a:spLocks/>
                </p:cNvSpPr>
                <p:nvPr/>
              </p:nvSpPr>
              <p:spPr bwMode="gray">
                <a:xfrm>
                  <a:off x="4605" y="1462"/>
                  <a:ext cx="440" cy="658"/>
                </a:xfrm>
                <a:custGeom>
                  <a:avLst/>
                  <a:gdLst>
                    <a:gd name="T0" fmla="*/ 96 w 440"/>
                    <a:gd name="T1" fmla="*/ 110 h 658"/>
                    <a:gd name="T2" fmla="*/ 70 w 440"/>
                    <a:gd name="T3" fmla="*/ 128 h 658"/>
                    <a:gd name="T4" fmla="*/ 50 w 440"/>
                    <a:gd name="T5" fmla="*/ 154 h 658"/>
                    <a:gd name="T6" fmla="*/ 66 w 440"/>
                    <a:gd name="T7" fmla="*/ 176 h 658"/>
                    <a:gd name="T8" fmla="*/ 54 w 440"/>
                    <a:gd name="T9" fmla="*/ 202 h 658"/>
                    <a:gd name="T10" fmla="*/ 22 w 440"/>
                    <a:gd name="T11" fmla="*/ 214 h 658"/>
                    <a:gd name="T12" fmla="*/ 2 w 440"/>
                    <a:gd name="T13" fmla="*/ 226 h 658"/>
                    <a:gd name="T14" fmla="*/ 26 w 440"/>
                    <a:gd name="T15" fmla="*/ 256 h 658"/>
                    <a:gd name="T16" fmla="*/ 52 w 440"/>
                    <a:gd name="T17" fmla="*/ 258 h 658"/>
                    <a:gd name="T18" fmla="*/ 38 w 440"/>
                    <a:gd name="T19" fmla="*/ 272 h 658"/>
                    <a:gd name="T20" fmla="*/ 20 w 440"/>
                    <a:gd name="T21" fmla="*/ 274 h 658"/>
                    <a:gd name="T22" fmla="*/ 24 w 440"/>
                    <a:gd name="T23" fmla="*/ 296 h 658"/>
                    <a:gd name="T24" fmla="*/ 46 w 440"/>
                    <a:gd name="T25" fmla="*/ 318 h 658"/>
                    <a:gd name="T26" fmla="*/ 94 w 440"/>
                    <a:gd name="T27" fmla="*/ 304 h 658"/>
                    <a:gd name="T28" fmla="*/ 120 w 440"/>
                    <a:gd name="T29" fmla="*/ 314 h 658"/>
                    <a:gd name="T30" fmla="*/ 142 w 440"/>
                    <a:gd name="T31" fmla="*/ 378 h 658"/>
                    <a:gd name="T32" fmla="*/ 144 w 440"/>
                    <a:gd name="T33" fmla="*/ 410 h 658"/>
                    <a:gd name="T34" fmla="*/ 142 w 440"/>
                    <a:gd name="T35" fmla="*/ 428 h 658"/>
                    <a:gd name="T36" fmla="*/ 148 w 440"/>
                    <a:gd name="T37" fmla="*/ 434 h 658"/>
                    <a:gd name="T38" fmla="*/ 166 w 440"/>
                    <a:gd name="T39" fmla="*/ 448 h 658"/>
                    <a:gd name="T40" fmla="*/ 162 w 440"/>
                    <a:gd name="T41" fmla="*/ 456 h 658"/>
                    <a:gd name="T42" fmla="*/ 166 w 440"/>
                    <a:gd name="T43" fmla="*/ 470 h 658"/>
                    <a:gd name="T44" fmla="*/ 160 w 440"/>
                    <a:gd name="T45" fmla="*/ 502 h 658"/>
                    <a:gd name="T46" fmla="*/ 150 w 440"/>
                    <a:gd name="T47" fmla="*/ 532 h 658"/>
                    <a:gd name="T48" fmla="*/ 166 w 440"/>
                    <a:gd name="T49" fmla="*/ 598 h 658"/>
                    <a:gd name="T50" fmla="*/ 194 w 440"/>
                    <a:gd name="T51" fmla="*/ 646 h 658"/>
                    <a:gd name="T52" fmla="*/ 214 w 440"/>
                    <a:gd name="T53" fmla="*/ 648 h 658"/>
                    <a:gd name="T54" fmla="*/ 234 w 440"/>
                    <a:gd name="T55" fmla="*/ 652 h 658"/>
                    <a:gd name="T56" fmla="*/ 242 w 440"/>
                    <a:gd name="T57" fmla="*/ 610 h 658"/>
                    <a:gd name="T58" fmla="*/ 258 w 440"/>
                    <a:gd name="T59" fmla="*/ 564 h 658"/>
                    <a:gd name="T60" fmla="*/ 282 w 440"/>
                    <a:gd name="T61" fmla="*/ 556 h 658"/>
                    <a:gd name="T62" fmla="*/ 328 w 440"/>
                    <a:gd name="T63" fmla="*/ 510 h 658"/>
                    <a:gd name="T64" fmla="*/ 348 w 440"/>
                    <a:gd name="T65" fmla="*/ 500 h 658"/>
                    <a:gd name="T66" fmla="*/ 372 w 440"/>
                    <a:gd name="T67" fmla="*/ 486 h 658"/>
                    <a:gd name="T68" fmla="*/ 378 w 440"/>
                    <a:gd name="T69" fmla="*/ 464 h 658"/>
                    <a:gd name="T70" fmla="*/ 340 w 440"/>
                    <a:gd name="T71" fmla="*/ 474 h 658"/>
                    <a:gd name="T72" fmla="*/ 344 w 440"/>
                    <a:gd name="T73" fmla="*/ 468 h 658"/>
                    <a:gd name="T74" fmla="*/ 360 w 440"/>
                    <a:gd name="T75" fmla="*/ 438 h 658"/>
                    <a:gd name="T76" fmla="*/ 370 w 440"/>
                    <a:gd name="T77" fmla="*/ 436 h 658"/>
                    <a:gd name="T78" fmla="*/ 390 w 440"/>
                    <a:gd name="T79" fmla="*/ 426 h 658"/>
                    <a:gd name="T80" fmla="*/ 384 w 440"/>
                    <a:gd name="T81" fmla="*/ 392 h 658"/>
                    <a:gd name="T82" fmla="*/ 402 w 440"/>
                    <a:gd name="T83" fmla="*/ 374 h 658"/>
                    <a:gd name="T84" fmla="*/ 414 w 440"/>
                    <a:gd name="T85" fmla="*/ 322 h 658"/>
                    <a:gd name="T86" fmla="*/ 382 w 440"/>
                    <a:gd name="T87" fmla="*/ 310 h 658"/>
                    <a:gd name="T88" fmla="*/ 380 w 440"/>
                    <a:gd name="T89" fmla="*/ 270 h 658"/>
                    <a:gd name="T90" fmla="*/ 380 w 440"/>
                    <a:gd name="T91" fmla="*/ 210 h 658"/>
                    <a:gd name="T92" fmla="*/ 396 w 440"/>
                    <a:gd name="T93" fmla="*/ 174 h 658"/>
                    <a:gd name="T94" fmla="*/ 414 w 440"/>
                    <a:gd name="T95" fmla="*/ 140 h 658"/>
                    <a:gd name="T96" fmla="*/ 410 w 440"/>
                    <a:gd name="T97" fmla="*/ 130 h 658"/>
                    <a:gd name="T98" fmla="*/ 436 w 440"/>
                    <a:gd name="T99" fmla="*/ 86 h 658"/>
                    <a:gd name="T100" fmla="*/ 408 w 440"/>
                    <a:gd name="T101" fmla="*/ 74 h 658"/>
                    <a:gd name="T102" fmla="*/ 398 w 440"/>
                    <a:gd name="T103" fmla="*/ 108 h 658"/>
                    <a:gd name="T104" fmla="*/ 398 w 440"/>
                    <a:gd name="T105" fmla="*/ 66 h 658"/>
                    <a:gd name="T106" fmla="*/ 368 w 440"/>
                    <a:gd name="T107" fmla="*/ 78 h 658"/>
                    <a:gd name="T108" fmla="*/ 364 w 440"/>
                    <a:gd name="T109" fmla="*/ 60 h 658"/>
                    <a:gd name="T110" fmla="*/ 332 w 440"/>
                    <a:gd name="T111" fmla="*/ 62 h 658"/>
                    <a:gd name="T112" fmla="*/ 368 w 440"/>
                    <a:gd name="T113" fmla="*/ 44 h 658"/>
                    <a:gd name="T114" fmla="*/ 338 w 440"/>
                    <a:gd name="T115" fmla="*/ 18 h 658"/>
                    <a:gd name="T116" fmla="*/ 288 w 440"/>
                    <a:gd name="T117" fmla="*/ 38 h 658"/>
                    <a:gd name="T118" fmla="*/ 318 w 440"/>
                    <a:gd name="T119" fmla="*/ 4 h 658"/>
                    <a:gd name="T120" fmla="*/ 224 w 440"/>
                    <a:gd name="T121" fmla="*/ 42 h 658"/>
                    <a:gd name="T122" fmla="*/ 164 w 440"/>
                    <a:gd name="T123" fmla="*/ 66 h 6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40" h="658">
                      <a:moveTo>
                        <a:pt x="104" y="78"/>
                      </a:moveTo>
                      <a:lnTo>
                        <a:pt x="102" y="78"/>
                      </a:lnTo>
                      <a:lnTo>
                        <a:pt x="102" y="80"/>
                      </a:lnTo>
                      <a:lnTo>
                        <a:pt x="98" y="82"/>
                      </a:lnTo>
                      <a:lnTo>
                        <a:pt x="96" y="86"/>
                      </a:lnTo>
                      <a:lnTo>
                        <a:pt x="96" y="88"/>
                      </a:lnTo>
                      <a:lnTo>
                        <a:pt x="94" y="92"/>
                      </a:lnTo>
                      <a:lnTo>
                        <a:pt x="96" y="94"/>
                      </a:lnTo>
                      <a:lnTo>
                        <a:pt x="96" y="96"/>
                      </a:lnTo>
                      <a:lnTo>
                        <a:pt x="96" y="102"/>
                      </a:lnTo>
                      <a:lnTo>
                        <a:pt x="96" y="110"/>
                      </a:lnTo>
                      <a:lnTo>
                        <a:pt x="96" y="110"/>
                      </a:lnTo>
                      <a:lnTo>
                        <a:pt x="96" y="112"/>
                      </a:lnTo>
                      <a:lnTo>
                        <a:pt x="96" y="116"/>
                      </a:lnTo>
                      <a:lnTo>
                        <a:pt x="96" y="118"/>
                      </a:lnTo>
                      <a:lnTo>
                        <a:pt x="94" y="122"/>
                      </a:lnTo>
                      <a:lnTo>
                        <a:pt x="90" y="122"/>
                      </a:lnTo>
                      <a:lnTo>
                        <a:pt x="76" y="122"/>
                      </a:lnTo>
                      <a:lnTo>
                        <a:pt x="74" y="122"/>
                      </a:lnTo>
                      <a:lnTo>
                        <a:pt x="74" y="124"/>
                      </a:lnTo>
                      <a:lnTo>
                        <a:pt x="72" y="126"/>
                      </a:lnTo>
                      <a:lnTo>
                        <a:pt x="70" y="128"/>
                      </a:lnTo>
                      <a:lnTo>
                        <a:pt x="68" y="128"/>
                      </a:lnTo>
                      <a:lnTo>
                        <a:pt x="56" y="130"/>
                      </a:lnTo>
                      <a:lnTo>
                        <a:pt x="56" y="132"/>
                      </a:lnTo>
                      <a:lnTo>
                        <a:pt x="56" y="134"/>
                      </a:lnTo>
                      <a:lnTo>
                        <a:pt x="56" y="138"/>
                      </a:lnTo>
                      <a:lnTo>
                        <a:pt x="52" y="142"/>
                      </a:lnTo>
                      <a:lnTo>
                        <a:pt x="52" y="142"/>
                      </a:lnTo>
                      <a:lnTo>
                        <a:pt x="50" y="144"/>
                      </a:lnTo>
                      <a:lnTo>
                        <a:pt x="48" y="146"/>
                      </a:lnTo>
                      <a:lnTo>
                        <a:pt x="48" y="150"/>
                      </a:lnTo>
                      <a:lnTo>
                        <a:pt x="50" y="154"/>
                      </a:lnTo>
                      <a:lnTo>
                        <a:pt x="50" y="154"/>
                      </a:lnTo>
                      <a:lnTo>
                        <a:pt x="54" y="156"/>
                      </a:lnTo>
                      <a:lnTo>
                        <a:pt x="58" y="156"/>
                      </a:lnTo>
                      <a:lnTo>
                        <a:pt x="62" y="158"/>
                      </a:lnTo>
                      <a:lnTo>
                        <a:pt x="68" y="158"/>
                      </a:lnTo>
                      <a:lnTo>
                        <a:pt x="68" y="160"/>
                      </a:lnTo>
                      <a:lnTo>
                        <a:pt x="68" y="162"/>
                      </a:lnTo>
                      <a:lnTo>
                        <a:pt x="68" y="166"/>
                      </a:lnTo>
                      <a:lnTo>
                        <a:pt x="68" y="168"/>
                      </a:lnTo>
                      <a:lnTo>
                        <a:pt x="66" y="172"/>
                      </a:lnTo>
                      <a:lnTo>
                        <a:pt x="66" y="176"/>
                      </a:lnTo>
                      <a:lnTo>
                        <a:pt x="68" y="180"/>
                      </a:lnTo>
                      <a:lnTo>
                        <a:pt x="68" y="182"/>
                      </a:lnTo>
                      <a:lnTo>
                        <a:pt x="68" y="186"/>
                      </a:lnTo>
                      <a:lnTo>
                        <a:pt x="68" y="190"/>
                      </a:lnTo>
                      <a:lnTo>
                        <a:pt x="66" y="192"/>
                      </a:lnTo>
                      <a:lnTo>
                        <a:pt x="64" y="194"/>
                      </a:lnTo>
                      <a:lnTo>
                        <a:pt x="62" y="194"/>
                      </a:lnTo>
                      <a:lnTo>
                        <a:pt x="58" y="194"/>
                      </a:lnTo>
                      <a:lnTo>
                        <a:pt x="56" y="196"/>
                      </a:lnTo>
                      <a:lnTo>
                        <a:pt x="56" y="200"/>
                      </a:lnTo>
                      <a:lnTo>
                        <a:pt x="54" y="202"/>
                      </a:lnTo>
                      <a:lnTo>
                        <a:pt x="54" y="202"/>
                      </a:lnTo>
                      <a:lnTo>
                        <a:pt x="52" y="202"/>
                      </a:lnTo>
                      <a:lnTo>
                        <a:pt x="48" y="202"/>
                      </a:lnTo>
                      <a:lnTo>
                        <a:pt x="46" y="202"/>
                      </a:lnTo>
                      <a:lnTo>
                        <a:pt x="44" y="202"/>
                      </a:lnTo>
                      <a:lnTo>
                        <a:pt x="42" y="204"/>
                      </a:lnTo>
                      <a:lnTo>
                        <a:pt x="42" y="206"/>
                      </a:lnTo>
                      <a:lnTo>
                        <a:pt x="38" y="208"/>
                      </a:lnTo>
                      <a:lnTo>
                        <a:pt x="32" y="212"/>
                      </a:lnTo>
                      <a:lnTo>
                        <a:pt x="28" y="214"/>
                      </a:lnTo>
                      <a:lnTo>
                        <a:pt x="22" y="214"/>
                      </a:lnTo>
                      <a:lnTo>
                        <a:pt x="22" y="214"/>
                      </a:lnTo>
                      <a:lnTo>
                        <a:pt x="20" y="214"/>
                      </a:lnTo>
                      <a:lnTo>
                        <a:pt x="16" y="214"/>
                      </a:lnTo>
                      <a:lnTo>
                        <a:pt x="14" y="216"/>
                      </a:lnTo>
                      <a:lnTo>
                        <a:pt x="10" y="218"/>
                      </a:lnTo>
                      <a:lnTo>
                        <a:pt x="10" y="220"/>
                      </a:lnTo>
                      <a:lnTo>
                        <a:pt x="8" y="222"/>
                      </a:lnTo>
                      <a:lnTo>
                        <a:pt x="6" y="222"/>
                      </a:lnTo>
                      <a:lnTo>
                        <a:pt x="6" y="224"/>
                      </a:lnTo>
                      <a:lnTo>
                        <a:pt x="4" y="224"/>
                      </a:lnTo>
                      <a:lnTo>
                        <a:pt x="2" y="226"/>
                      </a:lnTo>
                      <a:lnTo>
                        <a:pt x="0" y="230"/>
                      </a:lnTo>
                      <a:lnTo>
                        <a:pt x="2" y="234"/>
                      </a:lnTo>
                      <a:lnTo>
                        <a:pt x="4" y="238"/>
                      </a:lnTo>
                      <a:lnTo>
                        <a:pt x="6" y="240"/>
                      </a:lnTo>
                      <a:lnTo>
                        <a:pt x="10" y="240"/>
                      </a:lnTo>
                      <a:lnTo>
                        <a:pt x="18" y="246"/>
                      </a:lnTo>
                      <a:lnTo>
                        <a:pt x="20" y="248"/>
                      </a:lnTo>
                      <a:lnTo>
                        <a:pt x="22" y="250"/>
                      </a:lnTo>
                      <a:lnTo>
                        <a:pt x="24" y="252"/>
                      </a:lnTo>
                      <a:lnTo>
                        <a:pt x="24" y="254"/>
                      </a:lnTo>
                      <a:lnTo>
                        <a:pt x="26" y="256"/>
                      </a:lnTo>
                      <a:lnTo>
                        <a:pt x="30" y="256"/>
                      </a:lnTo>
                      <a:lnTo>
                        <a:pt x="34" y="256"/>
                      </a:lnTo>
                      <a:lnTo>
                        <a:pt x="40" y="256"/>
                      </a:lnTo>
                      <a:lnTo>
                        <a:pt x="40" y="254"/>
                      </a:lnTo>
                      <a:lnTo>
                        <a:pt x="40" y="252"/>
                      </a:lnTo>
                      <a:lnTo>
                        <a:pt x="42" y="252"/>
                      </a:lnTo>
                      <a:lnTo>
                        <a:pt x="44" y="250"/>
                      </a:lnTo>
                      <a:lnTo>
                        <a:pt x="46" y="252"/>
                      </a:lnTo>
                      <a:lnTo>
                        <a:pt x="48" y="254"/>
                      </a:lnTo>
                      <a:lnTo>
                        <a:pt x="50" y="256"/>
                      </a:lnTo>
                      <a:lnTo>
                        <a:pt x="52" y="258"/>
                      </a:lnTo>
                      <a:lnTo>
                        <a:pt x="52" y="260"/>
                      </a:lnTo>
                      <a:lnTo>
                        <a:pt x="48" y="262"/>
                      </a:lnTo>
                      <a:lnTo>
                        <a:pt x="44" y="264"/>
                      </a:lnTo>
                      <a:lnTo>
                        <a:pt x="42" y="266"/>
                      </a:lnTo>
                      <a:lnTo>
                        <a:pt x="42" y="268"/>
                      </a:lnTo>
                      <a:lnTo>
                        <a:pt x="44" y="270"/>
                      </a:lnTo>
                      <a:lnTo>
                        <a:pt x="44" y="272"/>
                      </a:lnTo>
                      <a:lnTo>
                        <a:pt x="44" y="274"/>
                      </a:lnTo>
                      <a:lnTo>
                        <a:pt x="44" y="274"/>
                      </a:lnTo>
                      <a:lnTo>
                        <a:pt x="42" y="274"/>
                      </a:lnTo>
                      <a:lnTo>
                        <a:pt x="38" y="272"/>
                      </a:lnTo>
                      <a:lnTo>
                        <a:pt x="36" y="270"/>
                      </a:lnTo>
                      <a:lnTo>
                        <a:pt x="32" y="268"/>
                      </a:lnTo>
                      <a:lnTo>
                        <a:pt x="32" y="268"/>
                      </a:lnTo>
                      <a:lnTo>
                        <a:pt x="32" y="270"/>
                      </a:lnTo>
                      <a:lnTo>
                        <a:pt x="30" y="272"/>
                      </a:lnTo>
                      <a:lnTo>
                        <a:pt x="30" y="276"/>
                      </a:lnTo>
                      <a:lnTo>
                        <a:pt x="30" y="278"/>
                      </a:lnTo>
                      <a:lnTo>
                        <a:pt x="28" y="278"/>
                      </a:lnTo>
                      <a:lnTo>
                        <a:pt x="26" y="278"/>
                      </a:lnTo>
                      <a:lnTo>
                        <a:pt x="24" y="276"/>
                      </a:lnTo>
                      <a:lnTo>
                        <a:pt x="20" y="274"/>
                      </a:lnTo>
                      <a:lnTo>
                        <a:pt x="18" y="272"/>
                      </a:lnTo>
                      <a:lnTo>
                        <a:pt x="16" y="274"/>
                      </a:lnTo>
                      <a:lnTo>
                        <a:pt x="12" y="276"/>
                      </a:lnTo>
                      <a:lnTo>
                        <a:pt x="10" y="278"/>
                      </a:lnTo>
                      <a:lnTo>
                        <a:pt x="8" y="280"/>
                      </a:lnTo>
                      <a:lnTo>
                        <a:pt x="10" y="282"/>
                      </a:lnTo>
                      <a:lnTo>
                        <a:pt x="12" y="286"/>
                      </a:lnTo>
                      <a:lnTo>
                        <a:pt x="14" y="290"/>
                      </a:lnTo>
                      <a:lnTo>
                        <a:pt x="18" y="292"/>
                      </a:lnTo>
                      <a:lnTo>
                        <a:pt x="22" y="294"/>
                      </a:lnTo>
                      <a:lnTo>
                        <a:pt x="24" y="296"/>
                      </a:lnTo>
                      <a:lnTo>
                        <a:pt x="26" y="296"/>
                      </a:lnTo>
                      <a:lnTo>
                        <a:pt x="26" y="304"/>
                      </a:lnTo>
                      <a:lnTo>
                        <a:pt x="28" y="304"/>
                      </a:lnTo>
                      <a:lnTo>
                        <a:pt x="30" y="304"/>
                      </a:lnTo>
                      <a:lnTo>
                        <a:pt x="34" y="306"/>
                      </a:lnTo>
                      <a:lnTo>
                        <a:pt x="38" y="308"/>
                      </a:lnTo>
                      <a:lnTo>
                        <a:pt x="40" y="310"/>
                      </a:lnTo>
                      <a:lnTo>
                        <a:pt x="42" y="312"/>
                      </a:lnTo>
                      <a:lnTo>
                        <a:pt x="44" y="314"/>
                      </a:lnTo>
                      <a:lnTo>
                        <a:pt x="44" y="316"/>
                      </a:lnTo>
                      <a:lnTo>
                        <a:pt x="46" y="318"/>
                      </a:lnTo>
                      <a:lnTo>
                        <a:pt x="48" y="318"/>
                      </a:lnTo>
                      <a:lnTo>
                        <a:pt x="50" y="318"/>
                      </a:lnTo>
                      <a:lnTo>
                        <a:pt x="54" y="318"/>
                      </a:lnTo>
                      <a:lnTo>
                        <a:pt x="58" y="316"/>
                      </a:lnTo>
                      <a:lnTo>
                        <a:pt x="66" y="312"/>
                      </a:lnTo>
                      <a:lnTo>
                        <a:pt x="70" y="308"/>
                      </a:lnTo>
                      <a:lnTo>
                        <a:pt x="74" y="306"/>
                      </a:lnTo>
                      <a:lnTo>
                        <a:pt x="78" y="304"/>
                      </a:lnTo>
                      <a:lnTo>
                        <a:pt x="82" y="304"/>
                      </a:lnTo>
                      <a:lnTo>
                        <a:pt x="88" y="304"/>
                      </a:lnTo>
                      <a:lnTo>
                        <a:pt x="94" y="304"/>
                      </a:lnTo>
                      <a:lnTo>
                        <a:pt x="98" y="302"/>
                      </a:lnTo>
                      <a:lnTo>
                        <a:pt x="104" y="302"/>
                      </a:lnTo>
                      <a:lnTo>
                        <a:pt x="108" y="302"/>
                      </a:lnTo>
                      <a:lnTo>
                        <a:pt x="108" y="302"/>
                      </a:lnTo>
                      <a:lnTo>
                        <a:pt x="110" y="302"/>
                      </a:lnTo>
                      <a:lnTo>
                        <a:pt x="112" y="304"/>
                      </a:lnTo>
                      <a:lnTo>
                        <a:pt x="114" y="306"/>
                      </a:lnTo>
                      <a:lnTo>
                        <a:pt x="116" y="310"/>
                      </a:lnTo>
                      <a:lnTo>
                        <a:pt x="118" y="314"/>
                      </a:lnTo>
                      <a:lnTo>
                        <a:pt x="118" y="314"/>
                      </a:lnTo>
                      <a:lnTo>
                        <a:pt x="120" y="314"/>
                      </a:lnTo>
                      <a:lnTo>
                        <a:pt x="124" y="316"/>
                      </a:lnTo>
                      <a:lnTo>
                        <a:pt x="126" y="318"/>
                      </a:lnTo>
                      <a:lnTo>
                        <a:pt x="128" y="324"/>
                      </a:lnTo>
                      <a:lnTo>
                        <a:pt x="132" y="330"/>
                      </a:lnTo>
                      <a:lnTo>
                        <a:pt x="132" y="348"/>
                      </a:lnTo>
                      <a:lnTo>
                        <a:pt x="132" y="350"/>
                      </a:lnTo>
                      <a:lnTo>
                        <a:pt x="134" y="352"/>
                      </a:lnTo>
                      <a:lnTo>
                        <a:pt x="136" y="358"/>
                      </a:lnTo>
                      <a:lnTo>
                        <a:pt x="138" y="364"/>
                      </a:lnTo>
                      <a:lnTo>
                        <a:pt x="140" y="370"/>
                      </a:lnTo>
                      <a:lnTo>
                        <a:pt x="142" y="378"/>
                      </a:lnTo>
                      <a:lnTo>
                        <a:pt x="140" y="384"/>
                      </a:lnTo>
                      <a:lnTo>
                        <a:pt x="140" y="390"/>
                      </a:lnTo>
                      <a:lnTo>
                        <a:pt x="142" y="394"/>
                      </a:lnTo>
                      <a:lnTo>
                        <a:pt x="144" y="398"/>
                      </a:lnTo>
                      <a:lnTo>
                        <a:pt x="148" y="402"/>
                      </a:lnTo>
                      <a:lnTo>
                        <a:pt x="148" y="404"/>
                      </a:lnTo>
                      <a:lnTo>
                        <a:pt x="148" y="406"/>
                      </a:lnTo>
                      <a:lnTo>
                        <a:pt x="146" y="408"/>
                      </a:lnTo>
                      <a:lnTo>
                        <a:pt x="146" y="410"/>
                      </a:lnTo>
                      <a:lnTo>
                        <a:pt x="144" y="410"/>
                      </a:lnTo>
                      <a:lnTo>
                        <a:pt x="144" y="410"/>
                      </a:lnTo>
                      <a:lnTo>
                        <a:pt x="142" y="410"/>
                      </a:lnTo>
                      <a:lnTo>
                        <a:pt x="140" y="410"/>
                      </a:lnTo>
                      <a:lnTo>
                        <a:pt x="140" y="410"/>
                      </a:lnTo>
                      <a:lnTo>
                        <a:pt x="138" y="412"/>
                      </a:lnTo>
                      <a:lnTo>
                        <a:pt x="138" y="416"/>
                      </a:lnTo>
                      <a:lnTo>
                        <a:pt x="140" y="418"/>
                      </a:lnTo>
                      <a:lnTo>
                        <a:pt x="142" y="420"/>
                      </a:lnTo>
                      <a:lnTo>
                        <a:pt x="144" y="422"/>
                      </a:lnTo>
                      <a:lnTo>
                        <a:pt x="144" y="424"/>
                      </a:lnTo>
                      <a:lnTo>
                        <a:pt x="144" y="426"/>
                      </a:lnTo>
                      <a:lnTo>
                        <a:pt x="142" y="428"/>
                      </a:lnTo>
                      <a:lnTo>
                        <a:pt x="138" y="430"/>
                      </a:lnTo>
                      <a:lnTo>
                        <a:pt x="136" y="434"/>
                      </a:lnTo>
                      <a:lnTo>
                        <a:pt x="134" y="436"/>
                      </a:lnTo>
                      <a:lnTo>
                        <a:pt x="132" y="438"/>
                      </a:lnTo>
                      <a:lnTo>
                        <a:pt x="132" y="440"/>
                      </a:lnTo>
                      <a:lnTo>
                        <a:pt x="134" y="440"/>
                      </a:lnTo>
                      <a:lnTo>
                        <a:pt x="138" y="440"/>
                      </a:lnTo>
                      <a:lnTo>
                        <a:pt x="142" y="440"/>
                      </a:lnTo>
                      <a:lnTo>
                        <a:pt x="146" y="438"/>
                      </a:lnTo>
                      <a:lnTo>
                        <a:pt x="146" y="436"/>
                      </a:lnTo>
                      <a:lnTo>
                        <a:pt x="148" y="434"/>
                      </a:lnTo>
                      <a:lnTo>
                        <a:pt x="150" y="430"/>
                      </a:lnTo>
                      <a:lnTo>
                        <a:pt x="152" y="426"/>
                      </a:lnTo>
                      <a:lnTo>
                        <a:pt x="154" y="424"/>
                      </a:lnTo>
                      <a:lnTo>
                        <a:pt x="156" y="424"/>
                      </a:lnTo>
                      <a:lnTo>
                        <a:pt x="158" y="426"/>
                      </a:lnTo>
                      <a:lnTo>
                        <a:pt x="160" y="430"/>
                      </a:lnTo>
                      <a:lnTo>
                        <a:pt x="162" y="434"/>
                      </a:lnTo>
                      <a:lnTo>
                        <a:pt x="162" y="438"/>
                      </a:lnTo>
                      <a:lnTo>
                        <a:pt x="164" y="442"/>
                      </a:lnTo>
                      <a:lnTo>
                        <a:pt x="164" y="446"/>
                      </a:lnTo>
                      <a:lnTo>
                        <a:pt x="166" y="448"/>
                      </a:lnTo>
                      <a:lnTo>
                        <a:pt x="168" y="450"/>
                      </a:lnTo>
                      <a:lnTo>
                        <a:pt x="172" y="450"/>
                      </a:lnTo>
                      <a:lnTo>
                        <a:pt x="176" y="452"/>
                      </a:lnTo>
                      <a:lnTo>
                        <a:pt x="178" y="456"/>
                      </a:lnTo>
                      <a:lnTo>
                        <a:pt x="178" y="460"/>
                      </a:lnTo>
                      <a:lnTo>
                        <a:pt x="178" y="464"/>
                      </a:lnTo>
                      <a:lnTo>
                        <a:pt x="178" y="464"/>
                      </a:lnTo>
                      <a:lnTo>
                        <a:pt x="174" y="464"/>
                      </a:lnTo>
                      <a:lnTo>
                        <a:pt x="170" y="462"/>
                      </a:lnTo>
                      <a:lnTo>
                        <a:pt x="166" y="458"/>
                      </a:lnTo>
                      <a:lnTo>
                        <a:pt x="162" y="456"/>
                      </a:lnTo>
                      <a:lnTo>
                        <a:pt x="156" y="454"/>
                      </a:lnTo>
                      <a:lnTo>
                        <a:pt x="152" y="454"/>
                      </a:lnTo>
                      <a:lnTo>
                        <a:pt x="148" y="454"/>
                      </a:lnTo>
                      <a:lnTo>
                        <a:pt x="148" y="456"/>
                      </a:lnTo>
                      <a:lnTo>
                        <a:pt x="148" y="456"/>
                      </a:lnTo>
                      <a:lnTo>
                        <a:pt x="148" y="458"/>
                      </a:lnTo>
                      <a:lnTo>
                        <a:pt x="150" y="460"/>
                      </a:lnTo>
                      <a:lnTo>
                        <a:pt x="152" y="464"/>
                      </a:lnTo>
                      <a:lnTo>
                        <a:pt x="156" y="466"/>
                      </a:lnTo>
                      <a:lnTo>
                        <a:pt x="162" y="468"/>
                      </a:lnTo>
                      <a:lnTo>
                        <a:pt x="166" y="470"/>
                      </a:lnTo>
                      <a:lnTo>
                        <a:pt x="170" y="470"/>
                      </a:lnTo>
                      <a:lnTo>
                        <a:pt x="172" y="472"/>
                      </a:lnTo>
                      <a:lnTo>
                        <a:pt x="174" y="474"/>
                      </a:lnTo>
                      <a:lnTo>
                        <a:pt x="176" y="476"/>
                      </a:lnTo>
                      <a:lnTo>
                        <a:pt x="176" y="480"/>
                      </a:lnTo>
                      <a:lnTo>
                        <a:pt x="176" y="484"/>
                      </a:lnTo>
                      <a:lnTo>
                        <a:pt x="172" y="490"/>
                      </a:lnTo>
                      <a:lnTo>
                        <a:pt x="168" y="494"/>
                      </a:lnTo>
                      <a:lnTo>
                        <a:pt x="166" y="498"/>
                      </a:lnTo>
                      <a:lnTo>
                        <a:pt x="162" y="500"/>
                      </a:lnTo>
                      <a:lnTo>
                        <a:pt x="160" y="502"/>
                      </a:lnTo>
                      <a:lnTo>
                        <a:pt x="158" y="502"/>
                      </a:lnTo>
                      <a:lnTo>
                        <a:pt x="156" y="504"/>
                      </a:lnTo>
                      <a:lnTo>
                        <a:pt x="158" y="506"/>
                      </a:lnTo>
                      <a:lnTo>
                        <a:pt x="158" y="508"/>
                      </a:lnTo>
                      <a:lnTo>
                        <a:pt x="160" y="508"/>
                      </a:lnTo>
                      <a:lnTo>
                        <a:pt x="162" y="508"/>
                      </a:lnTo>
                      <a:lnTo>
                        <a:pt x="156" y="514"/>
                      </a:lnTo>
                      <a:lnTo>
                        <a:pt x="148" y="526"/>
                      </a:lnTo>
                      <a:lnTo>
                        <a:pt x="148" y="526"/>
                      </a:lnTo>
                      <a:lnTo>
                        <a:pt x="150" y="528"/>
                      </a:lnTo>
                      <a:lnTo>
                        <a:pt x="150" y="532"/>
                      </a:lnTo>
                      <a:lnTo>
                        <a:pt x="152" y="538"/>
                      </a:lnTo>
                      <a:lnTo>
                        <a:pt x="152" y="544"/>
                      </a:lnTo>
                      <a:lnTo>
                        <a:pt x="154" y="550"/>
                      </a:lnTo>
                      <a:lnTo>
                        <a:pt x="154" y="558"/>
                      </a:lnTo>
                      <a:lnTo>
                        <a:pt x="156" y="566"/>
                      </a:lnTo>
                      <a:lnTo>
                        <a:pt x="158" y="572"/>
                      </a:lnTo>
                      <a:lnTo>
                        <a:pt x="160" y="578"/>
                      </a:lnTo>
                      <a:lnTo>
                        <a:pt x="162" y="584"/>
                      </a:lnTo>
                      <a:lnTo>
                        <a:pt x="164" y="588"/>
                      </a:lnTo>
                      <a:lnTo>
                        <a:pt x="166" y="594"/>
                      </a:lnTo>
                      <a:lnTo>
                        <a:pt x="166" y="598"/>
                      </a:lnTo>
                      <a:lnTo>
                        <a:pt x="166" y="600"/>
                      </a:lnTo>
                      <a:lnTo>
                        <a:pt x="178" y="620"/>
                      </a:lnTo>
                      <a:lnTo>
                        <a:pt x="180" y="620"/>
                      </a:lnTo>
                      <a:lnTo>
                        <a:pt x="180" y="624"/>
                      </a:lnTo>
                      <a:lnTo>
                        <a:pt x="180" y="628"/>
                      </a:lnTo>
                      <a:lnTo>
                        <a:pt x="182" y="634"/>
                      </a:lnTo>
                      <a:lnTo>
                        <a:pt x="184" y="638"/>
                      </a:lnTo>
                      <a:lnTo>
                        <a:pt x="184" y="642"/>
                      </a:lnTo>
                      <a:lnTo>
                        <a:pt x="186" y="644"/>
                      </a:lnTo>
                      <a:lnTo>
                        <a:pt x="190" y="646"/>
                      </a:lnTo>
                      <a:lnTo>
                        <a:pt x="194" y="646"/>
                      </a:lnTo>
                      <a:lnTo>
                        <a:pt x="202" y="646"/>
                      </a:lnTo>
                      <a:lnTo>
                        <a:pt x="208" y="644"/>
                      </a:lnTo>
                      <a:lnTo>
                        <a:pt x="212" y="642"/>
                      </a:lnTo>
                      <a:lnTo>
                        <a:pt x="214" y="642"/>
                      </a:lnTo>
                      <a:lnTo>
                        <a:pt x="216" y="640"/>
                      </a:lnTo>
                      <a:lnTo>
                        <a:pt x="218" y="640"/>
                      </a:lnTo>
                      <a:lnTo>
                        <a:pt x="220" y="640"/>
                      </a:lnTo>
                      <a:lnTo>
                        <a:pt x="220" y="642"/>
                      </a:lnTo>
                      <a:lnTo>
                        <a:pt x="218" y="644"/>
                      </a:lnTo>
                      <a:lnTo>
                        <a:pt x="216" y="646"/>
                      </a:lnTo>
                      <a:lnTo>
                        <a:pt x="214" y="648"/>
                      </a:lnTo>
                      <a:lnTo>
                        <a:pt x="212" y="650"/>
                      </a:lnTo>
                      <a:lnTo>
                        <a:pt x="210" y="650"/>
                      </a:lnTo>
                      <a:lnTo>
                        <a:pt x="212" y="652"/>
                      </a:lnTo>
                      <a:lnTo>
                        <a:pt x="214" y="654"/>
                      </a:lnTo>
                      <a:lnTo>
                        <a:pt x="218" y="656"/>
                      </a:lnTo>
                      <a:lnTo>
                        <a:pt x="222" y="656"/>
                      </a:lnTo>
                      <a:lnTo>
                        <a:pt x="226" y="658"/>
                      </a:lnTo>
                      <a:lnTo>
                        <a:pt x="228" y="658"/>
                      </a:lnTo>
                      <a:lnTo>
                        <a:pt x="232" y="658"/>
                      </a:lnTo>
                      <a:lnTo>
                        <a:pt x="234" y="656"/>
                      </a:lnTo>
                      <a:lnTo>
                        <a:pt x="234" y="652"/>
                      </a:lnTo>
                      <a:lnTo>
                        <a:pt x="234" y="644"/>
                      </a:lnTo>
                      <a:lnTo>
                        <a:pt x="234" y="638"/>
                      </a:lnTo>
                      <a:lnTo>
                        <a:pt x="236" y="632"/>
                      </a:lnTo>
                      <a:lnTo>
                        <a:pt x="238" y="630"/>
                      </a:lnTo>
                      <a:lnTo>
                        <a:pt x="240" y="626"/>
                      </a:lnTo>
                      <a:lnTo>
                        <a:pt x="240" y="622"/>
                      </a:lnTo>
                      <a:lnTo>
                        <a:pt x="240" y="618"/>
                      </a:lnTo>
                      <a:lnTo>
                        <a:pt x="238" y="616"/>
                      </a:lnTo>
                      <a:lnTo>
                        <a:pt x="238" y="614"/>
                      </a:lnTo>
                      <a:lnTo>
                        <a:pt x="238" y="612"/>
                      </a:lnTo>
                      <a:lnTo>
                        <a:pt x="242" y="610"/>
                      </a:lnTo>
                      <a:lnTo>
                        <a:pt x="244" y="608"/>
                      </a:lnTo>
                      <a:lnTo>
                        <a:pt x="246" y="608"/>
                      </a:lnTo>
                      <a:lnTo>
                        <a:pt x="246" y="606"/>
                      </a:lnTo>
                      <a:lnTo>
                        <a:pt x="250" y="590"/>
                      </a:lnTo>
                      <a:lnTo>
                        <a:pt x="252" y="576"/>
                      </a:lnTo>
                      <a:lnTo>
                        <a:pt x="252" y="574"/>
                      </a:lnTo>
                      <a:lnTo>
                        <a:pt x="252" y="572"/>
                      </a:lnTo>
                      <a:lnTo>
                        <a:pt x="250" y="570"/>
                      </a:lnTo>
                      <a:lnTo>
                        <a:pt x="252" y="566"/>
                      </a:lnTo>
                      <a:lnTo>
                        <a:pt x="254" y="566"/>
                      </a:lnTo>
                      <a:lnTo>
                        <a:pt x="258" y="564"/>
                      </a:lnTo>
                      <a:lnTo>
                        <a:pt x="260" y="564"/>
                      </a:lnTo>
                      <a:lnTo>
                        <a:pt x="260" y="566"/>
                      </a:lnTo>
                      <a:lnTo>
                        <a:pt x="260" y="566"/>
                      </a:lnTo>
                      <a:lnTo>
                        <a:pt x="262" y="566"/>
                      </a:lnTo>
                      <a:lnTo>
                        <a:pt x="266" y="566"/>
                      </a:lnTo>
                      <a:lnTo>
                        <a:pt x="268" y="564"/>
                      </a:lnTo>
                      <a:lnTo>
                        <a:pt x="270" y="562"/>
                      </a:lnTo>
                      <a:lnTo>
                        <a:pt x="272" y="560"/>
                      </a:lnTo>
                      <a:lnTo>
                        <a:pt x="276" y="558"/>
                      </a:lnTo>
                      <a:lnTo>
                        <a:pt x="280" y="556"/>
                      </a:lnTo>
                      <a:lnTo>
                        <a:pt x="282" y="556"/>
                      </a:lnTo>
                      <a:lnTo>
                        <a:pt x="284" y="556"/>
                      </a:lnTo>
                      <a:lnTo>
                        <a:pt x="286" y="552"/>
                      </a:lnTo>
                      <a:lnTo>
                        <a:pt x="292" y="544"/>
                      </a:lnTo>
                      <a:lnTo>
                        <a:pt x="302" y="534"/>
                      </a:lnTo>
                      <a:lnTo>
                        <a:pt x="310" y="526"/>
                      </a:lnTo>
                      <a:lnTo>
                        <a:pt x="318" y="518"/>
                      </a:lnTo>
                      <a:lnTo>
                        <a:pt x="322" y="516"/>
                      </a:lnTo>
                      <a:lnTo>
                        <a:pt x="324" y="518"/>
                      </a:lnTo>
                      <a:lnTo>
                        <a:pt x="326" y="516"/>
                      </a:lnTo>
                      <a:lnTo>
                        <a:pt x="326" y="512"/>
                      </a:lnTo>
                      <a:lnTo>
                        <a:pt x="328" y="510"/>
                      </a:lnTo>
                      <a:lnTo>
                        <a:pt x="330" y="506"/>
                      </a:lnTo>
                      <a:lnTo>
                        <a:pt x="330" y="504"/>
                      </a:lnTo>
                      <a:lnTo>
                        <a:pt x="332" y="502"/>
                      </a:lnTo>
                      <a:lnTo>
                        <a:pt x="334" y="500"/>
                      </a:lnTo>
                      <a:lnTo>
                        <a:pt x="336" y="498"/>
                      </a:lnTo>
                      <a:lnTo>
                        <a:pt x="338" y="498"/>
                      </a:lnTo>
                      <a:lnTo>
                        <a:pt x="340" y="500"/>
                      </a:lnTo>
                      <a:lnTo>
                        <a:pt x="342" y="504"/>
                      </a:lnTo>
                      <a:lnTo>
                        <a:pt x="346" y="504"/>
                      </a:lnTo>
                      <a:lnTo>
                        <a:pt x="348" y="504"/>
                      </a:lnTo>
                      <a:lnTo>
                        <a:pt x="348" y="500"/>
                      </a:lnTo>
                      <a:lnTo>
                        <a:pt x="350" y="498"/>
                      </a:lnTo>
                      <a:lnTo>
                        <a:pt x="352" y="498"/>
                      </a:lnTo>
                      <a:lnTo>
                        <a:pt x="356" y="498"/>
                      </a:lnTo>
                      <a:lnTo>
                        <a:pt x="358" y="498"/>
                      </a:lnTo>
                      <a:lnTo>
                        <a:pt x="358" y="498"/>
                      </a:lnTo>
                      <a:lnTo>
                        <a:pt x="358" y="498"/>
                      </a:lnTo>
                      <a:lnTo>
                        <a:pt x="360" y="496"/>
                      </a:lnTo>
                      <a:lnTo>
                        <a:pt x="364" y="494"/>
                      </a:lnTo>
                      <a:lnTo>
                        <a:pt x="366" y="490"/>
                      </a:lnTo>
                      <a:lnTo>
                        <a:pt x="370" y="488"/>
                      </a:lnTo>
                      <a:lnTo>
                        <a:pt x="372" y="486"/>
                      </a:lnTo>
                      <a:lnTo>
                        <a:pt x="374" y="484"/>
                      </a:lnTo>
                      <a:lnTo>
                        <a:pt x="380" y="480"/>
                      </a:lnTo>
                      <a:lnTo>
                        <a:pt x="384" y="478"/>
                      </a:lnTo>
                      <a:lnTo>
                        <a:pt x="386" y="476"/>
                      </a:lnTo>
                      <a:lnTo>
                        <a:pt x="390" y="474"/>
                      </a:lnTo>
                      <a:lnTo>
                        <a:pt x="390" y="472"/>
                      </a:lnTo>
                      <a:lnTo>
                        <a:pt x="390" y="470"/>
                      </a:lnTo>
                      <a:lnTo>
                        <a:pt x="388" y="468"/>
                      </a:lnTo>
                      <a:lnTo>
                        <a:pt x="386" y="466"/>
                      </a:lnTo>
                      <a:lnTo>
                        <a:pt x="382" y="464"/>
                      </a:lnTo>
                      <a:lnTo>
                        <a:pt x="378" y="464"/>
                      </a:lnTo>
                      <a:lnTo>
                        <a:pt x="372" y="464"/>
                      </a:lnTo>
                      <a:lnTo>
                        <a:pt x="368" y="464"/>
                      </a:lnTo>
                      <a:lnTo>
                        <a:pt x="364" y="464"/>
                      </a:lnTo>
                      <a:lnTo>
                        <a:pt x="362" y="464"/>
                      </a:lnTo>
                      <a:lnTo>
                        <a:pt x="362" y="466"/>
                      </a:lnTo>
                      <a:lnTo>
                        <a:pt x="360" y="468"/>
                      </a:lnTo>
                      <a:lnTo>
                        <a:pt x="358" y="470"/>
                      </a:lnTo>
                      <a:lnTo>
                        <a:pt x="354" y="472"/>
                      </a:lnTo>
                      <a:lnTo>
                        <a:pt x="348" y="474"/>
                      </a:lnTo>
                      <a:lnTo>
                        <a:pt x="344" y="474"/>
                      </a:lnTo>
                      <a:lnTo>
                        <a:pt x="340" y="474"/>
                      </a:lnTo>
                      <a:lnTo>
                        <a:pt x="338" y="472"/>
                      </a:lnTo>
                      <a:lnTo>
                        <a:pt x="334" y="472"/>
                      </a:lnTo>
                      <a:lnTo>
                        <a:pt x="334" y="472"/>
                      </a:lnTo>
                      <a:lnTo>
                        <a:pt x="334" y="472"/>
                      </a:lnTo>
                      <a:lnTo>
                        <a:pt x="334" y="470"/>
                      </a:lnTo>
                      <a:lnTo>
                        <a:pt x="334" y="468"/>
                      </a:lnTo>
                      <a:lnTo>
                        <a:pt x="334" y="466"/>
                      </a:lnTo>
                      <a:lnTo>
                        <a:pt x="334" y="466"/>
                      </a:lnTo>
                      <a:lnTo>
                        <a:pt x="336" y="466"/>
                      </a:lnTo>
                      <a:lnTo>
                        <a:pt x="340" y="466"/>
                      </a:lnTo>
                      <a:lnTo>
                        <a:pt x="344" y="468"/>
                      </a:lnTo>
                      <a:lnTo>
                        <a:pt x="346" y="468"/>
                      </a:lnTo>
                      <a:lnTo>
                        <a:pt x="348" y="468"/>
                      </a:lnTo>
                      <a:lnTo>
                        <a:pt x="358" y="462"/>
                      </a:lnTo>
                      <a:lnTo>
                        <a:pt x="364" y="450"/>
                      </a:lnTo>
                      <a:lnTo>
                        <a:pt x="356" y="448"/>
                      </a:lnTo>
                      <a:lnTo>
                        <a:pt x="358" y="448"/>
                      </a:lnTo>
                      <a:lnTo>
                        <a:pt x="360" y="446"/>
                      </a:lnTo>
                      <a:lnTo>
                        <a:pt x="362" y="444"/>
                      </a:lnTo>
                      <a:lnTo>
                        <a:pt x="362" y="442"/>
                      </a:lnTo>
                      <a:lnTo>
                        <a:pt x="360" y="438"/>
                      </a:lnTo>
                      <a:lnTo>
                        <a:pt x="360" y="438"/>
                      </a:lnTo>
                      <a:lnTo>
                        <a:pt x="358" y="438"/>
                      </a:lnTo>
                      <a:lnTo>
                        <a:pt x="356" y="436"/>
                      </a:lnTo>
                      <a:lnTo>
                        <a:pt x="356" y="434"/>
                      </a:lnTo>
                      <a:lnTo>
                        <a:pt x="356" y="432"/>
                      </a:lnTo>
                      <a:lnTo>
                        <a:pt x="356" y="430"/>
                      </a:lnTo>
                      <a:lnTo>
                        <a:pt x="358" y="430"/>
                      </a:lnTo>
                      <a:lnTo>
                        <a:pt x="362" y="428"/>
                      </a:lnTo>
                      <a:lnTo>
                        <a:pt x="366" y="428"/>
                      </a:lnTo>
                      <a:lnTo>
                        <a:pt x="366" y="430"/>
                      </a:lnTo>
                      <a:lnTo>
                        <a:pt x="368" y="432"/>
                      </a:lnTo>
                      <a:lnTo>
                        <a:pt x="370" y="436"/>
                      </a:lnTo>
                      <a:lnTo>
                        <a:pt x="372" y="442"/>
                      </a:lnTo>
                      <a:lnTo>
                        <a:pt x="374" y="448"/>
                      </a:lnTo>
                      <a:lnTo>
                        <a:pt x="378" y="452"/>
                      </a:lnTo>
                      <a:lnTo>
                        <a:pt x="378" y="456"/>
                      </a:lnTo>
                      <a:lnTo>
                        <a:pt x="380" y="456"/>
                      </a:lnTo>
                      <a:lnTo>
                        <a:pt x="396" y="458"/>
                      </a:lnTo>
                      <a:lnTo>
                        <a:pt x="394" y="434"/>
                      </a:lnTo>
                      <a:lnTo>
                        <a:pt x="394" y="434"/>
                      </a:lnTo>
                      <a:lnTo>
                        <a:pt x="394" y="432"/>
                      </a:lnTo>
                      <a:lnTo>
                        <a:pt x="392" y="428"/>
                      </a:lnTo>
                      <a:lnTo>
                        <a:pt x="390" y="426"/>
                      </a:lnTo>
                      <a:lnTo>
                        <a:pt x="386" y="422"/>
                      </a:lnTo>
                      <a:lnTo>
                        <a:pt x="384" y="420"/>
                      </a:lnTo>
                      <a:lnTo>
                        <a:pt x="382" y="418"/>
                      </a:lnTo>
                      <a:lnTo>
                        <a:pt x="380" y="414"/>
                      </a:lnTo>
                      <a:lnTo>
                        <a:pt x="380" y="412"/>
                      </a:lnTo>
                      <a:lnTo>
                        <a:pt x="380" y="412"/>
                      </a:lnTo>
                      <a:lnTo>
                        <a:pt x="386" y="412"/>
                      </a:lnTo>
                      <a:lnTo>
                        <a:pt x="386" y="396"/>
                      </a:lnTo>
                      <a:lnTo>
                        <a:pt x="386" y="394"/>
                      </a:lnTo>
                      <a:lnTo>
                        <a:pt x="384" y="394"/>
                      </a:lnTo>
                      <a:lnTo>
                        <a:pt x="384" y="392"/>
                      </a:lnTo>
                      <a:lnTo>
                        <a:pt x="382" y="388"/>
                      </a:lnTo>
                      <a:lnTo>
                        <a:pt x="382" y="386"/>
                      </a:lnTo>
                      <a:lnTo>
                        <a:pt x="382" y="384"/>
                      </a:lnTo>
                      <a:lnTo>
                        <a:pt x="386" y="384"/>
                      </a:lnTo>
                      <a:lnTo>
                        <a:pt x="392" y="382"/>
                      </a:lnTo>
                      <a:lnTo>
                        <a:pt x="396" y="382"/>
                      </a:lnTo>
                      <a:lnTo>
                        <a:pt x="396" y="382"/>
                      </a:lnTo>
                      <a:lnTo>
                        <a:pt x="398" y="380"/>
                      </a:lnTo>
                      <a:lnTo>
                        <a:pt x="400" y="378"/>
                      </a:lnTo>
                      <a:lnTo>
                        <a:pt x="402" y="376"/>
                      </a:lnTo>
                      <a:lnTo>
                        <a:pt x="402" y="374"/>
                      </a:lnTo>
                      <a:lnTo>
                        <a:pt x="402" y="370"/>
                      </a:lnTo>
                      <a:lnTo>
                        <a:pt x="410" y="364"/>
                      </a:lnTo>
                      <a:lnTo>
                        <a:pt x="420" y="350"/>
                      </a:lnTo>
                      <a:lnTo>
                        <a:pt x="426" y="340"/>
                      </a:lnTo>
                      <a:lnTo>
                        <a:pt x="426" y="340"/>
                      </a:lnTo>
                      <a:lnTo>
                        <a:pt x="424" y="336"/>
                      </a:lnTo>
                      <a:lnTo>
                        <a:pt x="424" y="332"/>
                      </a:lnTo>
                      <a:lnTo>
                        <a:pt x="422" y="328"/>
                      </a:lnTo>
                      <a:lnTo>
                        <a:pt x="418" y="324"/>
                      </a:lnTo>
                      <a:lnTo>
                        <a:pt x="414" y="324"/>
                      </a:lnTo>
                      <a:lnTo>
                        <a:pt x="414" y="322"/>
                      </a:lnTo>
                      <a:lnTo>
                        <a:pt x="414" y="320"/>
                      </a:lnTo>
                      <a:lnTo>
                        <a:pt x="412" y="316"/>
                      </a:lnTo>
                      <a:lnTo>
                        <a:pt x="412" y="314"/>
                      </a:lnTo>
                      <a:lnTo>
                        <a:pt x="408" y="310"/>
                      </a:lnTo>
                      <a:lnTo>
                        <a:pt x="406" y="308"/>
                      </a:lnTo>
                      <a:lnTo>
                        <a:pt x="400" y="308"/>
                      </a:lnTo>
                      <a:lnTo>
                        <a:pt x="394" y="308"/>
                      </a:lnTo>
                      <a:lnTo>
                        <a:pt x="388" y="310"/>
                      </a:lnTo>
                      <a:lnTo>
                        <a:pt x="384" y="310"/>
                      </a:lnTo>
                      <a:lnTo>
                        <a:pt x="382" y="310"/>
                      </a:lnTo>
                      <a:lnTo>
                        <a:pt x="382" y="310"/>
                      </a:lnTo>
                      <a:lnTo>
                        <a:pt x="382" y="308"/>
                      </a:lnTo>
                      <a:lnTo>
                        <a:pt x="382" y="306"/>
                      </a:lnTo>
                      <a:lnTo>
                        <a:pt x="382" y="300"/>
                      </a:lnTo>
                      <a:lnTo>
                        <a:pt x="382" y="298"/>
                      </a:lnTo>
                      <a:lnTo>
                        <a:pt x="382" y="292"/>
                      </a:lnTo>
                      <a:lnTo>
                        <a:pt x="382" y="286"/>
                      </a:lnTo>
                      <a:lnTo>
                        <a:pt x="382" y="280"/>
                      </a:lnTo>
                      <a:lnTo>
                        <a:pt x="382" y="276"/>
                      </a:lnTo>
                      <a:lnTo>
                        <a:pt x="380" y="272"/>
                      </a:lnTo>
                      <a:lnTo>
                        <a:pt x="380" y="270"/>
                      </a:lnTo>
                      <a:lnTo>
                        <a:pt x="380" y="270"/>
                      </a:lnTo>
                      <a:lnTo>
                        <a:pt x="378" y="268"/>
                      </a:lnTo>
                      <a:lnTo>
                        <a:pt x="374" y="266"/>
                      </a:lnTo>
                      <a:lnTo>
                        <a:pt x="372" y="264"/>
                      </a:lnTo>
                      <a:lnTo>
                        <a:pt x="370" y="260"/>
                      </a:lnTo>
                      <a:lnTo>
                        <a:pt x="370" y="258"/>
                      </a:lnTo>
                      <a:lnTo>
                        <a:pt x="374" y="256"/>
                      </a:lnTo>
                      <a:lnTo>
                        <a:pt x="374" y="254"/>
                      </a:lnTo>
                      <a:lnTo>
                        <a:pt x="376" y="250"/>
                      </a:lnTo>
                      <a:lnTo>
                        <a:pt x="378" y="242"/>
                      </a:lnTo>
                      <a:lnTo>
                        <a:pt x="380" y="230"/>
                      </a:lnTo>
                      <a:lnTo>
                        <a:pt x="380" y="210"/>
                      </a:lnTo>
                      <a:lnTo>
                        <a:pt x="378" y="188"/>
                      </a:lnTo>
                      <a:lnTo>
                        <a:pt x="378" y="186"/>
                      </a:lnTo>
                      <a:lnTo>
                        <a:pt x="380" y="184"/>
                      </a:lnTo>
                      <a:lnTo>
                        <a:pt x="380" y="180"/>
                      </a:lnTo>
                      <a:lnTo>
                        <a:pt x="382" y="176"/>
                      </a:lnTo>
                      <a:lnTo>
                        <a:pt x="384" y="174"/>
                      </a:lnTo>
                      <a:lnTo>
                        <a:pt x="388" y="172"/>
                      </a:lnTo>
                      <a:lnTo>
                        <a:pt x="392" y="172"/>
                      </a:lnTo>
                      <a:lnTo>
                        <a:pt x="392" y="172"/>
                      </a:lnTo>
                      <a:lnTo>
                        <a:pt x="394" y="174"/>
                      </a:lnTo>
                      <a:lnTo>
                        <a:pt x="396" y="174"/>
                      </a:lnTo>
                      <a:lnTo>
                        <a:pt x="400" y="174"/>
                      </a:lnTo>
                      <a:lnTo>
                        <a:pt x="402" y="174"/>
                      </a:lnTo>
                      <a:lnTo>
                        <a:pt x="406" y="170"/>
                      </a:lnTo>
                      <a:lnTo>
                        <a:pt x="408" y="166"/>
                      </a:lnTo>
                      <a:lnTo>
                        <a:pt x="408" y="162"/>
                      </a:lnTo>
                      <a:lnTo>
                        <a:pt x="408" y="158"/>
                      </a:lnTo>
                      <a:lnTo>
                        <a:pt x="408" y="154"/>
                      </a:lnTo>
                      <a:lnTo>
                        <a:pt x="408" y="150"/>
                      </a:lnTo>
                      <a:lnTo>
                        <a:pt x="408" y="146"/>
                      </a:lnTo>
                      <a:lnTo>
                        <a:pt x="412" y="144"/>
                      </a:lnTo>
                      <a:lnTo>
                        <a:pt x="414" y="140"/>
                      </a:lnTo>
                      <a:lnTo>
                        <a:pt x="416" y="138"/>
                      </a:lnTo>
                      <a:lnTo>
                        <a:pt x="414" y="138"/>
                      </a:lnTo>
                      <a:lnTo>
                        <a:pt x="410" y="138"/>
                      </a:lnTo>
                      <a:lnTo>
                        <a:pt x="406" y="138"/>
                      </a:lnTo>
                      <a:lnTo>
                        <a:pt x="402" y="140"/>
                      </a:lnTo>
                      <a:lnTo>
                        <a:pt x="400" y="140"/>
                      </a:lnTo>
                      <a:lnTo>
                        <a:pt x="398" y="140"/>
                      </a:lnTo>
                      <a:lnTo>
                        <a:pt x="396" y="138"/>
                      </a:lnTo>
                      <a:lnTo>
                        <a:pt x="398" y="136"/>
                      </a:lnTo>
                      <a:lnTo>
                        <a:pt x="404" y="134"/>
                      </a:lnTo>
                      <a:lnTo>
                        <a:pt x="410" y="130"/>
                      </a:lnTo>
                      <a:lnTo>
                        <a:pt x="416" y="128"/>
                      </a:lnTo>
                      <a:lnTo>
                        <a:pt x="422" y="124"/>
                      </a:lnTo>
                      <a:lnTo>
                        <a:pt x="426" y="120"/>
                      </a:lnTo>
                      <a:lnTo>
                        <a:pt x="430" y="114"/>
                      </a:lnTo>
                      <a:lnTo>
                        <a:pt x="434" y="108"/>
                      </a:lnTo>
                      <a:lnTo>
                        <a:pt x="436" y="102"/>
                      </a:lnTo>
                      <a:lnTo>
                        <a:pt x="436" y="98"/>
                      </a:lnTo>
                      <a:lnTo>
                        <a:pt x="436" y="94"/>
                      </a:lnTo>
                      <a:lnTo>
                        <a:pt x="436" y="92"/>
                      </a:lnTo>
                      <a:lnTo>
                        <a:pt x="436" y="90"/>
                      </a:lnTo>
                      <a:lnTo>
                        <a:pt x="436" y="86"/>
                      </a:lnTo>
                      <a:lnTo>
                        <a:pt x="440" y="84"/>
                      </a:lnTo>
                      <a:lnTo>
                        <a:pt x="422" y="72"/>
                      </a:lnTo>
                      <a:lnTo>
                        <a:pt x="422" y="74"/>
                      </a:lnTo>
                      <a:lnTo>
                        <a:pt x="422" y="76"/>
                      </a:lnTo>
                      <a:lnTo>
                        <a:pt x="420" y="78"/>
                      </a:lnTo>
                      <a:lnTo>
                        <a:pt x="418" y="80"/>
                      </a:lnTo>
                      <a:lnTo>
                        <a:pt x="416" y="82"/>
                      </a:lnTo>
                      <a:lnTo>
                        <a:pt x="414" y="78"/>
                      </a:lnTo>
                      <a:lnTo>
                        <a:pt x="412" y="76"/>
                      </a:lnTo>
                      <a:lnTo>
                        <a:pt x="410" y="74"/>
                      </a:lnTo>
                      <a:lnTo>
                        <a:pt x="408" y="74"/>
                      </a:lnTo>
                      <a:lnTo>
                        <a:pt x="406" y="76"/>
                      </a:lnTo>
                      <a:lnTo>
                        <a:pt x="406" y="78"/>
                      </a:lnTo>
                      <a:lnTo>
                        <a:pt x="406" y="82"/>
                      </a:lnTo>
                      <a:lnTo>
                        <a:pt x="408" y="84"/>
                      </a:lnTo>
                      <a:lnTo>
                        <a:pt x="408" y="84"/>
                      </a:lnTo>
                      <a:lnTo>
                        <a:pt x="410" y="86"/>
                      </a:lnTo>
                      <a:lnTo>
                        <a:pt x="410" y="86"/>
                      </a:lnTo>
                      <a:lnTo>
                        <a:pt x="410" y="88"/>
                      </a:lnTo>
                      <a:lnTo>
                        <a:pt x="408" y="92"/>
                      </a:lnTo>
                      <a:lnTo>
                        <a:pt x="406" y="98"/>
                      </a:lnTo>
                      <a:lnTo>
                        <a:pt x="398" y="108"/>
                      </a:lnTo>
                      <a:lnTo>
                        <a:pt x="386" y="118"/>
                      </a:lnTo>
                      <a:lnTo>
                        <a:pt x="372" y="128"/>
                      </a:lnTo>
                      <a:lnTo>
                        <a:pt x="362" y="136"/>
                      </a:lnTo>
                      <a:lnTo>
                        <a:pt x="354" y="140"/>
                      </a:lnTo>
                      <a:lnTo>
                        <a:pt x="356" y="138"/>
                      </a:lnTo>
                      <a:lnTo>
                        <a:pt x="362" y="130"/>
                      </a:lnTo>
                      <a:lnTo>
                        <a:pt x="370" y="120"/>
                      </a:lnTo>
                      <a:lnTo>
                        <a:pt x="378" y="110"/>
                      </a:lnTo>
                      <a:lnTo>
                        <a:pt x="382" y="100"/>
                      </a:lnTo>
                      <a:lnTo>
                        <a:pt x="388" y="88"/>
                      </a:lnTo>
                      <a:lnTo>
                        <a:pt x="398" y="66"/>
                      </a:lnTo>
                      <a:lnTo>
                        <a:pt x="398" y="66"/>
                      </a:lnTo>
                      <a:lnTo>
                        <a:pt x="396" y="64"/>
                      </a:lnTo>
                      <a:lnTo>
                        <a:pt x="394" y="64"/>
                      </a:lnTo>
                      <a:lnTo>
                        <a:pt x="390" y="62"/>
                      </a:lnTo>
                      <a:lnTo>
                        <a:pt x="386" y="64"/>
                      </a:lnTo>
                      <a:lnTo>
                        <a:pt x="382" y="64"/>
                      </a:lnTo>
                      <a:lnTo>
                        <a:pt x="376" y="68"/>
                      </a:lnTo>
                      <a:lnTo>
                        <a:pt x="376" y="70"/>
                      </a:lnTo>
                      <a:lnTo>
                        <a:pt x="374" y="72"/>
                      </a:lnTo>
                      <a:lnTo>
                        <a:pt x="372" y="74"/>
                      </a:lnTo>
                      <a:lnTo>
                        <a:pt x="368" y="78"/>
                      </a:lnTo>
                      <a:lnTo>
                        <a:pt x="366" y="80"/>
                      </a:lnTo>
                      <a:lnTo>
                        <a:pt x="362" y="82"/>
                      </a:lnTo>
                      <a:lnTo>
                        <a:pt x="358" y="84"/>
                      </a:lnTo>
                      <a:lnTo>
                        <a:pt x="356" y="86"/>
                      </a:lnTo>
                      <a:lnTo>
                        <a:pt x="356" y="84"/>
                      </a:lnTo>
                      <a:lnTo>
                        <a:pt x="356" y="82"/>
                      </a:lnTo>
                      <a:lnTo>
                        <a:pt x="356" y="80"/>
                      </a:lnTo>
                      <a:lnTo>
                        <a:pt x="360" y="78"/>
                      </a:lnTo>
                      <a:lnTo>
                        <a:pt x="364" y="74"/>
                      </a:lnTo>
                      <a:lnTo>
                        <a:pt x="368" y="68"/>
                      </a:lnTo>
                      <a:lnTo>
                        <a:pt x="364" y="60"/>
                      </a:lnTo>
                      <a:lnTo>
                        <a:pt x="360" y="60"/>
                      </a:lnTo>
                      <a:lnTo>
                        <a:pt x="352" y="60"/>
                      </a:lnTo>
                      <a:lnTo>
                        <a:pt x="340" y="64"/>
                      </a:lnTo>
                      <a:lnTo>
                        <a:pt x="330" y="72"/>
                      </a:lnTo>
                      <a:lnTo>
                        <a:pt x="326" y="78"/>
                      </a:lnTo>
                      <a:lnTo>
                        <a:pt x="326" y="78"/>
                      </a:lnTo>
                      <a:lnTo>
                        <a:pt x="326" y="76"/>
                      </a:lnTo>
                      <a:lnTo>
                        <a:pt x="326" y="72"/>
                      </a:lnTo>
                      <a:lnTo>
                        <a:pt x="328" y="68"/>
                      </a:lnTo>
                      <a:lnTo>
                        <a:pt x="328" y="64"/>
                      </a:lnTo>
                      <a:lnTo>
                        <a:pt x="332" y="62"/>
                      </a:lnTo>
                      <a:lnTo>
                        <a:pt x="336" y="60"/>
                      </a:lnTo>
                      <a:lnTo>
                        <a:pt x="340" y="58"/>
                      </a:lnTo>
                      <a:lnTo>
                        <a:pt x="346" y="56"/>
                      </a:lnTo>
                      <a:lnTo>
                        <a:pt x="352" y="56"/>
                      </a:lnTo>
                      <a:lnTo>
                        <a:pt x="358" y="54"/>
                      </a:lnTo>
                      <a:lnTo>
                        <a:pt x="360" y="54"/>
                      </a:lnTo>
                      <a:lnTo>
                        <a:pt x="362" y="54"/>
                      </a:lnTo>
                      <a:lnTo>
                        <a:pt x="362" y="52"/>
                      </a:lnTo>
                      <a:lnTo>
                        <a:pt x="364" y="50"/>
                      </a:lnTo>
                      <a:lnTo>
                        <a:pt x="366" y="48"/>
                      </a:lnTo>
                      <a:lnTo>
                        <a:pt x="368" y="44"/>
                      </a:lnTo>
                      <a:lnTo>
                        <a:pt x="368" y="40"/>
                      </a:lnTo>
                      <a:lnTo>
                        <a:pt x="366" y="36"/>
                      </a:lnTo>
                      <a:lnTo>
                        <a:pt x="362" y="32"/>
                      </a:lnTo>
                      <a:lnTo>
                        <a:pt x="358" y="30"/>
                      </a:lnTo>
                      <a:lnTo>
                        <a:pt x="352" y="28"/>
                      </a:lnTo>
                      <a:lnTo>
                        <a:pt x="348" y="28"/>
                      </a:lnTo>
                      <a:lnTo>
                        <a:pt x="348" y="28"/>
                      </a:lnTo>
                      <a:lnTo>
                        <a:pt x="340" y="28"/>
                      </a:lnTo>
                      <a:lnTo>
                        <a:pt x="340" y="18"/>
                      </a:lnTo>
                      <a:lnTo>
                        <a:pt x="340" y="18"/>
                      </a:lnTo>
                      <a:lnTo>
                        <a:pt x="338" y="18"/>
                      </a:lnTo>
                      <a:lnTo>
                        <a:pt x="334" y="18"/>
                      </a:lnTo>
                      <a:lnTo>
                        <a:pt x="330" y="20"/>
                      </a:lnTo>
                      <a:lnTo>
                        <a:pt x="328" y="22"/>
                      </a:lnTo>
                      <a:lnTo>
                        <a:pt x="324" y="24"/>
                      </a:lnTo>
                      <a:lnTo>
                        <a:pt x="324" y="24"/>
                      </a:lnTo>
                      <a:lnTo>
                        <a:pt x="320" y="26"/>
                      </a:lnTo>
                      <a:lnTo>
                        <a:pt x="314" y="26"/>
                      </a:lnTo>
                      <a:lnTo>
                        <a:pt x="308" y="28"/>
                      </a:lnTo>
                      <a:lnTo>
                        <a:pt x="304" y="30"/>
                      </a:lnTo>
                      <a:lnTo>
                        <a:pt x="300" y="32"/>
                      </a:lnTo>
                      <a:lnTo>
                        <a:pt x="288" y="38"/>
                      </a:lnTo>
                      <a:lnTo>
                        <a:pt x="290" y="36"/>
                      </a:lnTo>
                      <a:lnTo>
                        <a:pt x="298" y="30"/>
                      </a:lnTo>
                      <a:lnTo>
                        <a:pt x="306" y="22"/>
                      </a:lnTo>
                      <a:lnTo>
                        <a:pt x="314" y="16"/>
                      </a:lnTo>
                      <a:lnTo>
                        <a:pt x="322" y="14"/>
                      </a:lnTo>
                      <a:lnTo>
                        <a:pt x="322" y="14"/>
                      </a:lnTo>
                      <a:lnTo>
                        <a:pt x="322" y="12"/>
                      </a:lnTo>
                      <a:lnTo>
                        <a:pt x="324" y="10"/>
                      </a:lnTo>
                      <a:lnTo>
                        <a:pt x="322" y="8"/>
                      </a:lnTo>
                      <a:lnTo>
                        <a:pt x="322" y="6"/>
                      </a:lnTo>
                      <a:lnTo>
                        <a:pt x="318" y="4"/>
                      </a:lnTo>
                      <a:lnTo>
                        <a:pt x="312" y="2"/>
                      </a:lnTo>
                      <a:lnTo>
                        <a:pt x="298" y="2"/>
                      </a:lnTo>
                      <a:lnTo>
                        <a:pt x="278" y="0"/>
                      </a:lnTo>
                      <a:lnTo>
                        <a:pt x="258" y="4"/>
                      </a:lnTo>
                      <a:lnTo>
                        <a:pt x="240" y="12"/>
                      </a:lnTo>
                      <a:lnTo>
                        <a:pt x="212" y="30"/>
                      </a:lnTo>
                      <a:lnTo>
                        <a:pt x="212" y="30"/>
                      </a:lnTo>
                      <a:lnTo>
                        <a:pt x="214" y="32"/>
                      </a:lnTo>
                      <a:lnTo>
                        <a:pt x="218" y="34"/>
                      </a:lnTo>
                      <a:lnTo>
                        <a:pt x="220" y="38"/>
                      </a:lnTo>
                      <a:lnTo>
                        <a:pt x="224" y="42"/>
                      </a:lnTo>
                      <a:lnTo>
                        <a:pt x="226" y="48"/>
                      </a:lnTo>
                      <a:lnTo>
                        <a:pt x="228" y="56"/>
                      </a:lnTo>
                      <a:lnTo>
                        <a:pt x="206" y="38"/>
                      </a:lnTo>
                      <a:lnTo>
                        <a:pt x="196" y="40"/>
                      </a:lnTo>
                      <a:lnTo>
                        <a:pt x="202" y="62"/>
                      </a:lnTo>
                      <a:lnTo>
                        <a:pt x="186" y="48"/>
                      </a:lnTo>
                      <a:lnTo>
                        <a:pt x="166" y="54"/>
                      </a:lnTo>
                      <a:lnTo>
                        <a:pt x="164" y="54"/>
                      </a:lnTo>
                      <a:lnTo>
                        <a:pt x="164" y="56"/>
                      </a:lnTo>
                      <a:lnTo>
                        <a:pt x="162" y="60"/>
                      </a:lnTo>
                      <a:lnTo>
                        <a:pt x="164" y="66"/>
                      </a:lnTo>
                      <a:lnTo>
                        <a:pt x="166" y="70"/>
                      </a:lnTo>
                      <a:lnTo>
                        <a:pt x="170" y="76"/>
                      </a:lnTo>
                      <a:lnTo>
                        <a:pt x="152" y="64"/>
                      </a:lnTo>
                      <a:lnTo>
                        <a:pt x="128" y="70"/>
                      </a:lnTo>
                      <a:lnTo>
                        <a:pt x="104" y="7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8" name="Freeform 346"/>
                <p:cNvSpPr>
                  <a:spLocks/>
                </p:cNvSpPr>
                <p:nvPr/>
              </p:nvSpPr>
              <p:spPr bwMode="gray">
                <a:xfrm>
                  <a:off x="4999" y="1710"/>
                  <a:ext cx="38" cy="46"/>
                </a:xfrm>
                <a:custGeom>
                  <a:avLst/>
                  <a:gdLst>
                    <a:gd name="T0" fmla="*/ 10 w 38"/>
                    <a:gd name="T1" fmla="*/ 0 h 46"/>
                    <a:gd name="T2" fmla="*/ 8 w 38"/>
                    <a:gd name="T3" fmla="*/ 0 h 46"/>
                    <a:gd name="T4" fmla="*/ 8 w 38"/>
                    <a:gd name="T5" fmla="*/ 0 h 46"/>
                    <a:gd name="T6" fmla="*/ 6 w 38"/>
                    <a:gd name="T7" fmla="*/ 2 h 46"/>
                    <a:gd name="T8" fmla="*/ 6 w 38"/>
                    <a:gd name="T9" fmla="*/ 2 h 46"/>
                    <a:gd name="T10" fmla="*/ 4 w 38"/>
                    <a:gd name="T11" fmla="*/ 6 h 46"/>
                    <a:gd name="T12" fmla="*/ 4 w 38"/>
                    <a:gd name="T13" fmla="*/ 10 h 46"/>
                    <a:gd name="T14" fmla="*/ 2 w 38"/>
                    <a:gd name="T15" fmla="*/ 18 h 46"/>
                    <a:gd name="T16" fmla="*/ 2 w 38"/>
                    <a:gd name="T17" fmla="*/ 22 h 46"/>
                    <a:gd name="T18" fmla="*/ 2 w 38"/>
                    <a:gd name="T19" fmla="*/ 24 h 46"/>
                    <a:gd name="T20" fmla="*/ 4 w 38"/>
                    <a:gd name="T21" fmla="*/ 26 h 46"/>
                    <a:gd name="T22" fmla="*/ 6 w 38"/>
                    <a:gd name="T23" fmla="*/ 26 h 46"/>
                    <a:gd name="T24" fmla="*/ 8 w 38"/>
                    <a:gd name="T25" fmla="*/ 28 h 46"/>
                    <a:gd name="T26" fmla="*/ 6 w 38"/>
                    <a:gd name="T27" fmla="*/ 30 h 46"/>
                    <a:gd name="T28" fmla="*/ 4 w 38"/>
                    <a:gd name="T29" fmla="*/ 30 h 46"/>
                    <a:gd name="T30" fmla="*/ 2 w 38"/>
                    <a:gd name="T31" fmla="*/ 32 h 46"/>
                    <a:gd name="T32" fmla="*/ 0 w 38"/>
                    <a:gd name="T33" fmla="*/ 36 h 46"/>
                    <a:gd name="T34" fmla="*/ 0 w 38"/>
                    <a:gd name="T35" fmla="*/ 38 h 46"/>
                    <a:gd name="T36" fmla="*/ 2 w 38"/>
                    <a:gd name="T37" fmla="*/ 40 h 46"/>
                    <a:gd name="T38" fmla="*/ 2 w 38"/>
                    <a:gd name="T39" fmla="*/ 42 h 46"/>
                    <a:gd name="T40" fmla="*/ 2 w 38"/>
                    <a:gd name="T41" fmla="*/ 42 h 46"/>
                    <a:gd name="T42" fmla="*/ 4 w 38"/>
                    <a:gd name="T43" fmla="*/ 42 h 46"/>
                    <a:gd name="T44" fmla="*/ 6 w 38"/>
                    <a:gd name="T45" fmla="*/ 44 h 46"/>
                    <a:gd name="T46" fmla="*/ 8 w 38"/>
                    <a:gd name="T47" fmla="*/ 44 h 46"/>
                    <a:gd name="T48" fmla="*/ 10 w 38"/>
                    <a:gd name="T49" fmla="*/ 44 h 46"/>
                    <a:gd name="T50" fmla="*/ 12 w 38"/>
                    <a:gd name="T51" fmla="*/ 44 h 46"/>
                    <a:gd name="T52" fmla="*/ 12 w 38"/>
                    <a:gd name="T53" fmla="*/ 40 h 46"/>
                    <a:gd name="T54" fmla="*/ 14 w 38"/>
                    <a:gd name="T55" fmla="*/ 38 h 46"/>
                    <a:gd name="T56" fmla="*/ 16 w 38"/>
                    <a:gd name="T57" fmla="*/ 38 h 46"/>
                    <a:gd name="T58" fmla="*/ 18 w 38"/>
                    <a:gd name="T59" fmla="*/ 36 h 46"/>
                    <a:gd name="T60" fmla="*/ 20 w 38"/>
                    <a:gd name="T61" fmla="*/ 38 h 46"/>
                    <a:gd name="T62" fmla="*/ 22 w 38"/>
                    <a:gd name="T63" fmla="*/ 40 h 46"/>
                    <a:gd name="T64" fmla="*/ 26 w 38"/>
                    <a:gd name="T65" fmla="*/ 42 h 46"/>
                    <a:gd name="T66" fmla="*/ 30 w 38"/>
                    <a:gd name="T67" fmla="*/ 44 h 46"/>
                    <a:gd name="T68" fmla="*/ 34 w 38"/>
                    <a:gd name="T69" fmla="*/ 46 h 46"/>
                    <a:gd name="T70" fmla="*/ 36 w 38"/>
                    <a:gd name="T71" fmla="*/ 46 h 46"/>
                    <a:gd name="T72" fmla="*/ 38 w 38"/>
                    <a:gd name="T73" fmla="*/ 46 h 46"/>
                    <a:gd name="T74" fmla="*/ 38 w 38"/>
                    <a:gd name="T75" fmla="*/ 44 h 46"/>
                    <a:gd name="T76" fmla="*/ 38 w 38"/>
                    <a:gd name="T77" fmla="*/ 38 h 46"/>
                    <a:gd name="T78" fmla="*/ 36 w 38"/>
                    <a:gd name="T79" fmla="*/ 34 h 46"/>
                    <a:gd name="T80" fmla="*/ 34 w 38"/>
                    <a:gd name="T81" fmla="*/ 32 h 46"/>
                    <a:gd name="T82" fmla="*/ 34 w 38"/>
                    <a:gd name="T83" fmla="*/ 30 h 46"/>
                    <a:gd name="T84" fmla="*/ 32 w 38"/>
                    <a:gd name="T85" fmla="*/ 28 h 46"/>
                    <a:gd name="T86" fmla="*/ 32 w 38"/>
                    <a:gd name="T87" fmla="*/ 28 h 46"/>
                    <a:gd name="T88" fmla="*/ 32 w 38"/>
                    <a:gd name="T89" fmla="*/ 26 h 46"/>
                    <a:gd name="T90" fmla="*/ 30 w 38"/>
                    <a:gd name="T91" fmla="*/ 24 h 46"/>
                    <a:gd name="T92" fmla="*/ 28 w 38"/>
                    <a:gd name="T93" fmla="*/ 24 h 46"/>
                    <a:gd name="T94" fmla="*/ 26 w 38"/>
                    <a:gd name="T95" fmla="*/ 24 h 46"/>
                    <a:gd name="T96" fmla="*/ 24 w 38"/>
                    <a:gd name="T97" fmla="*/ 24 h 46"/>
                    <a:gd name="T98" fmla="*/ 20 w 38"/>
                    <a:gd name="T99" fmla="*/ 22 h 46"/>
                    <a:gd name="T100" fmla="*/ 18 w 38"/>
                    <a:gd name="T101" fmla="*/ 20 h 46"/>
                    <a:gd name="T102" fmla="*/ 16 w 38"/>
                    <a:gd name="T103" fmla="*/ 18 h 46"/>
                    <a:gd name="T104" fmla="*/ 14 w 38"/>
                    <a:gd name="T105" fmla="*/ 16 h 46"/>
                    <a:gd name="T106" fmla="*/ 14 w 38"/>
                    <a:gd name="T107" fmla="*/ 16 h 46"/>
                    <a:gd name="T108" fmla="*/ 16 w 38"/>
                    <a:gd name="T109" fmla="*/ 14 h 46"/>
                    <a:gd name="T110" fmla="*/ 28 w 38"/>
                    <a:gd name="T111" fmla="*/ 14 h 46"/>
                    <a:gd name="T112" fmla="*/ 28 w 38"/>
                    <a:gd name="T113" fmla="*/ 4 h 46"/>
                    <a:gd name="T114" fmla="*/ 26 w 38"/>
                    <a:gd name="T115" fmla="*/ 6 h 46"/>
                    <a:gd name="T116" fmla="*/ 24 w 38"/>
                    <a:gd name="T117" fmla="*/ 6 h 46"/>
                    <a:gd name="T118" fmla="*/ 20 w 38"/>
                    <a:gd name="T119" fmla="*/ 6 h 46"/>
                    <a:gd name="T120" fmla="*/ 16 w 38"/>
                    <a:gd name="T121" fmla="*/ 4 h 46"/>
                    <a:gd name="T122" fmla="*/ 12 w 38"/>
                    <a:gd name="T123" fmla="*/ 4 h 46"/>
                    <a:gd name="T124" fmla="*/ 10 w 38"/>
                    <a:gd name="T125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8" h="46">
                      <a:moveTo>
                        <a:pt x="10" y="0"/>
                      </a:move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6"/>
                      </a:lnTo>
                      <a:lnTo>
                        <a:pt x="4" y="10"/>
                      </a:lnTo>
                      <a:lnTo>
                        <a:pt x="2" y="18"/>
                      </a:lnTo>
                      <a:lnTo>
                        <a:pt x="2" y="22"/>
                      </a:lnTo>
                      <a:lnTo>
                        <a:pt x="2" y="24"/>
                      </a:lnTo>
                      <a:lnTo>
                        <a:pt x="4" y="26"/>
                      </a:lnTo>
                      <a:lnTo>
                        <a:pt x="6" y="26"/>
                      </a:lnTo>
                      <a:lnTo>
                        <a:pt x="8" y="28"/>
                      </a:lnTo>
                      <a:lnTo>
                        <a:pt x="6" y="30"/>
                      </a:lnTo>
                      <a:lnTo>
                        <a:pt x="4" y="30"/>
                      </a:lnTo>
                      <a:lnTo>
                        <a:pt x="2" y="32"/>
                      </a:lnTo>
                      <a:lnTo>
                        <a:pt x="0" y="36"/>
                      </a:lnTo>
                      <a:lnTo>
                        <a:pt x="0" y="38"/>
                      </a:lnTo>
                      <a:lnTo>
                        <a:pt x="2" y="40"/>
                      </a:lnTo>
                      <a:lnTo>
                        <a:pt x="2" y="42"/>
                      </a:lnTo>
                      <a:lnTo>
                        <a:pt x="2" y="42"/>
                      </a:lnTo>
                      <a:lnTo>
                        <a:pt x="4" y="42"/>
                      </a:lnTo>
                      <a:lnTo>
                        <a:pt x="6" y="44"/>
                      </a:lnTo>
                      <a:lnTo>
                        <a:pt x="8" y="44"/>
                      </a:lnTo>
                      <a:lnTo>
                        <a:pt x="10" y="44"/>
                      </a:lnTo>
                      <a:lnTo>
                        <a:pt x="12" y="44"/>
                      </a:lnTo>
                      <a:lnTo>
                        <a:pt x="12" y="40"/>
                      </a:lnTo>
                      <a:lnTo>
                        <a:pt x="14" y="38"/>
                      </a:lnTo>
                      <a:lnTo>
                        <a:pt x="16" y="38"/>
                      </a:lnTo>
                      <a:lnTo>
                        <a:pt x="18" y="36"/>
                      </a:lnTo>
                      <a:lnTo>
                        <a:pt x="20" y="38"/>
                      </a:lnTo>
                      <a:lnTo>
                        <a:pt x="22" y="40"/>
                      </a:lnTo>
                      <a:lnTo>
                        <a:pt x="26" y="42"/>
                      </a:lnTo>
                      <a:lnTo>
                        <a:pt x="30" y="44"/>
                      </a:lnTo>
                      <a:lnTo>
                        <a:pt x="34" y="46"/>
                      </a:lnTo>
                      <a:lnTo>
                        <a:pt x="36" y="46"/>
                      </a:lnTo>
                      <a:lnTo>
                        <a:pt x="38" y="46"/>
                      </a:lnTo>
                      <a:lnTo>
                        <a:pt x="38" y="44"/>
                      </a:lnTo>
                      <a:lnTo>
                        <a:pt x="38" y="38"/>
                      </a:lnTo>
                      <a:lnTo>
                        <a:pt x="36" y="34"/>
                      </a:lnTo>
                      <a:lnTo>
                        <a:pt x="34" y="32"/>
                      </a:lnTo>
                      <a:lnTo>
                        <a:pt x="34" y="30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0" y="24"/>
                      </a:lnTo>
                      <a:lnTo>
                        <a:pt x="28" y="24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0" y="22"/>
                      </a:lnTo>
                      <a:lnTo>
                        <a:pt x="18" y="20"/>
                      </a:lnTo>
                      <a:lnTo>
                        <a:pt x="16" y="18"/>
                      </a:lnTo>
                      <a:lnTo>
                        <a:pt x="14" y="16"/>
                      </a:lnTo>
                      <a:lnTo>
                        <a:pt x="14" y="16"/>
                      </a:lnTo>
                      <a:lnTo>
                        <a:pt x="16" y="14"/>
                      </a:lnTo>
                      <a:lnTo>
                        <a:pt x="28" y="14"/>
                      </a:lnTo>
                      <a:lnTo>
                        <a:pt x="28" y="4"/>
                      </a:lnTo>
                      <a:lnTo>
                        <a:pt x="26" y="6"/>
                      </a:lnTo>
                      <a:lnTo>
                        <a:pt x="24" y="6"/>
                      </a:lnTo>
                      <a:lnTo>
                        <a:pt x="20" y="6"/>
                      </a:lnTo>
                      <a:lnTo>
                        <a:pt x="16" y="4"/>
                      </a:lnTo>
                      <a:lnTo>
                        <a:pt x="12" y="4"/>
                      </a:lnTo>
                      <a:lnTo>
                        <a:pt x="10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9" name="Freeform 347"/>
                <p:cNvSpPr>
                  <a:spLocks/>
                </p:cNvSpPr>
                <p:nvPr/>
              </p:nvSpPr>
              <p:spPr bwMode="gray">
                <a:xfrm>
                  <a:off x="4415" y="1754"/>
                  <a:ext cx="278" cy="320"/>
                </a:xfrm>
                <a:custGeom>
                  <a:avLst/>
                  <a:gdLst>
                    <a:gd name="T0" fmla="*/ 94 w 278"/>
                    <a:gd name="T1" fmla="*/ 122 h 320"/>
                    <a:gd name="T2" fmla="*/ 110 w 278"/>
                    <a:gd name="T3" fmla="*/ 128 h 320"/>
                    <a:gd name="T4" fmla="*/ 138 w 278"/>
                    <a:gd name="T5" fmla="*/ 144 h 320"/>
                    <a:gd name="T6" fmla="*/ 146 w 278"/>
                    <a:gd name="T7" fmla="*/ 148 h 320"/>
                    <a:gd name="T8" fmla="*/ 156 w 278"/>
                    <a:gd name="T9" fmla="*/ 182 h 320"/>
                    <a:gd name="T10" fmla="*/ 148 w 278"/>
                    <a:gd name="T11" fmla="*/ 224 h 320"/>
                    <a:gd name="T12" fmla="*/ 132 w 278"/>
                    <a:gd name="T13" fmla="*/ 238 h 320"/>
                    <a:gd name="T14" fmla="*/ 118 w 278"/>
                    <a:gd name="T15" fmla="*/ 238 h 320"/>
                    <a:gd name="T16" fmla="*/ 110 w 278"/>
                    <a:gd name="T17" fmla="*/ 254 h 320"/>
                    <a:gd name="T18" fmla="*/ 134 w 278"/>
                    <a:gd name="T19" fmla="*/ 266 h 320"/>
                    <a:gd name="T20" fmla="*/ 146 w 278"/>
                    <a:gd name="T21" fmla="*/ 258 h 320"/>
                    <a:gd name="T22" fmla="*/ 174 w 278"/>
                    <a:gd name="T23" fmla="*/ 282 h 320"/>
                    <a:gd name="T24" fmla="*/ 192 w 278"/>
                    <a:gd name="T25" fmla="*/ 300 h 320"/>
                    <a:gd name="T26" fmla="*/ 208 w 278"/>
                    <a:gd name="T27" fmla="*/ 312 h 320"/>
                    <a:gd name="T28" fmla="*/ 222 w 278"/>
                    <a:gd name="T29" fmla="*/ 318 h 320"/>
                    <a:gd name="T30" fmla="*/ 216 w 278"/>
                    <a:gd name="T31" fmla="*/ 298 h 320"/>
                    <a:gd name="T32" fmla="*/ 204 w 278"/>
                    <a:gd name="T33" fmla="*/ 286 h 320"/>
                    <a:gd name="T34" fmla="*/ 218 w 278"/>
                    <a:gd name="T35" fmla="*/ 288 h 320"/>
                    <a:gd name="T36" fmla="*/ 238 w 278"/>
                    <a:gd name="T37" fmla="*/ 304 h 320"/>
                    <a:gd name="T38" fmla="*/ 246 w 278"/>
                    <a:gd name="T39" fmla="*/ 302 h 320"/>
                    <a:gd name="T40" fmla="*/ 246 w 278"/>
                    <a:gd name="T41" fmla="*/ 278 h 320"/>
                    <a:gd name="T42" fmla="*/ 230 w 278"/>
                    <a:gd name="T43" fmla="*/ 262 h 320"/>
                    <a:gd name="T44" fmla="*/ 218 w 278"/>
                    <a:gd name="T45" fmla="*/ 252 h 320"/>
                    <a:gd name="T46" fmla="*/ 210 w 278"/>
                    <a:gd name="T47" fmla="*/ 242 h 320"/>
                    <a:gd name="T48" fmla="*/ 206 w 278"/>
                    <a:gd name="T49" fmla="*/ 220 h 320"/>
                    <a:gd name="T50" fmla="*/ 214 w 278"/>
                    <a:gd name="T51" fmla="*/ 208 h 320"/>
                    <a:gd name="T52" fmla="*/ 224 w 278"/>
                    <a:gd name="T53" fmla="*/ 228 h 320"/>
                    <a:gd name="T54" fmla="*/ 232 w 278"/>
                    <a:gd name="T55" fmla="*/ 246 h 320"/>
                    <a:gd name="T56" fmla="*/ 242 w 278"/>
                    <a:gd name="T57" fmla="*/ 248 h 320"/>
                    <a:gd name="T58" fmla="*/ 260 w 278"/>
                    <a:gd name="T59" fmla="*/ 236 h 320"/>
                    <a:gd name="T60" fmla="*/ 274 w 278"/>
                    <a:gd name="T61" fmla="*/ 232 h 320"/>
                    <a:gd name="T62" fmla="*/ 272 w 278"/>
                    <a:gd name="T63" fmla="*/ 220 h 320"/>
                    <a:gd name="T64" fmla="*/ 276 w 278"/>
                    <a:gd name="T65" fmla="*/ 212 h 320"/>
                    <a:gd name="T66" fmla="*/ 270 w 278"/>
                    <a:gd name="T67" fmla="*/ 202 h 320"/>
                    <a:gd name="T68" fmla="*/ 260 w 278"/>
                    <a:gd name="T69" fmla="*/ 200 h 320"/>
                    <a:gd name="T70" fmla="*/ 254 w 278"/>
                    <a:gd name="T71" fmla="*/ 196 h 320"/>
                    <a:gd name="T72" fmla="*/ 216 w 278"/>
                    <a:gd name="T73" fmla="*/ 166 h 320"/>
                    <a:gd name="T74" fmla="*/ 206 w 278"/>
                    <a:gd name="T75" fmla="*/ 168 h 320"/>
                    <a:gd name="T76" fmla="*/ 210 w 278"/>
                    <a:gd name="T77" fmla="*/ 152 h 320"/>
                    <a:gd name="T78" fmla="*/ 222 w 278"/>
                    <a:gd name="T79" fmla="*/ 140 h 320"/>
                    <a:gd name="T80" fmla="*/ 218 w 278"/>
                    <a:gd name="T81" fmla="*/ 126 h 320"/>
                    <a:gd name="T82" fmla="*/ 208 w 278"/>
                    <a:gd name="T83" fmla="*/ 116 h 320"/>
                    <a:gd name="T84" fmla="*/ 196 w 278"/>
                    <a:gd name="T85" fmla="*/ 96 h 320"/>
                    <a:gd name="T86" fmla="*/ 186 w 278"/>
                    <a:gd name="T87" fmla="*/ 94 h 320"/>
                    <a:gd name="T88" fmla="*/ 176 w 278"/>
                    <a:gd name="T89" fmla="*/ 94 h 320"/>
                    <a:gd name="T90" fmla="*/ 180 w 278"/>
                    <a:gd name="T91" fmla="*/ 82 h 320"/>
                    <a:gd name="T92" fmla="*/ 168 w 278"/>
                    <a:gd name="T93" fmla="*/ 78 h 320"/>
                    <a:gd name="T94" fmla="*/ 150 w 278"/>
                    <a:gd name="T95" fmla="*/ 58 h 320"/>
                    <a:gd name="T96" fmla="*/ 108 w 278"/>
                    <a:gd name="T97" fmla="*/ 48 h 320"/>
                    <a:gd name="T98" fmla="*/ 78 w 278"/>
                    <a:gd name="T99" fmla="*/ 44 h 320"/>
                    <a:gd name="T100" fmla="*/ 84 w 278"/>
                    <a:gd name="T101" fmla="*/ 24 h 320"/>
                    <a:gd name="T102" fmla="*/ 80 w 278"/>
                    <a:gd name="T103" fmla="*/ 4 h 320"/>
                    <a:gd name="T104" fmla="*/ 60 w 278"/>
                    <a:gd name="T105" fmla="*/ 16 h 320"/>
                    <a:gd name="T106" fmla="*/ 72 w 278"/>
                    <a:gd name="T107" fmla="*/ 78 h 320"/>
                    <a:gd name="T108" fmla="*/ 72 w 278"/>
                    <a:gd name="T109" fmla="*/ 92 h 320"/>
                    <a:gd name="T110" fmla="*/ 44 w 278"/>
                    <a:gd name="T111" fmla="*/ 38 h 320"/>
                    <a:gd name="T112" fmla="*/ 40 w 278"/>
                    <a:gd name="T113" fmla="*/ 0 h 320"/>
                    <a:gd name="T114" fmla="*/ 2 w 278"/>
                    <a:gd name="T115" fmla="*/ 56 h 320"/>
                    <a:gd name="T116" fmla="*/ 4 w 278"/>
                    <a:gd name="T117" fmla="*/ 68 h 320"/>
                    <a:gd name="T118" fmla="*/ 22 w 278"/>
                    <a:gd name="T119" fmla="*/ 108 h 320"/>
                    <a:gd name="T120" fmla="*/ 36 w 278"/>
                    <a:gd name="T121" fmla="*/ 11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78" h="320">
                      <a:moveTo>
                        <a:pt x="80" y="124"/>
                      </a:moveTo>
                      <a:lnTo>
                        <a:pt x="92" y="126"/>
                      </a:lnTo>
                      <a:lnTo>
                        <a:pt x="92" y="124"/>
                      </a:lnTo>
                      <a:lnTo>
                        <a:pt x="92" y="124"/>
                      </a:lnTo>
                      <a:lnTo>
                        <a:pt x="92" y="122"/>
                      </a:lnTo>
                      <a:lnTo>
                        <a:pt x="94" y="122"/>
                      </a:lnTo>
                      <a:lnTo>
                        <a:pt x="94" y="122"/>
                      </a:lnTo>
                      <a:lnTo>
                        <a:pt x="98" y="124"/>
                      </a:lnTo>
                      <a:lnTo>
                        <a:pt x="98" y="124"/>
                      </a:lnTo>
                      <a:lnTo>
                        <a:pt x="102" y="126"/>
                      </a:lnTo>
                      <a:lnTo>
                        <a:pt x="106" y="128"/>
                      </a:lnTo>
                      <a:lnTo>
                        <a:pt x="110" y="128"/>
                      </a:lnTo>
                      <a:lnTo>
                        <a:pt x="116" y="130"/>
                      </a:lnTo>
                      <a:lnTo>
                        <a:pt x="134" y="138"/>
                      </a:lnTo>
                      <a:lnTo>
                        <a:pt x="136" y="140"/>
                      </a:lnTo>
                      <a:lnTo>
                        <a:pt x="136" y="140"/>
                      </a:lnTo>
                      <a:lnTo>
                        <a:pt x="138" y="142"/>
                      </a:lnTo>
                      <a:lnTo>
                        <a:pt x="138" y="144"/>
                      </a:lnTo>
                      <a:lnTo>
                        <a:pt x="138" y="146"/>
                      </a:lnTo>
                      <a:lnTo>
                        <a:pt x="136" y="150"/>
                      </a:lnTo>
                      <a:lnTo>
                        <a:pt x="136" y="148"/>
                      </a:lnTo>
                      <a:lnTo>
                        <a:pt x="138" y="148"/>
                      </a:lnTo>
                      <a:lnTo>
                        <a:pt x="142" y="148"/>
                      </a:lnTo>
                      <a:lnTo>
                        <a:pt x="146" y="148"/>
                      </a:lnTo>
                      <a:lnTo>
                        <a:pt x="148" y="150"/>
                      </a:lnTo>
                      <a:lnTo>
                        <a:pt x="152" y="152"/>
                      </a:lnTo>
                      <a:lnTo>
                        <a:pt x="152" y="156"/>
                      </a:lnTo>
                      <a:lnTo>
                        <a:pt x="154" y="160"/>
                      </a:lnTo>
                      <a:lnTo>
                        <a:pt x="156" y="170"/>
                      </a:lnTo>
                      <a:lnTo>
                        <a:pt x="156" y="182"/>
                      </a:lnTo>
                      <a:lnTo>
                        <a:pt x="156" y="196"/>
                      </a:lnTo>
                      <a:lnTo>
                        <a:pt x="150" y="210"/>
                      </a:lnTo>
                      <a:lnTo>
                        <a:pt x="150" y="210"/>
                      </a:lnTo>
                      <a:lnTo>
                        <a:pt x="150" y="214"/>
                      </a:lnTo>
                      <a:lnTo>
                        <a:pt x="150" y="218"/>
                      </a:lnTo>
                      <a:lnTo>
                        <a:pt x="148" y="224"/>
                      </a:lnTo>
                      <a:lnTo>
                        <a:pt x="146" y="230"/>
                      </a:lnTo>
                      <a:lnTo>
                        <a:pt x="140" y="234"/>
                      </a:lnTo>
                      <a:lnTo>
                        <a:pt x="140" y="236"/>
                      </a:lnTo>
                      <a:lnTo>
                        <a:pt x="138" y="236"/>
                      </a:lnTo>
                      <a:lnTo>
                        <a:pt x="136" y="238"/>
                      </a:lnTo>
                      <a:lnTo>
                        <a:pt x="132" y="238"/>
                      </a:lnTo>
                      <a:lnTo>
                        <a:pt x="128" y="238"/>
                      </a:lnTo>
                      <a:lnTo>
                        <a:pt x="126" y="238"/>
                      </a:lnTo>
                      <a:lnTo>
                        <a:pt x="124" y="238"/>
                      </a:lnTo>
                      <a:lnTo>
                        <a:pt x="124" y="236"/>
                      </a:lnTo>
                      <a:lnTo>
                        <a:pt x="120" y="236"/>
                      </a:lnTo>
                      <a:lnTo>
                        <a:pt x="118" y="238"/>
                      </a:lnTo>
                      <a:lnTo>
                        <a:pt x="116" y="240"/>
                      </a:lnTo>
                      <a:lnTo>
                        <a:pt x="112" y="244"/>
                      </a:lnTo>
                      <a:lnTo>
                        <a:pt x="110" y="250"/>
                      </a:lnTo>
                      <a:lnTo>
                        <a:pt x="110" y="250"/>
                      </a:lnTo>
                      <a:lnTo>
                        <a:pt x="110" y="252"/>
                      </a:lnTo>
                      <a:lnTo>
                        <a:pt x="110" y="254"/>
                      </a:lnTo>
                      <a:lnTo>
                        <a:pt x="112" y="256"/>
                      </a:lnTo>
                      <a:lnTo>
                        <a:pt x="114" y="260"/>
                      </a:lnTo>
                      <a:lnTo>
                        <a:pt x="116" y="262"/>
                      </a:lnTo>
                      <a:lnTo>
                        <a:pt x="122" y="264"/>
                      </a:lnTo>
                      <a:lnTo>
                        <a:pt x="126" y="266"/>
                      </a:lnTo>
                      <a:lnTo>
                        <a:pt x="134" y="266"/>
                      </a:lnTo>
                      <a:lnTo>
                        <a:pt x="136" y="266"/>
                      </a:lnTo>
                      <a:lnTo>
                        <a:pt x="138" y="264"/>
                      </a:lnTo>
                      <a:lnTo>
                        <a:pt x="140" y="262"/>
                      </a:lnTo>
                      <a:lnTo>
                        <a:pt x="144" y="262"/>
                      </a:lnTo>
                      <a:lnTo>
                        <a:pt x="146" y="260"/>
                      </a:lnTo>
                      <a:lnTo>
                        <a:pt x="146" y="258"/>
                      </a:lnTo>
                      <a:lnTo>
                        <a:pt x="144" y="256"/>
                      </a:lnTo>
                      <a:lnTo>
                        <a:pt x="162" y="274"/>
                      </a:lnTo>
                      <a:lnTo>
                        <a:pt x="174" y="276"/>
                      </a:lnTo>
                      <a:lnTo>
                        <a:pt x="174" y="276"/>
                      </a:lnTo>
                      <a:lnTo>
                        <a:pt x="174" y="278"/>
                      </a:lnTo>
                      <a:lnTo>
                        <a:pt x="174" y="282"/>
                      </a:lnTo>
                      <a:lnTo>
                        <a:pt x="174" y="284"/>
                      </a:lnTo>
                      <a:lnTo>
                        <a:pt x="176" y="288"/>
                      </a:lnTo>
                      <a:lnTo>
                        <a:pt x="180" y="292"/>
                      </a:lnTo>
                      <a:lnTo>
                        <a:pt x="184" y="296"/>
                      </a:lnTo>
                      <a:lnTo>
                        <a:pt x="192" y="298"/>
                      </a:lnTo>
                      <a:lnTo>
                        <a:pt x="192" y="300"/>
                      </a:lnTo>
                      <a:lnTo>
                        <a:pt x="196" y="300"/>
                      </a:lnTo>
                      <a:lnTo>
                        <a:pt x="200" y="302"/>
                      </a:lnTo>
                      <a:lnTo>
                        <a:pt x="202" y="306"/>
                      </a:lnTo>
                      <a:lnTo>
                        <a:pt x="206" y="310"/>
                      </a:lnTo>
                      <a:lnTo>
                        <a:pt x="206" y="312"/>
                      </a:lnTo>
                      <a:lnTo>
                        <a:pt x="208" y="312"/>
                      </a:lnTo>
                      <a:lnTo>
                        <a:pt x="210" y="314"/>
                      </a:lnTo>
                      <a:lnTo>
                        <a:pt x="212" y="316"/>
                      </a:lnTo>
                      <a:lnTo>
                        <a:pt x="214" y="318"/>
                      </a:lnTo>
                      <a:lnTo>
                        <a:pt x="218" y="320"/>
                      </a:lnTo>
                      <a:lnTo>
                        <a:pt x="220" y="320"/>
                      </a:lnTo>
                      <a:lnTo>
                        <a:pt x="222" y="318"/>
                      </a:lnTo>
                      <a:lnTo>
                        <a:pt x="222" y="316"/>
                      </a:lnTo>
                      <a:lnTo>
                        <a:pt x="222" y="310"/>
                      </a:lnTo>
                      <a:lnTo>
                        <a:pt x="222" y="310"/>
                      </a:lnTo>
                      <a:lnTo>
                        <a:pt x="220" y="306"/>
                      </a:lnTo>
                      <a:lnTo>
                        <a:pt x="218" y="302"/>
                      </a:lnTo>
                      <a:lnTo>
                        <a:pt x="216" y="298"/>
                      </a:lnTo>
                      <a:lnTo>
                        <a:pt x="212" y="294"/>
                      </a:lnTo>
                      <a:lnTo>
                        <a:pt x="210" y="290"/>
                      </a:lnTo>
                      <a:lnTo>
                        <a:pt x="206" y="290"/>
                      </a:lnTo>
                      <a:lnTo>
                        <a:pt x="206" y="288"/>
                      </a:lnTo>
                      <a:lnTo>
                        <a:pt x="206" y="288"/>
                      </a:lnTo>
                      <a:lnTo>
                        <a:pt x="204" y="286"/>
                      </a:lnTo>
                      <a:lnTo>
                        <a:pt x="204" y="286"/>
                      </a:lnTo>
                      <a:lnTo>
                        <a:pt x="206" y="284"/>
                      </a:lnTo>
                      <a:lnTo>
                        <a:pt x="208" y="284"/>
                      </a:lnTo>
                      <a:lnTo>
                        <a:pt x="210" y="284"/>
                      </a:lnTo>
                      <a:lnTo>
                        <a:pt x="214" y="286"/>
                      </a:lnTo>
                      <a:lnTo>
                        <a:pt x="218" y="288"/>
                      </a:lnTo>
                      <a:lnTo>
                        <a:pt x="222" y="290"/>
                      </a:lnTo>
                      <a:lnTo>
                        <a:pt x="228" y="292"/>
                      </a:lnTo>
                      <a:lnTo>
                        <a:pt x="232" y="296"/>
                      </a:lnTo>
                      <a:lnTo>
                        <a:pt x="236" y="300"/>
                      </a:lnTo>
                      <a:lnTo>
                        <a:pt x="238" y="304"/>
                      </a:lnTo>
                      <a:lnTo>
                        <a:pt x="238" y="304"/>
                      </a:lnTo>
                      <a:lnTo>
                        <a:pt x="240" y="306"/>
                      </a:lnTo>
                      <a:lnTo>
                        <a:pt x="240" y="308"/>
                      </a:lnTo>
                      <a:lnTo>
                        <a:pt x="242" y="308"/>
                      </a:lnTo>
                      <a:lnTo>
                        <a:pt x="244" y="306"/>
                      </a:lnTo>
                      <a:lnTo>
                        <a:pt x="246" y="304"/>
                      </a:lnTo>
                      <a:lnTo>
                        <a:pt x="246" y="302"/>
                      </a:lnTo>
                      <a:lnTo>
                        <a:pt x="248" y="300"/>
                      </a:lnTo>
                      <a:lnTo>
                        <a:pt x="248" y="296"/>
                      </a:lnTo>
                      <a:lnTo>
                        <a:pt x="250" y="290"/>
                      </a:lnTo>
                      <a:lnTo>
                        <a:pt x="250" y="286"/>
                      </a:lnTo>
                      <a:lnTo>
                        <a:pt x="248" y="282"/>
                      </a:lnTo>
                      <a:lnTo>
                        <a:pt x="246" y="278"/>
                      </a:lnTo>
                      <a:lnTo>
                        <a:pt x="244" y="276"/>
                      </a:lnTo>
                      <a:lnTo>
                        <a:pt x="242" y="274"/>
                      </a:lnTo>
                      <a:lnTo>
                        <a:pt x="240" y="272"/>
                      </a:lnTo>
                      <a:lnTo>
                        <a:pt x="236" y="268"/>
                      </a:lnTo>
                      <a:lnTo>
                        <a:pt x="232" y="264"/>
                      </a:lnTo>
                      <a:lnTo>
                        <a:pt x="230" y="262"/>
                      </a:lnTo>
                      <a:lnTo>
                        <a:pt x="226" y="260"/>
                      </a:lnTo>
                      <a:lnTo>
                        <a:pt x="224" y="258"/>
                      </a:lnTo>
                      <a:lnTo>
                        <a:pt x="224" y="258"/>
                      </a:lnTo>
                      <a:lnTo>
                        <a:pt x="222" y="258"/>
                      </a:lnTo>
                      <a:lnTo>
                        <a:pt x="220" y="256"/>
                      </a:lnTo>
                      <a:lnTo>
                        <a:pt x="218" y="252"/>
                      </a:lnTo>
                      <a:lnTo>
                        <a:pt x="218" y="250"/>
                      </a:lnTo>
                      <a:lnTo>
                        <a:pt x="218" y="250"/>
                      </a:lnTo>
                      <a:lnTo>
                        <a:pt x="216" y="250"/>
                      </a:lnTo>
                      <a:lnTo>
                        <a:pt x="214" y="248"/>
                      </a:lnTo>
                      <a:lnTo>
                        <a:pt x="212" y="246"/>
                      </a:lnTo>
                      <a:lnTo>
                        <a:pt x="210" y="242"/>
                      </a:lnTo>
                      <a:lnTo>
                        <a:pt x="208" y="238"/>
                      </a:lnTo>
                      <a:lnTo>
                        <a:pt x="208" y="230"/>
                      </a:lnTo>
                      <a:lnTo>
                        <a:pt x="208" y="230"/>
                      </a:lnTo>
                      <a:lnTo>
                        <a:pt x="206" y="226"/>
                      </a:lnTo>
                      <a:lnTo>
                        <a:pt x="206" y="224"/>
                      </a:lnTo>
                      <a:lnTo>
                        <a:pt x="206" y="220"/>
                      </a:lnTo>
                      <a:lnTo>
                        <a:pt x="206" y="216"/>
                      </a:lnTo>
                      <a:lnTo>
                        <a:pt x="208" y="212"/>
                      </a:lnTo>
                      <a:lnTo>
                        <a:pt x="210" y="208"/>
                      </a:lnTo>
                      <a:lnTo>
                        <a:pt x="212" y="208"/>
                      </a:lnTo>
                      <a:lnTo>
                        <a:pt x="214" y="208"/>
                      </a:lnTo>
                      <a:lnTo>
                        <a:pt x="214" y="208"/>
                      </a:lnTo>
                      <a:lnTo>
                        <a:pt x="216" y="210"/>
                      </a:lnTo>
                      <a:lnTo>
                        <a:pt x="220" y="212"/>
                      </a:lnTo>
                      <a:lnTo>
                        <a:pt x="222" y="216"/>
                      </a:lnTo>
                      <a:lnTo>
                        <a:pt x="222" y="220"/>
                      </a:lnTo>
                      <a:lnTo>
                        <a:pt x="224" y="226"/>
                      </a:lnTo>
                      <a:lnTo>
                        <a:pt x="224" y="228"/>
                      </a:lnTo>
                      <a:lnTo>
                        <a:pt x="226" y="230"/>
                      </a:lnTo>
                      <a:lnTo>
                        <a:pt x="228" y="234"/>
                      </a:lnTo>
                      <a:lnTo>
                        <a:pt x="230" y="240"/>
                      </a:lnTo>
                      <a:lnTo>
                        <a:pt x="230" y="244"/>
                      </a:lnTo>
                      <a:lnTo>
                        <a:pt x="232" y="246"/>
                      </a:lnTo>
                      <a:lnTo>
                        <a:pt x="232" y="246"/>
                      </a:lnTo>
                      <a:lnTo>
                        <a:pt x="232" y="248"/>
                      </a:lnTo>
                      <a:lnTo>
                        <a:pt x="232" y="248"/>
                      </a:lnTo>
                      <a:lnTo>
                        <a:pt x="234" y="250"/>
                      </a:lnTo>
                      <a:lnTo>
                        <a:pt x="236" y="250"/>
                      </a:lnTo>
                      <a:lnTo>
                        <a:pt x="238" y="250"/>
                      </a:lnTo>
                      <a:lnTo>
                        <a:pt x="242" y="248"/>
                      </a:lnTo>
                      <a:lnTo>
                        <a:pt x="246" y="244"/>
                      </a:lnTo>
                      <a:lnTo>
                        <a:pt x="248" y="244"/>
                      </a:lnTo>
                      <a:lnTo>
                        <a:pt x="250" y="242"/>
                      </a:lnTo>
                      <a:lnTo>
                        <a:pt x="252" y="240"/>
                      </a:lnTo>
                      <a:lnTo>
                        <a:pt x="256" y="238"/>
                      </a:lnTo>
                      <a:lnTo>
                        <a:pt x="260" y="236"/>
                      </a:lnTo>
                      <a:lnTo>
                        <a:pt x="264" y="234"/>
                      </a:lnTo>
                      <a:lnTo>
                        <a:pt x="266" y="234"/>
                      </a:lnTo>
                      <a:lnTo>
                        <a:pt x="268" y="234"/>
                      </a:lnTo>
                      <a:lnTo>
                        <a:pt x="270" y="234"/>
                      </a:lnTo>
                      <a:lnTo>
                        <a:pt x="272" y="234"/>
                      </a:lnTo>
                      <a:lnTo>
                        <a:pt x="274" y="232"/>
                      </a:lnTo>
                      <a:lnTo>
                        <a:pt x="276" y="230"/>
                      </a:lnTo>
                      <a:lnTo>
                        <a:pt x="278" y="228"/>
                      </a:lnTo>
                      <a:lnTo>
                        <a:pt x="276" y="224"/>
                      </a:lnTo>
                      <a:lnTo>
                        <a:pt x="274" y="220"/>
                      </a:lnTo>
                      <a:lnTo>
                        <a:pt x="274" y="220"/>
                      </a:lnTo>
                      <a:lnTo>
                        <a:pt x="272" y="220"/>
                      </a:lnTo>
                      <a:lnTo>
                        <a:pt x="270" y="220"/>
                      </a:lnTo>
                      <a:lnTo>
                        <a:pt x="268" y="218"/>
                      </a:lnTo>
                      <a:lnTo>
                        <a:pt x="266" y="218"/>
                      </a:lnTo>
                      <a:lnTo>
                        <a:pt x="266" y="214"/>
                      </a:lnTo>
                      <a:lnTo>
                        <a:pt x="276" y="212"/>
                      </a:lnTo>
                      <a:lnTo>
                        <a:pt x="276" y="212"/>
                      </a:lnTo>
                      <a:lnTo>
                        <a:pt x="276" y="210"/>
                      </a:lnTo>
                      <a:lnTo>
                        <a:pt x="276" y="208"/>
                      </a:lnTo>
                      <a:lnTo>
                        <a:pt x="274" y="206"/>
                      </a:lnTo>
                      <a:lnTo>
                        <a:pt x="272" y="204"/>
                      </a:lnTo>
                      <a:lnTo>
                        <a:pt x="272" y="204"/>
                      </a:lnTo>
                      <a:lnTo>
                        <a:pt x="270" y="202"/>
                      </a:lnTo>
                      <a:lnTo>
                        <a:pt x="270" y="200"/>
                      </a:lnTo>
                      <a:lnTo>
                        <a:pt x="268" y="198"/>
                      </a:lnTo>
                      <a:lnTo>
                        <a:pt x="266" y="198"/>
                      </a:lnTo>
                      <a:lnTo>
                        <a:pt x="262" y="198"/>
                      </a:lnTo>
                      <a:lnTo>
                        <a:pt x="262" y="200"/>
                      </a:lnTo>
                      <a:lnTo>
                        <a:pt x="260" y="200"/>
                      </a:lnTo>
                      <a:lnTo>
                        <a:pt x="258" y="200"/>
                      </a:lnTo>
                      <a:lnTo>
                        <a:pt x="256" y="202"/>
                      </a:lnTo>
                      <a:lnTo>
                        <a:pt x="254" y="202"/>
                      </a:lnTo>
                      <a:lnTo>
                        <a:pt x="254" y="200"/>
                      </a:lnTo>
                      <a:lnTo>
                        <a:pt x="254" y="198"/>
                      </a:lnTo>
                      <a:lnTo>
                        <a:pt x="254" y="196"/>
                      </a:lnTo>
                      <a:lnTo>
                        <a:pt x="252" y="194"/>
                      </a:lnTo>
                      <a:lnTo>
                        <a:pt x="252" y="190"/>
                      </a:lnTo>
                      <a:lnTo>
                        <a:pt x="248" y="186"/>
                      </a:lnTo>
                      <a:lnTo>
                        <a:pt x="244" y="182"/>
                      </a:lnTo>
                      <a:lnTo>
                        <a:pt x="228" y="176"/>
                      </a:lnTo>
                      <a:lnTo>
                        <a:pt x="216" y="166"/>
                      </a:lnTo>
                      <a:lnTo>
                        <a:pt x="216" y="166"/>
                      </a:lnTo>
                      <a:lnTo>
                        <a:pt x="214" y="166"/>
                      </a:lnTo>
                      <a:lnTo>
                        <a:pt x="212" y="168"/>
                      </a:lnTo>
                      <a:lnTo>
                        <a:pt x="210" y="168"/>
                      </a:lnTo>
                      <a:lnTo>
                        <a:pt x="208" y="168"/>
                      </a:lnTo>
                      <a:lnTo>
                        <a:pt x="206" y="168"/>
                      </a:lnTo>
                      <a:lnTo>
                        <a:pt x="206" y="166"/>
                      </a:lnTo>
                      <a:lnTo>
                        <a:pt x="206" y="162"/>
                      </a:lnTo>
                      <a:lnTo>
                        <a:pt x="206" y="162"/>
                      </a:lnTo>
                      <a:lnTo>
                        <a:pt x="208" y="158"/>
                      </a:lnTo>
                      <a:lnTo>
                        <a:pt x="208" y="156"/>
                      </a:lnTo>
                      <a:lnTo>
                        <a:pt x="210" y="152"/>
                      </a:lnTo>
                      <a:lnTo>
                        <a:pt x="208" y="150"/>
                      </a:lnTo>
                      <a:lnTo>
                        <a:pt x="218" y="148"/>
                      </a:lnTo>
                      <a:lnTo>
                        <a:pt x="220" y="148"/>
                      </a:lnTo>
                      <a:lnTo>
                        <a:pt x="220" y="146"/>
                      </a:lnTo>
                      <a:lnTo>
                        <a:pt x="222" y="144"/>
                      </a:lnTo>
                      <a:lnTo>
                        <a:pt x="222" y="140"/>
                      </a:lnTo>
                      <a:lnTo>
                        <a:pt x="218" y="136"/>
                      </a:lnTo>
                      <a:lnTo>
                        <a:pt x="218" y="136"/>
                      </a:lnTo>
                      <a:lnTo>
                        <a:pt x="218" y="132"/>
                      </a:lnTo>
                      <a:lnTo>
                        <a:pt x="216" y="130"/>
                      </a:lnTo>
                      <a:lnTo>
                        <a:pt x="218" y="126"/>
                      </a:lnTo>
                      <a:lnTo>
                        <a:pt x="218" y="126"/>
                      </a:lnTo>
                      <a:lnTo>
                        <a:pt x="220" y="124"/>
                      </a:lnTo>
                      <a:lnTo>
                        <a:pt x="220" y="122"/>
                      </a:lnTo>
                      <a:lnTo>
                        <a:pt x="218" y="120"/>
                      </a:lnTo>
                      <a:lnTo>
                        <a:pt x="218" y="118"/>
                      </a:lnTo>
                      <a:lnTo>
                        <a:pt x="214" y="116"/>
                      </a:lnTo>
                      <a:lnTo>
                        <a:pt x="208" y="116"/>
                      </a:lnTo>
                      <a:lnTo>
                        <a:pt x="208" y="104"/>
                      </a:lnTo>
                      <a:lnTo>
                        <a:pt x="206" y="104"/>
                      </a:lnTo>
                      <a:lnTo>
                        <a:pt x="204" y="102"/>
                      </a:lnTo>
                      <a:lnTo>
                        <a:pt x="200" y="102"/>
                      </a:lnTo>
                      <a:lnTo>
                        <a:pt x="196" y="98"/>
                      </a:lnTo>
                      <a:lnTo>
                        <a:pt x="196" y="96"/>
                      </a:lnTo>
                      <a:lnTo>
                        <a:pt x="196" y="96"/>
                      </a:lnTo>
                      <a:lnTo>
                        <a:pt x="194" y="94"/>
                      </a:lnTo>
                      <a:lnTo>
                        <a:pt x="192" y="92"/>
                      </a:lnTo>
                      <a:lnTo>
                        <a:pt x="190" y="92"/>
                      </a:lnTo>
                      <a:lnTo>
                        <a:pt x="186" y="94"/>
                      </a:lnTo>
                      <a:lnTo>
                        <a:pt x="186" y="94"/>
                      </a:lnTo>
                      <a:lnTo>
                        <a:pt x="184" y="94"/>
                      </a:lnTo>
                      <a:lnTo>
                        <a:pt x="182" y="96"/>
                      </a:lnTo>
                      <a:lnTo>
                        <a:pt x="180" y="96"/>
                      </a:lnTo>
                      <a:lnTo>
                        <a:pt x="178" y="96"/>
                      </a:lnTo>
                      <a:lnTo>
                        <a:pt x="176" y="96"/>
                      </a:lnTo>
                      <a:lnTo>
                        <a:pt x="176" y="94"/>
                      </a:lnTo>
                      <a:lnTo>
                        <a:pt x="178" y="90"/>
                      </a:lnTo>
                      <a:lnTo>
                        <a:pt x="178" y="90"/>
                      </a:lnTo>
                      <a:lnTo>
                        <a:pt x="178" y="88"/>
                      </a:lnTo>
                      <a:lnTo>
                        <a:pt x="180" y="86"/>
                      </a:lnTo>
                      <a:lnTo>
                        <a:pt x="180" y="84"/>
                      </a:lnTo>
                      <a:lnTo>
                        <a:pt x="180" y="82"/>
                      </a:lnTo>
                      <a:lnTo>
                        <a:pt x="178" y="78"/>
                      </a:lnTo>
                      <a:lnTo>
                        <a:pt x="176" y="78"/>
                      </a:lnTo>
                      <a:lnTo>
                        <a:pt x="172" y="76"/>
                      </a:lnTo>
                      <a:lnTo>
                        <a:pt x="172" y="76"/>
                      </a:lnTo>
                      <a:lnTo>
                        <a:pt x="170" y="78"/>
                      </a:lnTo>
                      <a:lnTo>
                        <a:pt x="168" y="78"/>
                      </a:lnTo>
                      <a:lnTo>
                        <a:pt x="166" y="78"/>
                      </a:lnTo>
                      <a:lnTo>
                        <a:pt x="164" y="76"/>
                      </a:lnTo>
                      <a:lnTo>
                        <a:pt x="160" y="74"/>
                      </a:lnTo>
                      <a:lnTo>
                        <a:pt x="156" y="70"/>
                      </a:lnTo>
                      <a:lnTo>
                        <a:pt x="152" y="62"/>
                      </a:lnTo>
                      <a:lnTo>
                        <a:pt x="150" y="58"/>
                      </a:lnTo>
                      <a:lnTo>
                        <a:pt x="144" y="54"/>
                      </a:lnTo>
                      <a:lnTo>
                        <a:pt x="132" y="48"/>
                      </a:lnTo>
                      <a:lnTo>
                        <a:pt x="114" y="46"/>
                      </a:lnTo>
                      <a:lnTo>
                        <a:pt x="114" y="46"/>
                      </a:lnTo>
                      <a:lnTo>
                        <a:pt x="112" y="46"/>
                      </a:lnTo>
                      <a:lnTo>
                        <a:pt x="108" y="48"/>
                      </a:lnTo>
                      <a:lnTo>
                        <a:pt x="106" y="48"/>
                      </a:lnTo>
                      <a:lnTo>
                        <a:pt x="102" y="48"/>
                      </a:lnTo>
                      <a:lnTo>
                        <a:pt x="98" y="48"/>
                      </a:lnTo>
                      <a:lnTo>
                        <a:pt x="96" y="44"/>
                      </a:lnTo>
                      <a:lnTo>
                        <a:pt x="94" y="38"/>
                      </a:lnTo>
                      <a:lnTo>
                        <a:pt x="78" y="44"/>
                      </a:lnTo>
                      <a:lnTo>
                        <a:pt x="78" y="42"/>
                      </a:lnTo>
                      <a:lnTo>
                        <a:pt x="80" y="40"/>
                      </a:lnTo>
                      <a:lnTo>
                        <a:pt x="82" y="34"/>
                      </a:lnTo>
                      <a:lnTo>
                        <a:pt x="82" y="28"/>
                      </a:lnTo>
                      <a:lnTo>
                        <a:pt x="82" y="26"/>
                      </a:lnTo>
                      <a:lnTo>
                        <a:pt x="84" y="24"/>
                      </a:lnTo>
                      <a:lnTo>
                        <a:pt x="84" y="20"/>
                      </a:lnTo>
                      <a:lnTo>
                        <a:pt x="84" y="16"/>
                      </a:lnTo>
                      <a:lnTo>
                        <a:pt x="86" y="12"/>
                      </a:lnTo>
                      <a:lnTo>
                        <a:pt x="84" y="8"/>
                      </a:lnTo>
                      <a:lnTo>
                        <a:pt x="82" y="6"/>
                      </a:lnTo>
                      <a:lnTo>
                        <a:pt x="80" y="4"/>
                      </a:lnTo>
                      <a:lnTo>
                        <a:pt x="78" y="4"/>
                      </a:lnTo>
                      <a:lnTo>
                        <a:pt x="76" y="4"/>
                      </a:lnTo>
                      <a:lnTo>
                        <a:pt x="72" y="6"/>
                      </a:lnTo>
                      <a:lnTo>
                        <a:pt x="68" y="8"/>
                      </a:lnTo>
                      <a:lnTo>
                        <a:pt x="64" y="12"/>
                      </a:lnTo>
                      <a:lnTo>
                        <a:pt x="60" y="16"/>
                      </a:lnTo>
                      <a:lnTo>
                        <a:pt x="56" y="24"/>
                      </a:lnTo>
                      <a:lnTo>
                        <a:pt x="56" y="28"/>
                      </a:lnTo>
                      <a:lnTo>
                        <a:pt x="54" y="36"/>
                      </a:lnTo>
                      <a:lnTo>
                        <a:pt x="54" y="46"/>
                      </a:lnTo>
                      <a:lnTo>
                        <a:pt x="56" y="58"/>
                      </a:lnTo>
                      <a:lnTo>
                        <a:pt x="72" y="78"/>
                      </a:lnTo>
                      <a:lnTo>
                        <a:pt x="72" y="78"/>
                      </a:lnTo>
                      <a:lnTo>
                        <a:pt x="72" y="80"/>
                      </a:lnTo>
                      <a:lnTo>
                        <a:pt x="72" y="84"/>
                      </a:lnTo>
                      <a:lnTo>
                        <a:pt x="72" y="86"/>
                      </a:lnTo>
                      <a:lnTo>
                        <a:pt x="72" y="90"/>
                      </a:lnTo>
                      <a:lnTo>
                        <a:pt x="72" y="92"/>
                      </a:lnTo>
                      <a:lnTo>
                        <a:pt x="70" y="92"/>
                      </a:lnTo>
                      <a:lnTo>
                        <a:pt x="68" y="90"/>
                      </a:lnTo>
                      <a:lnTo>
                        <a:pt x="64" y="86"/>
                      </a:lnTo>
                      <a:lnTo>
                        <a:pt x="56" y="76"/>
                      </a:lnTo>
                      <a:lnTo>
                        <a:pt x="48" y="60"/>
                      </a:lnTo>
                      <a:lnTo>
                        <a:pt x="44" y="38"/>
                      </a:lnTo>
                      <a:lnTo>
                        <a:pt x="44" y="32"/>
                      </a:lnTo>
                      <a:lnTo>
                        <a:pt x="46" y="20"/>
                      </a:lnTo>
                      <a:lnTo>
                        <a:pt x="52" y="4"/>
                      </a:lnTo>
                      <a:lnTo>
                        <a:pt x="52" y="2"/>
                      </a:lnTo>
                      <a:lnTo>
                        <a:pt x="48" y="0"/>
                      </a:lnTo>
                      <a:lnTo>
                        <a:pt x="40" y="0"/>
                      </a:lnTo>
                      <a:lnTo>
                        <a:pt x="32" y="4"/>
                      </a:lnTo>
                      <a:lnTo>
                        <a:pt x="18" y="14"/>
                      </a:lnTo>
                      <a:lnTo>
                        <a:pt x="16" y="18"/>
                      </a:lnTo>
                      <a:lnTo>
                        <a:pt x="10" y="30"/>
                      </a:lnTo>
                      <a:lnTo>
                        <a:pt x="4" y="42"/>
                      </a:lnTo>
                      <a:lnTo>
                        <a:pt x="2" y="56"/>
                      </a:lnTo>
                      <a:lnTo>
                        <a:pt x="2" y="56"/>
                      </a:lnTo>
                      <a:lnTo>
                        <a:pt x="2" y="58"/>
                      </a:lnTo>
                      <a:lnTo>
                        <a:pt x="0" y="58"/>
                      </a:lnTo>
                      <a:lnTo>
                        <a:pt x="0" y="60"/>
                      </a:lnTo>
                      <a:lnTo>
                        <a:pt x="2" y="64"/>
                      </a:lnTo>
                      <a:lnTo>
                        <a:pt x="4" y="68"/>
                      </a:lnTo>
                      <a:lnTo>
                        <a:pt x="6" y="72"/>
                      </a:lnTo>
                      <a:lnTo>
                        <a:pt x="12" y="80"/>
                      </a:lnTo>
                      <a:lnTo>
                        <a:pt x="18" y="88"/>
                      </a:lnTo>
                      <a:lnTo>
                        <a:pt x="22" y="98"/>
                      </a:lnTo>
                      <a:lnTo>
                        <a:pt x="24" y="104"/>
                      </a:lnTo>
                      <a:lnTo>
                        <a:pt x="22" y="108"/>
                      </a:lnTo>
                      <a:lnTo>
                        <a:pt x="26" y="112"/>
                      </a:lnTo>
                      <a:lnTo>
                        <a:pt x="26" y="112"/>
                      </a:lnTo>
                      <a:lnTo>
                        <a:pt x="28" y="110"/>
                      </a:lnTo>
                      <a:lnTo>
                        <a:pt x="30" y="108"/>
                      </a:lnTo>
                      <a:lnTo>
                        <a:pt x="32" y="108"/>
                      </a:lnTo>
                      <a:lnTo>
                        <a:pt x="36" y="110"/>
                      </a:lnTo>
                      <a:lnTo>
                        <a:pt x="40" y="112"/>
                      </a:lnTo>
                      <a:lnTo>
                        <a:pt x="48" y="118"/>
                      </a:lnTo>
                      <a:lnTo>
                        <a:pt x="62" y="122"/>
                      </a:lnTo>
                      <a:lnTo>
                        <a:pt x="80" y="12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00" name="Freeform 348"/>
                <p:cNvSpPr>
                  <a:spLocks/>
                </p:cNvSpPr>
                <p:nvPr/>
              </p:nvSpPr>
              <p:spPr bwMode="gray">
                <a:xfrm>
                  <a:off x="4351" y="1992"/>
                  <a:ext cx="80" cy="58"/>
                </a:xfrm>
                <a:custGeom>
                  <a:avLst/>
                  <a:gdLst>
                    <a:gd name="T0" fmla="*/ 6 w 80"/>
                    <a:gd name="T1" fmla="*/ 36 h 58"/>
                    <a:gd name="T2" fmla="*/ 0 w 80"/>
                    <a:gd name="T3" fmla="*/ 46 h 58"/>
                    <a:gd name="T4" fmla="*/ 2 w 80"/>
                    <a:gd name="T5" fmla="*/ 46 h 58"/>
                    <a:gd name="T6" fmla="*/ 4 w 80"/>
                    <a:gd name="T7" fmla="*/ 44 h 58"/>
                    <a:gd name="T8" fmla="*/ 6 w 80"/>
                    <a:gd name="T9" fmla="*/ 44 h 58"/>
                    <a:gd name="T10" fmla="*/ 10 w 80"/>
                    <a:gd name="T11" fmla="*/ 44 h 58"/>
                    <a:gd name="T12" fmla="*/ 12 w 80"/>
                    <a:gd name="T13" fmla="*/ 44 h 58"/>
                    <a:gd name="T14" fmla="*/ 14 w 80"/>
                    <a:gd name="T15" fmla="*/ 46 h 58"/>
                    <a:gd name="T16" fmla="*/ 16 w 80"/>
                    <a:gd name="T17" fmla="*/ 48 h 58"/>
                    <a:gd name="T18" fmla="*/ 16 w 80"/>
                    <a:gd name="T19" fmla="*/ 50 h 58"/>
                    <a:gd name="T20" fmla="*/ 16 w 80"/>
                    <a:gd name="T21" fmla="*/ 52 h 58"/>
                    <a:gd name="T22" fmla="*/ 18 w 80"/>
                    <a:gd name="T23" fmla="*/ 54 h 58"/>
                    <a:gd name="T24" fmla="*/ 20 w 80"/>
                    <a:gd name="T25" fmla="*/ 56 h 58"/>
                    <a:gd name="T26" fmla="*/ 22 w 80"/>
                    <a:gd name="T27" fmla="*/ 58 h 58"/>
                    <a:gd name="T28" fmla="*/ 26 w 80"/>
                    <a:gd name="T29" fmla="*/ 58 h 58"/>
                    <a:gd name="T30" fmla="*/ 30 w 80"/>
                    <a:gd name="T31" fmla="*/ 58 h 58"/>
                    <a:gd name="T32" fmla="*/ 34 w 80"/>
                    <a:gd name="T33" fmla="*/ 56 h 58"/>
                    <a:gd name="T34" fmla="*/ 54 w 80"/>
                    <a:gd name="T35" fmla="*/ 44 h 58"/>
                    <a:gd name="T36" fmla="*/ 72 w 80"/>
                    <a:gd name="T37" fmla="*/ 48 h 58"/>
                    <a:gd name="T38" fmla="*/ 80 w 80"/>
                    <a:gd name="T39" fmla="*/ 42 h 58"/>
                    <a:gd name="T40" fmla="*/ 80 w 80"/>
                    <a:gd name="T41" fmla="*/ 40 h 58"/>
                    <a:gd name="T42" fmla="*/ 78 w 80"/>
                    <a:gd name="T43" fmla="*/ 38 h 58"/>
                    <a:gd name="T44" fmla="*/ 74 w 80"/>
                    <a:gd name="T45" fmla="*/ 34 h 58"/>
                    <a:gd name="T46" fmla="*/ 70 w 80"/>
                    <a:gd name="T47" fmla="*/ 30 h 58"/>
                    <a:gd name="T48" fmla="*/ 66 w 80"/>
                    <a:gd name="T49" fmla="*/ 26 h 58"/>
                    <a:gd name="T50" fmla="*/ 60 w 80"/>
                    <a:gd name="T51" fmla="*/ 24 h 58"/>
                    <a:gd name="T52" fmla="*/ 60 w 80"/>
                    <a:gd name="T53" fmla="*/ 24 h 58"/>
                    <a:gd name="T54" fmla="*/ 58 w 80"/>
                    <a:gd name="T55" fmla="*/ 22 h 58"/>
                    <a:gd name="T56" fmla="*/ 54 w 80"/>
                    <a:gd name="T57" fmla="*/ 20 h 58"/>
                    <a:gd name="T58" fmla="*/ 50 w 80"/>
                    <a:gd name="T59" fmla="*/ 16 h 58"/>
                    <a:gd name="T60" fmla="*/ 46 w 80"/>
                    <a:gd name="T61" fmla="*/ 14 h 58"/>
                    <a:gd name="T62" fmla="*/ 42 w 80"/>
                    <a:gd name="T63" fmla="*/ 12 h 58"/>
                    <a:gd name="T64" fmla="*/ 38 w 80"/>
                    <a:gd name="T65" fmla="*/ 10 h 58"/>
                    <a:gd name="T66" fmla="*/ 34 w 80"/>
                    <a:gd name="T67" fmla="*/ 10 h 58"/>
                    <a:gd name="T68" fmla="*/ 32 w 80"/>
                    <a:gd name="T69" fmla="*/ 0 h 58"/>
                    <a:gd name="T70" fmla="*/ 22 w 80"/>
                    <a:gd name="T71" fmla="*/ 14 h 58"/>
                    <a:gd name="T72" fmla="*/ 20 w 80"/>
                    <a:gd name="T73" fmla="*/ 14 h 58"/>
                    <a:gd name="T74" fmla="*/ 18 w 80"/>
                    <a:gd name="T75" fmla="*/ 14 h 58"/>
                    <a:gd name="T76" fmla="*/ 16 w 80"/>
                    <a:gd name="T77" fmla="*/ 16 h 58"/>
                    <a:gd name="T78" fmla="*/ 12 w 80"/>
                    <a:gd name="T79" fmla="*/ 18 h 58"/>
                    <a:gd name="T80" fmla="*/ 10 w 80"/>
                    <a:gd name="T81" fmla="*/ 20 h 58"/>
                    <a:gd name="T82" fmla="*/ 6 w 80"/>
                    <a:gd name="T83" fmla="*/ 24 h 58"/>
                    <a:gd name="T84" fmla="*/ 6 w 80"/>
                    <a:gd name="T85" fmla="*/ 30 h 58"/>
                    <a:gd name="T86" fmla="*/ 6 w 80"/>
                    <a:gd name="T87" fmla="*/ 3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0" h="58">
                      <a:moveTo>
                        <a:pt x="6" y="36"/>
                      </a:moveTo>
                      <a:lnTo>
                        <a:pt x="0" y="46"/>
                      </a:lnTo>
                      <a:lnTo>
                        <a:pt x="2" y="46"/>
                      </a:lnTo>
                      <a:lnTo>
                        <a:pt x="4" y="44"/>
                      </a:lnTo>
                      <a:lnTo>
                        <a:pt x="6" y="44"/>
                      </a:lnTo>
                      <a:lnTo>
                        <a:pt x="10" y="44"/>
                      </a:lnTo>
                      <a:lnTo>
                        <a:pt x="12" y="44"/>
                      </a:lnTo>
                      <a:lnTo>
                        <a:pt x="14" y="46"/>
                      </a:lnTo>
                      <a:lnTo>
                        <a:pt x="16" y="48"/>
                      </a:lnTo>
                      <a:lnTo>
                        <a:pt x="16" y="50"/>
                      </a:lnTo>
                      <a:lnTo>
                        <a:pt x="16" y="52"/>
                      </a:lnTo>
                      <a:lnTo>
                        <a:pt x="18" y="54"/>
                      </a:lnTo>
                      <a:lnTo>
                        <a:pt x="20" y="56"/>
                      </a:lnTo>
                      <a:lnTo>
                        <a:pt x="22" y="58"/>
                      </a:lnTo>
                      <a:lnTo>
                        <a:pt x="26" y="58"/>
                      </a:lnTo>
                      <a:lnTo>
                        <a:pt x="30" y="58"/>
                      </a:lnTo>
                      <a:lnTo>
                        <a:pt x="34" y="56"/>
                      </a:lnTo>
                      <a:lnTo>
                        <a:pt x="54" y="44"/>
                      </a:lnTo>
                      <a:lnTo>
                        <a:pt x="72" y="48"/>
                      </a:lnTo>
                      <a:lnTo>
                        <a:pt x="80" y="42"/>
                      </a:lnTo>
                      <a:lnTo>
                        <a:pt x="80" y="40"/>
                      </a:lnTo>
                      <a:lnTo>
                        <a:pt x="78" y="38"/>
                      </a:lnTo>
                      <a:lnTo>
                        <a:pt x="74" y="34"/>
                      </a:lnTo>
                      <a:lnTo>
                        <a:pt x="70" y="30"/>
                      </a:lnTo>
                      <a:lnTo>
                        <a:pt x="66" y="26"/>
                      </a:lnTo>
                      <a:lnTo>
                        <a:pt x="60" y="24"/>
                      </a:lnTo>
                      <a:lnTo>
                        <a:pt x="60" y="24"/>
                      </a:lnTo>
                      <a:lnTo>
                        <a:pt x="58" y="22"/>
                      </a:lnTo>
                      <a:lnTo>
                        <a:pt x="54" y="20"/>
                      </a:lnTo>
                      <a:lnTo>
                        <a:pt x="50" y="16"/>
                      </a:lnTo>
                      <a:lnTo>
                        <a:pt x="46" y="14"/>
                      </a:lnTo>
                      <a:lnTo>
                        <a:pt x="42" y="12"/>
                      </a:lnTo>
                      <a:lnTo>
                        <a:pt x="38" y="10"/>
                      </a:lnTo>
                      <a:lnTo>
                        <a:pt x="34" y="10"/>
                      </a:lnTo>
                      <a:lnTo>
                        <a:pt x="32" y="0"/>
                      </a:lnTo>
                      <a:lnTo>
                        <a:pt x="22" y="14"/>
                      </a:lnTo>
                      <a:lnTo>
                        <a:pt x="20" y="14"/>
                      </a:lnTo>
                      <a:lnTo>
                        <a:pt x="18" y="14"/>
                      </a:lnTo>
                      <a:lnTo>
                        <a:pt x="16" y="16"/>
                      </a:lnTo>
                      <a:lnTo>
                        <a:pt x="12" y="18"/>
                      </a:lnTo>
                      <a:lnTo>
                        <a:pt x="10" y="20"/>
                      </a:lnTo>
                      <a:lnTo>
                        <a:pt x="6" y="24"/>
                      </a:lnTo>
                      <a:lnTo>
                        <a:pt x="6" y="30"/>
                      </a:lnTo>
                      <a:lnTo>
                        <a:pt x="6" y="3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01" name="Freeform 349"/>
                <p:cNvSpPr>
                  <a:spLocks/>
                </p:cNvSpPr>
                <p:nvPr/>
              </p:nvSpPr>
              <p:spPr bwMode="gray">
                <a:xfrm>
                  <a:off x="4149" y="1668"/>
                  <a:ext cx="84" cy="122"/>
                </a:xfrm>
                <a:custGeom>
                  <a:avLst/>
                  <a:gdLst>
                    <a:gd name="T0" fmla="*/ 14 w 84"/>
                    <a:gd name="T1" fmla="*/ 48 h 122"/>
                    <a:gd name="T2" fmla="*/ 10 w 84"/>
                    <a:gd name="T3" fmla="*/ 46 h 122"/>
                    <a:gd name="T4" fmla="*/ 6 w 84"/>
                    <a:gd name="T5" fmla="*/ 46 h 122"/>
                    <a:gd name="T6" fmla="*/ 2 w 84"/>
                    <a:gd name="T7" fmla="*/ 48 h 122"/>
                    <a:gd name="T8" fmla="*/ 0 w 84"/>
                    <a:gd name="T9" fmla="*/ 56 h 122"/>
                    <a:gd name="T10" fmla="*/ 2 w 84"/>
                    <a:gd name="T11" fmla="*/ 64 h 122"/>
                    <a:gd name="T12" fmla="*/ 4 w 84"/>
                    <a:gd name="T13" fmla="*/ 70 h 122"/>
                    <a:gd name="T14" fmla="*/ 10 w 84"/>
                    <a:gd name="T15" fmla="*/ 80 h 122"/>
                    <a:gd name="T16" fmla="*/ 20 w 84"/>
                    <a:gd name="T17" fmla="*/ 86 h 122"/>
                    <a:gd name="T18" fmla="*/ 24 w 84"/>
                    <a:gd name="T19" fmla="*/ 90 h 122"/>
                    <a:gd name="T20" fmla="*/ 32 w 84"/>
                    <a:gd name="T21" fmla="*/ 102 h 122"/>
                    <a:gd name="T22" fmla="*/ 32 w 84"/>
                    <a:gd name="T23" fmla="*/ 106 h 122"/>
                    <a:gd name="T24" fmla="*/ 34 w 84"/>
                    <a:gd name="T25" fmla="*/ 112 h 122"/>
                    <a:gd name="T26" fmla="*/ 40 w 84"/>
                    <a:gd name="T27" fmla="*/ 118 h 122"/>
                    <a:gd name="T28" fmla="*/ 50 w 84"/>
                    <a:gd name="T29" fmla="*/ 122 h 122"/>
                    <a:gd name="T30" fmla="*/ 64 w 84"/>
                    <a:gd name="T31" fmla="*/ 120 h 122"/>
                    <a:gd name="T32" fmla="*/ 68 w 84"/>
                    <a:gd name="T33" fmla="*/ 118 h 122"/>
                    <a:gd name="T34" fmla="*/ 76 w 84"/>
                    <a:gd name="T35" fmla="*/ 114 h 122"/>
                    <a:gd name="T36" fmla="*/ 84 w 84"/>
                    <a:gd name="T37" fmla="*/ 104 h 122"/>
                    <a:gd name="T38" fmla="*/ 84 w 84"/>
                    <a:gd name="T39" fmla="*/ 88 h 122"/>
                    <a:gd name="T40" fmla="*/ 80 w 84"/>
                    <a:gd name="T41" fmla="*/ 68 h 122"/>
                    <a:gd name="T42" fmla="*/ 78 w 84"/>
                    <a:gd name="T43" fmla="*/ 54 h 122"/>
                    <a:gd name="T44" fmla="*/ 74 w 84"/>
                    <a:gd name="T45" fmla="*/ 56 h 122"/>
                    <a:gd name="T46" fmla="*/ 66 w 84"/>
                    <a:gd name="T47" fmla="*/ 56 h 122"/>
                    <a:gd name="T48" fmla="*/ 60 w 84"/>
                    <a:gd name="T49" fmla="*/ 54 h 122"/>
                    <a:gd name="T50" fmla="*/ 60 w 84"/>
                    <a:gd name="T51" fmla="*/ 48 h 122"/>
                    <a:gd name="T52" fmla="*/ 64 w 84"/>
                    <a:gd name="T53" fmla="*/ 42 h 122"/>
                    <a:gd name="T54" fmla="*/ 72 w 84"/>
                    <a:gd name="T55" fmla="*/ 36 h 122"/>
                    <a:gd name="T56" fmla="*/ 76 w 84"/>
                    <a:gd name="T57" fmla="*/ 36 h 122"/>
                    <a:gd name="T58" fmla="*/ 78 w 84"/>
                    <a:gd name="T59" fmla="*/ 30 h 122"/>
                    <a:gd name="T60" fmla="*/ 80 w 84"/>
                    <a:gd name="T61" fmla="*/ 20 h 122"/>
                    <a:gd name="T62" fmla="*/ 76 w 84"/>
                    <a:gd name="T63" fmla="*/ 12 h 122"/>
                    <a:gd name="T64" fmla="*/ 68 w 84"/>
                    <a:gd name="T65" fmla="*/ 0 h 122"/>
                    <a:gd name="T66" fmla="*/ 64 w 84"/>
                    <a:gd name="T67" fmla="*/ 0 h 122"/>
                    <a:gd name="T68" fmla="*/ 54 w 84"/>
                    <a:gd name="T69" fmla="*/ 4 h 122"/>
                    <a:gd name="T70" fmla="*/ 46 w 84"/>
                    <a:gd name="T71" fmla="*/ 4 h 122"/>
                    <a:gd name="T72" fmla="*/ 40 w 84"/>
                    <a:gd name="T73" fmla="*/ 4 h 122"/>
                    <a:gd name="T74" fmla="*/ 32 w 84"/>
                    <a:gd name="T75" fmla="*/ 2 h 122"/>
                    <a:gd name="T76" fmla="*/ 24 w 84"/>
                    <a:gd name="T77" fmla="*/ 6 h 122"/>
                    <a:gd name="T78" fmla="*/ 20 w 84"/>
                    <a:gd name="T79" fmla="*/ 14 h 122"/>
                    <a:gd name="T80" fmla="*/ 20 w 84"/>
                    <a:gd name="T81" fmla="*/ 16 h 122"/>
                    <a:gd name="T82" fmla="*/ 20 w 84"/>
                    <a:gd name="T83" fmla="*/ 24 h 122"/>
                    <a:gd name="T84" fmla="*/ 24 w 84"/>
                    <a:gd name="T85" fmla="*/ 34 h 122"/>
                    <a:gd name="T86" fmla="*/ 28 w 84"/>
                    <a:gd name="T87" fmla="*/ 38 h 122"/>
                    <a:gd name="T88" fmla="*/ 32 w 84"/>
                    <a:gd name="T89" fmla="*/ 42 h 122"/>
                    <a:gd name="T90" fmla="*/ 34 w 84"/>
                    <a:gd name="T91" fmla="*/ 48 h 122"/>
                    <a:gd name="T92" fmla="*/ 32 w 84"/>
                    <a:gd name="T93" fmla="*/ 56 h 122"/>
                    <a:gd name="T94" fmla="*/ 26 w 84"/>
                    <a:gd name="T95" fmla="*/ 58 h 122"/>
                    <a:gd name="T96" fmla="*/ 20 w 84"/>
                    <a:gd name="T97" fmla="*/ 54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84" h="122">
                      <a:moveTo>
                        <a:pt x="14" y="48"/>
                      </a:moveTo>
                      <a:lnTo>
                        <a:pt x="14" y="48"/>
                      </a:lnTo>
                      <a:lnTo>
                        <a:pt x="12" y="46"/>
                      </a:lnTo>
                      <a:lnTo>
                        <a:pt x="10" y="46"/>
                      </a:lnTo>
                      <a:lnTo>
                        <a:pt x="8" y="46"/>
                      </a:lnTo>
                      <a:lnTo>
                        <a:pt x="6" y="46"/>
                      </a:lnTo>
                      <a:lnTo>
                        <a:pt x="2" y="46"/>
                      </a:lnTo>
                      <a:lnTo>
                        <a:pt x="2" y="48"/>
                      </a:lnTo>
                      <a:lnTo>
                        <a:pt x="0" y="50"/>
                      </a:lnTo>
                      <a:lnTo>
                        <a:pt x="0" y="56"/>
                      </a:lnTo>
                      <a:lnTo>
                        <a:pt x="2" y="62"/>
                      </a:lnTo>
                      <a:lnTo>
                        <a:pt x="2" y="64"/>
                      </a:lnTo>
                      <a:lnTo>
                        <a:pt x="2" y="66"/>
                      </a:lnTo>
                      <a:lnTo>
                        <a:pt x="4" y="70"/>
                      </a:lnTo>
                      <a:lnTo>
                        <a:pt x="6" y="76"/>
                      </a:lnTo>
                      <a:lnTo>
                        <a:pt x="10" y="80"/>
                      </a:lnTo>
                      <a:lnTo>
                        <a:pt x="14" y="84"/>
                      </a:lnTo>
                      <a:lnTo>
                        <a:pt x="20" y="86"/>
                      </a:lnTo>
                      <a:lnTo>
                        <a:pt x="22" y="88"/>
                      </a:lnTo>
                      <a:lnTo>
                        <a:pt x="24" y="90"/>
                      </a:lnTo>
                      <a:lnTo>
                        <a:pt x="28" y="94"/>
                      </a:lnTo>
                      <a:lnTo>
                        <a:pt x="32" y="102"/>
                      </a:lnTo>
                      <a:lnTo>
                        <a:pt x="32" y="104"/>
                      </a:lnTo>
                      <a:lnTo>
                        <a:pt x="32" y="106"/>
                      </a:lnTo>
                      <a:lnTo>
                        <a:pt x="34" y="108"/>
                      </a:lnTo>
                      <a:lnTo>
                        <a:pt x="34" y="112"/>
                      </a:lnTo>
                      <a:lnTo>
                        <a:pt x="38" y="116"/>
                      </a:lnTo>
                      <a:lnTo>
                        <a:pt x="40" y="118"/>
                      </a:lnTo>
                      <a:lnTo>
                        <a:pt x="44" y="122"/>
                      </a:lnTo>
                      <a:lnTo>
                        <a:pt x="50" y="122"/>
                      </a:lnTo>
                      <a:lnTo>
                        <a:pt x="56" y="122"/>
                      </a:lnTo>
                      <a:lnTo>
                        <a:pt x="64" y="120"/>
                      </a:lnTo>
                      <a:lnTo>
                        <a:pt x="64" y="120"/>
                      </a:lnTo>
                      <a:lnTo>
                        <a:pt x="68" y="118"/>
                      </a:lnTo>
                      <a:lnTo>
                        <a:pt x="72" y="116"/>
                      </a:lnTo>
                      <a:lnTo>
                        <a:pt x="76" y="114"/>
                      </a:lnTo>
                      <a:lnTo>
                        <a:pt x="80" y="110"/>
                      </a:lnTo>
                      <a:lnTo>
                        <a:pt x="84" y="104"/>
                      </a:lnTo>
                      <a:lnTo>
                        <a:pt x="84" y="100"/>
                      </a:lnTo>
                      <a:lnTo>
                        <a:pt x="84" y="88"/>
                      </a:lnTo>
                      <a:lnTo>
                        <a:pt x="82" y="76"/>
                      </a:lnTo>
                      <a:lnTo>
                        <a:pt x="80" y="68"/>
                      </a:lnTo>
                      <a:lnTo>
                        <a:pt x="80" y="54"/>
                      </a:lnTo>
                      <a:lnTo>
                        <a:pt x="78" y="54"/>
                      </a:lnTo>
                      <a:lnTo>
                        <a:pt x="76" y="56"/>
                      </a:lnTo>
                      <a:lnTo>
                        <a:pt x="74" y="56"/>
                      </a:lnTo>
                      <a:lnTo>
                        <a:pt x="70" y="56"/>
                      </a:lnTo>
                      <a:lnTo>
                        <a:pt x="66" y="56"/>
                      </a:lnTo>
                      <a:lnTo>
                        <a:pt x="64" y="56"/>
                      </a:lnTo>
                      <a:lnTo>
                        <a:pt x="60" y="54"/>
                      </a:lnTo>
                      <a:lnTo>
                        <a:pt x="60" y="50"/>
                      </a:lnTo>
                      <a:lnTo>
                        <a:pt x="60" y="48"/>
                      </a:lnTo>
                      <a:lnTo>
                        <a:pt x="62" y="46"/>
                      </a:lnTo>
                      <a:lnTo>
                        <a:pt x="64" y="42"/>
                      </a:lnTo>
                      <a:lnTo>
                        <a:pt x="68" y="40"/>
                      </a:lnTo>
                      <a:lnTo>
                        <a:pt x="72" y="36"/>
                      </a:lnTo>
                      <a:lnTo>
                        <a:pt x="76" y="36"/>
                      </a:lnTo>
                      <a:lnTo>
                        <a:pt x="76" y="36"/>
                      </a:lnTo>
                      <a:lnTo>
                        <a:pt x="78" y="32"/>
                      </a:lnTo>
                      <a:lnTo>
                        <a:pt x="78" y="30"/>
                      </a:lnTo>
                      <a:lnTo>
                        <a:pt x="80" y="24"/>
                      </a:lnTo>
                      <a:lnTo>
                        <a:pt x="80" y="20"/>
                      </a:lnTo>
                      <a:lnTo>
                        <a:pt x="78" y="16"/>
                      </a:lnTo>
                      <a:lnTo>
                        <a:pt x="76" y="12"/>
                      </a:lnTo>
                      <a:lnTo>
                        <a:pt x="72" y="10"/>
                      </a:lnTo>
                      <a:lnTo>
                        <a:pt x="68" y="0"/>
                      </a:lnTo>
                      <a:lnTo>
                        <a:pt x="68" y="0"/>
                      </a:lnTo>
                      <a:lnTo>
                        <a:pt x="64" y="0"/>
                      </a:lnTo>
                      <a:lnTo>
                        <a:pt x="58" y="2"/>
                      </a:lnTo>
                      <a:lnTo>
                        <a:pt x="54" y="4"/>
                      </a:lnTo>
                      <a:lnTo>
                        <a:pt x="48" y="4"/>
                      </a:lnTo>
                      <a:lnTo>
                        <a:pt x="46" y="4"/>
                      </a:lnTo>
                      <a:lnTo>
                        <a:pt x="44" y="4"/>
                      </a:lnTo>
                      <a:lnTo>
                        <a:pt x="40" y="4"/>
                      </a:lnTo>
                      <a:lnTo>
                        <a:pt x="36" y="2"/>
                      </a:lnTo>
                      <a:lnTo>
                        <a:pt x="32" y="2"/>
                      </a:lnTo>
                      <a:lnTo>
                        <a:pt x="28" y="4"/>
                      </a:lnTo>
                      <a:lnTo>
                        <a:pt x="24" y="6"/>
                      </a:lnTo>
                      <a:lnTo>
                        <a:pt x="22" y="8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6"/>
                      </a:lnTo>
                      <a:lnTo>
                        <a:pt x="20" y="20"/>
                      </a:lnTo>
                      <a:lnTo>
                        <a:pt x="20" y="24"/>
                      </a:lnTo>
                      <a:lnTo>
                        <a:pt x="22" y="28"/>
                      </a:lnTo>
                      <a:lnTo>
                        <a:pt x="24" y="34"/>
                      </a:lnTo>
                      <a:lnTo>
                        <a:pt x="28" y="36"/>
                      </a:lnTo>
                      <a:lnTo>
                        <a:pt x="28" y="38"/>
                      </a:lnTo>
                      <a:lnTo>
                        <a:pt x="30" y="40"/>
                      </a:lnTo>
                      <a:lnTo>
                        <a:pt x="32" y="42"/>
                      </a:lnTo>
                      <a:lnTo>
                        <a:pt x="32" y="46"/>
                      </a:lnTo>
                      <a:lnTo>
                        <a:pt x="34" y="48"/>
                      </a:lnTo>
                      <a:lnTo>
                        <a:pt x="34" y="52"/>
                      </a:lnTo>
                      <a:lnTo>
                        <a:pt x="32" y="56"/>
                      </a:lnTo>
                      <a:lnTo>
                        <a:pt x="28" y="58"/>
                      </a:lnTo>
                      <a:lnTo>
                        <a:pt x="26" y="58"/>
                      </a:lnTo>
                      <a:lnTo>
                        <a:pt x="24" y="56"/>
                      </a:lnTo>
                      <a:lnTo>
                        <a:pt x="20" y="54"/>
                      </a:lnTo>
                      <a:lnTo>
                        <a:pt x="14" y="4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02" name="Freeform 350"/>
                <p:cNvSpPr>
                  <a:spLocks/>
                </p:cNvSpPr>
                <p:nvPr/>
              </p:nvSpPr>
              <p:spPr bwMode="gray">
                <a:xfrm>
                  <a:off x="4293" y="1680"/>
                  <a:ext cx="68" cy="106"/>
                </a:xfrm>
                <a:custGeom>
                  <a:avLst/>
                  <a:gdLst>
                    <a:gd name="T0" fmla="*/ 32 w 68"/>
                    <a:gd name="T1" fmla="*/ 0 h 106"/>
                    <a:gd name="T2" fmla="*/ 26 w 68"/>
                    <a:gd name="T3" fmla="*/ 0 h 106"/>
                    <a:gd name="T4" fmla="*/ 20 w 68"/>
                    <a:gd name="T5" fmla="*/ 4 h 106"/>
                    <a:gd name="T6" fmla="*/ 20 w 68"/>
                    <a:gd name="T7" fmla="*/ 4 h 106"/>
                    <a:gd name="T8" fmla="*/ 18 w 68"/>
                    <a:gd name="T9" fmla="*/ 2 h 106"/>
                    <a:gd name="T10" fmla="*/ 16 w 68"/>
                    <a:gd name="T11" fmla="*/ 2 h 106"/>
                    <a:gd name="T12" fmla="*/ 12 w 68"/>
                    <a:gd name="T13" fmla="*/ 8 h 106"/>
                    <a:gd name="T14" fmla="*/ 8 w 68"/>
                    <a:gd name="T15" fmla="*/ 16 h 106"/>
                    <a:gd name="T16" fmla="*/ 4 w 68"/>
                    <a:gd name="T17" fmla="*/ 22 h 106"/>
                    <a:gd name="T18" fmla="*/ 0 w 68"/>
                    <a:gd name="T19" fmla="*/ 30 h 106"/>
                    <a:gd name="T20" fmla="*/ 2 w 68"/>
                    <a:gd name="T21" fmla="*/ 32 h 106"/>
                    <a:gd name="T22" fmla="*/ 4 w 68"/>
                    <a:gd name="T23" fmla="*/ 38 h 106"/>
                    <a:gd name="T24" fmla="*/ 2 w 68"/>
                    <a:gd name="T25" fmla="*/ 46 h 106"/>
                    <a:gd name="T26" fmla="*/ 2 w 68"/>
                    <a:gd name="T27" fmla="*/ 48 h 106"/>
                    <a:gd name="T28" fmla="*/ 2 w 68"/>
                    <a:gd name="T29" fmla="*/ 54 h 106"/>
                    <a:gd name="T30" fmla="*/ 4 w 68"/>
                    <a:gd name="T31" fmla="*/ 66 h 106"/>
                    <a:gd name="T32" fmla="*/ 8 w 68"/>
                    <a:gd name="T33" fmla="*/ 104 h 106"/>
                    <a:gd name="T34" fmla="*/ 10 w 68"/>
                    <a:gd name="T35" fmla="*/ 106 h 106"/>
                    <a:gd name="T36" fmla="*/ 16 w 68"/>
                    <a:gd name="T37" fmla="*/ 106 h 106"/>
                    <a:gd name="T38" fmla="*/ 20 w 68"/>
                    <a:gd name="T39" fmla="*/ 104 h 106"/>
                    <a:gd name="T40" fmla="*/ 24 w 68"/>
                    <a:gd name="T41" fmla="*/ 98 h 106"/>
                    <a:gd name="T42" fmla="*/ 26 w 68"/>
                    <a:gd name="T43" fmla="*/ 90 h 106"/>
                    <a:gd name="T44" fmla="*/ 24 w 68"/>
                    <a:gd name="T45" fmla="*/ 86 h 106"/>
                    <a:gd name="T46" fmla="*/ 22 w 68"/>
                    <a:gd name="T47" fmla="*/ 78 h 106"/>
                    <a:gd name="T48" fmla="*/ 24 w 68"/>
                    <a:gd name="T49" fmla="*/ 72 h 106"/>
                    <a:gd name="T50" fmla="*/ 30 w 68"/>
                    <a:gd name="T51" fmla="*/ 68 h 106"/>
                    <a:gd name="T52" fmla="*/ 36 w 68"/>
                    <a:gd name="T53" fmla="*/ 68 h 106"/>
                    <a:gd name="T54" fmla="*/ 40 w 68"/>
                    <a:gd name="T55" fmla="*/ 66 h 106"/>
                    <a:gd name="T56" fmla="*/ 48 w 68"/>
                    <a:gd name="T57" fmla="*/ 62 h 106"/>
                    <a:gd name="T58" fmla="*/ 54 w 68"/>
                    <a:gd name="T59" fmla="*/ 52 h 106"/>
                    <a:gd name="T60" fmla="*/ 56 w 68"/>
                    <a:gd name="T61" fmla="*/ 48 h 106"/>
                    <a:gd name="T62" fmla="*/ 62 w 68"/>
                    <a:gd name="T63" fmla="*/ 38 h 106"/>
                    <a:gd name="T64" fmla="*/ 64 w 68"/>
                    <a:gd name="T65" fmla="*/ 24 h 106"/>
                    <a:gd name="T66" fmla="*/ 64 w 68"/>
                    <a:gd name="T67" fmla="*/ 22 h 106"/>
                    <a:gd name="T68" fmla="*/ 68 w 68"/>
                    <a:gd name="T69" fmla="*/ 18 h 106"/>
                    <a:gd name="T70" fmla="*/ 68 w 68"/>
                    <a:gd name="T71" fmla="*/ 12 h 106"/>
                    <a:gd name="T72" fmla="*/ 62 w 68"/>
                    <a:gd name="T73" fmla="*/ 8 h 106"/>
                    <a:gd name="T74" fmla="*/ 56 w 68"/>
                    <a:gd name="T75" fmla="*/ 8 h 106"/>
                    <a:gd name="T76" fmla="*/ 48 w 68"/>
                    <a:gd name="T77" fmla="*/ 8 h 106"/>
                    <a:gd name="T78" fmla="*/ 40 w 68"/>
                    <a:gd name="T79" fmla="*/ 6 h 106"/>
                    <a:gd name="T80" fmla="*/ 34 w 68"/>
                    <a:gd name="T81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68" h="106">
                      <a:moveTo>
                        <a:pt x="34" y="0"/>
                      </a:moveTo>
                      <a:lnTo>
                        <a:pt x="32" y="0"/>
                      </a:lnTo>
                      <a:lnTo>
                        <a:pt x="30" y="0"/>
                      </a:lnTo>
                      <a:lnTo>
                        <a:pt x="26" y="0"/>
                      </a:lnTo>
                      <a:lnTo>
                        <a:pt x="22" y="2"/>
                      </a:lnTo>
                      <a:lnTo>
                        <a:pt x="20" y="4"/>
                      </a:lnTo>
                      <a:lnTo>
                        <a:pt x="20" y="4"/>
                      </a:lnTo>
                      <a:lnTo>
                        <a:pt x="20" y="4"/>
                      </a:lnTo>
                      <a:lnTo>
                        <a:pt x="20" y="2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16" y="2"/>
                      </a:lnTo>
                      <a:lnTo>
                        <a:pt x="14" y="4"/>
                      </a:lnTo>
                      <a:lnTo>
                        <a:pt x="12" y="8"/>
                      </a:lnTo>
                      <a:lnTo>
                        <a:pt x="8" y="16"/>
                      </a:lnTo>
                      <a:lnTo>
                        <a:pt x="8" y="16"/>
                      </a:lnTo>
                      <a:lnTo>
                        <a:pt x="6" y="20"/>
                      </a:lnTo>
                      <a:lnTo>
                        <a:pt x="4" y="22"/>
                      </a:lnTo>
                      <a:lnTo>
                        <a:pt x="2" y="26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" y="32"/>
                      </a:lnTo>
                      <a:lnTo>
                        <a:pt x="4" y="36"/>
                      </a:lnTo>
                      <a:lnTo>
                        <a:pt x="4" y="38"/>
                      </a:lnTo>
                      <a:lnTo>
                        <a:pt x="4" y="42"/>
                      </a:lnTo>
                      <a:lnTo>
                        <a:pt x="2" y="46"/>
                      </a:lnTo>
                      <a:lnTo>
                        <a:pt x="2" y="48"/>
                      </a:lnTo>
                      <a:lnTo>
                        <a:pt x="2" y="48"/>
                      </a:lnTo>
                      <a:lnTo>
                        <a:pt x="2" y="50"/>
                      </a:lnTo>
                      <a:lnTo>
                        <a:pt x="2" y="54"/>
                      </a:lnTo>
                      <a:lnTo>
                        <a:pt x="2" y="60"/>
                      </a:lnTo>
                      <a:lnTo>
                        <a:pt x="4" y="66"/>
                      </a:lnTo>
                      <a:lnTo>
                        <a:pt x="6" y="74"/>
                      </a:lnTo>
                      <a:lnTo>
                        <a:pt x="8" y="104"/>
                      </a:lnTo>
                      <a:lnTo>
                        <a:pt x="8" y="104"/>
                      </a:lnTo>
                      <a:lnTo>
                        <a:pt x="10" y="106"/>
                      </a:lnTo>
                      <a:lnTo>
                        <a:pt x="12" y="106"/>
                      </a:lnTo>
                      <a:lnTo>
                        <a:pt x="16" y="106"/>
                      </a:lnTo>
                      <a:lnTo>
                        <a:pt x="18" y="106"/>
                      </a:lnTo>
                      <a:lnTo>
                        <a:pt x="20" y="104"/>
                      </a:lnTo>
                      <a:lnTo>
                        <a:pt x="24" y="102"/>
                      </a:lnTo>
                      <a:lnTo>
                        <a:pt x="24" y="98"/>
                      </a:lnTo>
                      <a:lnTo>
                        <a:pt x="26" y="90"/>
                      </a:lnTo>
                      <a:lnTo>
                        <a:pt x="26" y="90"/>
                      </a:lnTo>
                      <a:lnTo>
                        <a:pt x="24" y="88"/>
                      </a:lnTo>
                      <a:lnTo>
                        <a:pt x="24" y="86"/>
                      </a:lnTo>
                      <a:lnTo>
                        <a:pt x="24" y="82"/>
                      </a:lnTo>
                      <a:lnTo>
                        <a:pt x="22" y="78"/>
                      </a:lnTo>
                      <a:lnTo>
                        <a:pt x="22" y="76"/>
                      </a:lnTo>
                      <a:lnTo>
                        <a:pt x="24" y="72"/>
                      </a:lnTo>
                      <a:lnTo>
                        <a:pt x="26" y="70"/>
                      </a:lnTo>
                      <a:lnTo>
                        <a:pt x="30" y="68"/>
                      </a:lnTo>
                      <a:lnTo>
                        <a:pt x="34" y="68"/>
                      </a:lnTo>
                      <a:lnTo>
                        <a:pt x="36" y="68"/>
                      </a:lnTo>
                      <a:lnTo>
                        <a:pt x="38" y="68"/>
                      </a:lnTo>
                      <a:lnTo>
                        <a:pt x="40" y="66"/>
                      </a:lnTo>
                      <a:lnTo>
                        <a:pt x="44" y="66"/>
                      </a:lnTo>
                      <a:lnTo>
                        <a:pt x="48" y="62"/>
                      </a:lnTo>
                      <a:lnTo>
                        <a:pt x="52" y="58"/>
                      </a:lnTo>
                      <a:lnTo>
                        <a:pt x="54" y="52"/>
                      </a:lnTo>
                      <a:lnTo>
                        <a:pt x="54" y="50"/>
                      </a:lnTo>
                      <a:lnTo>
                        <a:pt x="56" y="48"/>
                      </a:lnTo>
                      <a:lnTo>
                        <a:pt x="60" y="42"/>
                      </a:lnTo>
                      <a:lnTo>
                        <a:pt x="62" y="38"/>
                      </a:lnTo>
                      <a:lnTo>
                        <a:pt x="62" y="30"/>
                      </a:lnTo>
                      <a:lnTo>
                        <a:pt x="64" y="24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0"/>
                      </a:lnTo>
                      <a:lnTo>
                        <a:pt x="68" y="18"/>
                      </a:lnTo>
                      <a:lnTo>
                        <a:pt x="68" y="14"/>
                      </a:lnTo>
                      <a:lnTo>
                        <a:pt x="68" y="12"/>
                      </a:lnTo>
                      <a:lnTo>
                        <a:pt x="66" y="10"/>
                      </a:lnTo>
                      <a:lnTo>
                        <a:pt x="62" y="8"/>
                      </a:lnTo>
                      <a:lnTo>
                        <a:pt x="56" y="8"/>
                      </a:lnTo>
                      <a:lnTo>
                        <a:pt x="56" y="8"/>
                      </a:lnTo>
                      <a:lnTo>
                        <a:pt x="52" y="8"/>
                      </a:lnTo>
                      <a:lnTo>
                        <a:pt x="48" y="8"/>
                      </a:lnTo>
                      <a:lnTo>
                        <a:pt x="44" y="8"/>
                      </a:lnTo>
                      <a:lnTo>
                        <a:pt x="40" y="6"/>
                      </a:lnTo>
                      <a:lnTo>
                        <a:pt x="36" y="4"/>
                      </a:lnTo>
                      <a:lnTo>
                        <a:pt x="34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03" name="Freeform 351"/>
                <p:cNvSpPr>
                  <a:spLocks/>
                </p:cNvSpPr>
                <p:nvPr/>
              </p:nvSpPr>
              <p:spPr bwMode="gray">
                <a:xfrm>
                  <a:off x="3893" y="1652"/>
                  <a:ext cx="104" cy="116"/>
                </a:xfrm>
                <a:custGeom>
                  <a:avLst/>
                  <a:gdLst>
                    <a:gd name="T0" fmla="*/ 4 w 104"/>
                    <a:gd name="T1" fmla="*/ 80 h 116"/>
                    <a:gd name="T2" fmla="*/ 0 w 104"/>
                    <a:gd name="T3" fmla="*/ 82 h 116"/>
                    <a:gd name="T4" fmla="*/ 0 w 104"/>
                    <a:gd name="T5" fmla="*/ 86 h 116"/>
                    <a:gd name="T6" fmla="*/ 4 w 104"/>
                    <a:gd name="T7" fmla="*/ 92 h 116"/>
                    <a:gd name="T8" fmla="*/ 8 w 104"/>
                    <a:gd name="T9" fmla="*/ 94 h 116"/>
                    <a:gd name="T10" fmla="*/ 12 w 104"/>
                    <a:gd name="T11" fmla="*/ 100 h 116"/>
                    <a:gd name="T12" fmla="*/ 14 w 104"/>
                    <a:gd name="T13" fmla="*/ 110 h 116"/>
                    <a:gd name="T14" fmla="*/ 18 w 104"/>
                    <a:gd name="T15" fmla="*/ 112 h 116"/>
                    <a:gd name="T16" fmla="*/ 24 w 104"/>
                    <a:gd name="T17" fmla="*/ 116 h 116"/>
                    <a:gd name="T18" fmla="*/ 30 w 104"/>
                    <a:gd name="T19" fmla="*/ 114 h 116"/>
                    <a:gd name="T20" fmla="*/ 34 w 104"/>
                    <a:gd name="T21" fmla="*/ 110 h 116"/>
                    <a:gd name="T22" fmla="*/ 36 w 104"/>
                    <a:gd name="T23" fmla="*/ 106 h 116"/>
                    <a:gd name="T24" fmla="*/ 42 w 104"/>
                    <a:gd name="T25" fmla="*/ 104 h 116"/>
                    <a:gd name="T26" fmla="*/ 46 w 104"/>
                    <a:gd name="T27" fmla="*/ 106 h 116"/>
                    <a:gd name="T28" fmla="*/ 50 w 104"/>
                    <a:gd name="T29" fmla="*/ 106 h 116"/>
                    <a:gd name="T30" fmla="*/ 54 w 104"/>
                    <a:gd name="T31" fmla="*/ 102 h 116"/>
                    <a:gd name="T32" fmla="*/ 56 w 104"/>
                    <a:gd name="T33" fmla="*/ 92 h 116"/>
                    <a:gd name="T34" fmla="*/ 60 w 104"/>
                    <a:gd name="T35" fmla="*/ 74 h 116"/>
                    <a:gd name="T36" fmla="*/ 82 w 104"/>
                    <a:gd name="T37" fmla="*/ 48 h 116"/>
                    <a:gd name="T38" fmla="*/ 104 w 104"/>
                    <a:gd name="T39" fmla="*/ 32 h 116"/>
                    <a:gd name="T40" fmla="*/ 104 w 104"/>
                    <a:gd name="T41" fmla="*/ 32 h 116"/>
                    <a:gd name="T42" fmla="*/ 98 w 104"/>
                    <a:gd name="T43" fmla="*/ 28 h 116"/>
                    <a:gd name="T44" fmla="*/ 88 w 104"/>
                    <a:gd name="T45" fmla="*/ 20 h 116"/>
                    <a:gd name="T46" fmla="*/ 88 w 104"/>
                    <a:gd name="T47" fmla="*/ 18 h 116"/>
                    <a:gd name="T48" fmla="*/ 84 w 104"/>
                    <a:gd name="T49" fmla="*/ 14 h 116"/>
                    <a:gd name="T50" fmla="*/ 78 w 104"/>
                    <a:gd name="T51" fmla="*/ 14 h 116"/>
                    <a:gd name="T52" fmla="*/ 72 w 104"/>
                    <a:gd name="T53" fmla="*/ 20 h 116"/>
                    <a:gd name="T54" fmla="*/ 70 w 104"/>
                    <a:gd name="T55" fmla="*/ 20 h 116"/>
                    <a:gd name="T56" fmla="*/ 68 w 104"/>
                    <a:gd name="T57" fmla="*/ 22 h 116"/>
                    <a:gd name="T58" fmla="*/ 66 w 104"/>
                    <a:gd name="T59" fmla="*/ 16 h 116"/>
                    <a:gd name="T60" fmla="*/ 64 w 104"/>
                    <a:gd name="T61" fmla="*/ 14 h 116"/>
                    <a:gd name="T62" fmla="*/ 60 w 104"/>
                    <a:gd name="T63" fmla="*/ 10 h 116"/>
                    <a:gd name="T64" fmla="*/ 56 w 104"/>
                    <a:gd name="T65" fmla="*/ 8 h 116"/>
                    <a:gd name="T66" fmla="*/ 50 w 104"/>
                    <a:gd name="T67" fmla="*/ 12 h 116"/>
                    <a:gd name="T68" fmla="*/ 42 w 104"/>
                    <a:gd name="T69" fmla="*/ 10 h 116"/>
                    <a:gd name="T70" fmla="*/ 44 w 104"/>
                    <a:gd name="T71" fmla="*/ 6 h 116"/>
                    <a:gd name="T72" fmla="*/ 46 w 104"/>
                    <a:gd name="T73" fmla="*/ 2 h 116"/>
                    <a:gd name="T74" fmla="*/ 42 w 104"/>
                    <a:gd name="T75" fmla="*/ 0 h 116"/>
                    <a:gd name="T76" fmla="*/ 34 w 104"/>
                    <a:gd name="T77" fmla="*/ 2 h 116"/>
                    <a:gd name="T78" fmla="*/ 28 w 104"/>
                    <a:gd name="T79" fmla="*/ 6 h 116"/>
                    <a:gd name="T80" fmla="*/ 26 w 104"/>
                    <a:gd name="T81" fmla="*/ 10 h 116"/>
                    <a:gd name="T82" fmla="*/ 26 w 104"/>
                    <a:gd name="T83" fmla="*/ 10 h 116"/>
                    <a:gd name="T84" fmla="*/ 22 w 104"/>
                    <a:gd name="T85" fmla="*/ 10 h 116"/>
                    <a:gd name="T86" fmla="*/ 18 w 104"/>
                    <a:gd name="T87" fmla="*/ 10 h 116"/>
                    <a:gd name="T88" fmla="*/ 16 w 104"/>
                    <a:gd name="T89" fmla="*/ 14 h 116"/>
                    <a:gd name="T90" fmla="*/ 14 w 104"/>
                    <a:gd name="T91" fmla="*/ 24 h 116"/>
                    <a:gd name="T92" fmla="*/ 16 w 104"/>
                    <a:gd name="T93" fmla="*/ 28 h 116"/>
                    <a:gd name="T94" fmla="*/ 18 w 104"/>
                    <a:gd name="T95" fmla="*/ 34 h 116"/>
                    <a:gd name="T96" fmla="*/ 16 w 104"/>
                    <a:gd name="T97" fmla="*/ 40 h 116"/>
                    <a:gd name="T98" fmla="*/ 14 w 104"/>
                    <a:gd name="T99" fmla="*/ 44 h 116"/>
                    <a:gd name="T100" fmla="*/ 8 w 104"/>
                    <a:gd name="T101" fmla="*/ 54 h 116"/>
                    <a:gd name="T102" fmla="*/ 4 w 104"/>
                    <a:gd name="T103" fmla="*/ 8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04" h="116">
                      <a:moveTo>
                        <a:pt x="4" y="80"/>
                      </a:moveTo>
                      <a:lnTo>
                        <a:pt x="4" y="80"/>
                      </a:lnTo>
                      <a:lnTo>
                        <a:pt x="2" y="80"/>
                      </a:lnTo>
                      <a:lnTo>
                        <a:pt x="0" y="82"/>
                      </a:lnTo>
                      <a:lnTo>
                        <a:pt x="0" y="84"/>
                      </a:lnTo>
                      <a:lnTo>
                        <a:pt x="0" y="86"/>
                      </a:lnTo>
                      <a:lnTo>
                        <a:pt x="0" y="90"/>
                      </a:lnTo>
                      <a:lnTo>
                        <a:pt x="4" y="92"/>
                      </a:lnTo>
                      <a:lnTo>
                        <a:pt x="6" y="94"/>
                      </a:lnTo>
                      <a:lnTo>
                        <a:pt x="8" y="94"/>
                      </a:lnTo>
                      <a:lnTo>
                        <a:pt x="10" y="96"/>
                      </a:lnTo>
                      <a:lnTo>
                        <a:pt x="12" y="100"/>
                      </a:lnTo>
                      <a:lnTo>
                        <a:pt x="14" y="104"/>
                      </a:lnTo>
                      <a:lnTo>
                        <a:pt x="14" y="110"/>
                      </a:lnTo>
                      <a:lnTo>
                        <a:pt x="16" y="110"/>
                      </a:lnTo>
                      <a:lnTo>
                        <a:pt x="18" y="112"/>
                      </a:lnTo>
                      <a:lnTo>
                        <a:pt x="20" y="114"/>
                      </a:lnTo>
                      <a:lnTo>
                        <a:pt x="24" y="116"/>
                      </a:lnTo>
                      <a:lnTo>
                        <a:pt x="28" y="116"/>
                      </a:lnTo>
                      <a:lnTo>
                        <a:pt x="30" y="114"/>
                      </a:lnTo>
                      <a:lnTo>
                        <a:pt x="34" y="110"/>
                      </a:lnTo>
                      <a:lnTo>
                        <a:pt x="34" y="110"/>
                      </a:lnTo>
                      <a:lnTo>
                        <a:pt x="34" y="108"/>
                      </a:lnTo>
                      <a:lnTo>
                        <a:pt x="36" y="106"/>
                      </a:lnTo>
                      <a:lnTo>
                        <a:pt x="38" y="106"/>
                      </a:lnTo>
                      <a:lnTo>
                        <a:pt x="42" y="104"/>
                      </a:lnTo>
                      <a:lnTo>
                        <a:pt x="46" y="106"/>
                      </a:lnTo>
                      <a:lnTo>
                        <a:pt x="46" y="106"/>
                      </a:lnTo>
                      <a:lnTo>
                        <a:pt x="48" y="106"/>
                      </a:lnTo>
                      <a:lnTo>
                        <a:pt x="50" y="106"/>
                      </a:lnTo>
                      <a:lnTo>
                        <a:pt x="52" y="104"/>
                      </a:lnTo>
                      <a:lnTo>
                        <a:pt x="54" y="102"/>
                      </a:lnTo>
                      <a:lnTo>
                        <a:pt x="54" y="98"/>
                      </a:lnTo>
                      <a:lnTo>
                        <a:pt x="56" y="92"/>
                      </a:lnTo>
                      <a:lnTo>
                        <a:pt x="56" y="88"/>
                      </a:lnTo>
                      <a:lnTo>
                        <a:pt x="60" y="74"/>
                      </a:lnTo>
                      <a:lnTo>
                        <a:pt x="68" y="60"/>
                      </a:lnTo>
                      <a:lnTo>
                        <a:pt x="82" y="48"/>
                      </a:lnTo>
                      <a:lnTo>
                        <a:pt x="104" y="40"/>
                      </a:lnTo>
                      <a:lnTo>
                        <a:pt x="104" y="32"/>
                      </a:lnTo>
                      <a:lnTo>
                        <a:pt x="104" y="32"/>
                      </a:lnTo>
                      <a:lnTo>
                        <a:pt x="104" y="32"/>
                      </a:lnTo>
                      <a:lnTo>
                        <a:pt x="102" y="30"/>
                      </a:lnTo>
                      <a:lnTo>
                        <a:pt x="98" y="28"/>
                      </a:lnTo>
                      <a:lnTo>
                        <a:pt x="94" y="26"/>
                      </a:lnTo>
                      <a:lnTo>
                        <a:pt x="88" y="20"/>
                      </a:lnTo>
                      <a:lnTo>
                        <a:pt x="88" y="20"/>
                      </a:lnTo>
                      <a:lnTo>
                        <a:pt x="88" y="18"/>
                      </a:lnTo>
                      <a:lnTo>
                        <a:pt x="86" y="16"/>
                      </a:lnTo>
                      <a:lnTo>
                        <a:pt x="84" y="14"/>
                      </a:lnTo>
                      <a:lnTo>
                        <a:pt x="82" y="14"/>
                      </a:lnTo>
                      <a:lnTo>
                        <a:pt x="78" y="14"/>
                      </a:lnTo>
                      <a:lnTo>
                        <a:pt x="76" y="16"/>
                      </a:lnTo>
                      <a:lnTo>
                        <a:pt x="72" y="20"/>
                      </a:lnTo>
                      <a:lnTo>
                        <a:pt x="72" y="20"/>
                      </a:lnTo>
                      <a:lnTo>
                        <a:pt x="70" y="20"/>
                      </a:lnTo>
                      <a:lnTo>
                        <a:pt x="70" y="22"/>
                      </a:lnTo>
                      <a:lnTo>
                        <a:pt x="68" y="22"/>
                      </a:lnTo>
                      <a:lnTo>
                        <a:pt x="66" y="20"/>
                      </a:lnTo>
                      <a:lnTo>
                        <a:pt x="66" y="16"/>
                      </a:lnTo>
                      <a:lnTo>
                        <a:pt x="66" y="16"/>
                      </a:lnTo>
                      <a:lnTo>
                        <a:pt x="64" y="14"/>
                      </a:lnTo>
                      <a:lnTo>
                        <a:pt x="62" y="12"/>
                      </a:lnTo>
                      <a:lnTo>
                        <a:pt x="60" y="10"/>
                      </a:lnTo>
                      <a:lnTo>
                        <a:pt x="58" y="8"/>
                      </a:lnTo>
                      <a:lnTo>
                        <a:pt x="56" y="8"/>
                      </a:lnTo>
                      <a:lnTo>
                        <a:pt x="52" y="8"/>
                      </a:lnTo>
                      <a:lnTo>
                        <a:pt x="50" y="12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4" y="8"/>
                      </a:lnTo>
                      <a:lnTo>
                        <a:pt x="44" y="6"/>
                      </a:lnTo>
                      <a:lnTo>
                        <a:pt x="46" y="4"/>
                      </a:lnTo>
                      <a:lnTo>
                        <a:pt x="46" y="2"/>
                      </a:lnTo>
                      <a:lnTo>
                        <a:pt x="46" y="0"/>
                      </a:lnTo>
                      <a:lnTo>
                        <a:pt x="42" y="0"/>
                      </a:lnTo>
                      <a:lnTo>
                        <a:pt x="40" y="0"/>
                      </a:lnTo>
                      <a:lnTo>
                        <a:pt x="34" y="2"/>
                      </a:lnTo>
                      <a:lnTo>
                        <a:pt x="30" y="4"/>
                      </a:lnTo>
                      <a:lnTo>
                        <a:pt x="28" y="6"/>
                      </a:lnTo>
                      <a:lnTo>
                        <a:pt x="26" y="8"/>
                      </a:lnTo>
                      <a:lnTo>
                        <a:pt x="26" y="10"/>
                      </a:lnTo>
                      <a:lnTo>
                        <a:pt x="26" y="10"/>
                      </a:lnTo>
                      <a:lnTo>
                        <a:pt x="26" y="10"/>
                      </a:lnTo>
                      <a:lnTo>
                        <a:pt x="24" y="10"/>
                      </a:lnTo>
                      <a:lnTo>
                        <a:pt x="22" y="10"/>
                      </a:lnTo>
                      <a:lnTo>
                        <a:pt x="20" y="10"/>
                      </a:lnTo>
                      <a:lnTo>
                        <a:pt x="18" y="10"/>
                      </a:lnTo>
                      <a:lnTo>
                        <a:pt x="16" y="12"/>
                      </a:lnTo>
                      <a:lnTo>
                        <a:pt x="16" y="14"/>
                      </a:lnTo>
                      <a:lnTo>
                        <a:pt x="14" y="18"/>
                      </a:lnTo>
                      <a:lnTo>
                        <a:pt x="14" y="24"/>
                      </a:lnTo>
                      <a:lnTo>
                        <a:pt x="16" y="26"/>
                      </a:lnTo>
                      <a:lnTo>
                        <a:pt x="16" y="28"/>
                      </a:lnTo>
                      <a:lnTo>
                        <a:pt x="18" y="30"/>
                      </a:lnTo>
                      <a:lnTo>
                        <a:pt x="18" y="34"/>
                      </a:lnTo>
                      <a:lnTo>
                        <a:pt x="18" y="36"/>
                      </a:lnTo>
                      <a:lnTo>
                        <a:pt x="16" y="40"/>
                      </a:lnTo>
                      <a:lnTo>
                        <a:pt x="16" y="40"/>
                      </a:lnTo>
                      <a:lnTo>
                        <a:pt x="14" y="44"/>
                      </a:lnTo>
                      <a:lnTo>
                        <a:pt x="12" y="48"/>
                      </a:lnTo>
                      <a:lnTo>
                        <a:pt x="8" y="54"/>
                      </a:lnTo>
                      <a:lnTo>
                        <a:pt x="6" y="64"/>
                      </a:lnTo>
                      <a:lnTo>
                        <a:pt x="4" y="8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04" name="Freeform 352"/>
                <p:cNvSpPr>
                  <a:spLocks/>
                </p:cNvSpPr>
                <p:nvPr/>
              </p:nvSpPr>
              <p:spPr bwMode="gray">
                <a:xfrm>
                  <a:off x="3949" y="1708"/>
                  <a:ext cx="232" cy="186"/>
                </a:xfrm>
                <a:custGeom>
                  <a:avLst/>
                  <a:gdLst>
                    <a:gd name="T0" fmla="*/ 32 w 232"/>
                    <a:gd name="T1" fmla="*/ 76 h 186"/>
                    <a:gd name="T2" fmla="*/ 44 w 232"/>
                    <a:gd name="T3" fmla="*/ 74 h 186"/>
                    <a:gd name="T4" fmla="*/ 46 w 232"/>
                    <a:gd name="T5" fmla="*/ 78 h 186"/>
                    <a:gd name="T6" fmla="*/ 36 w 232"/>
                    <a:gd name="T7" fmla="*/ 86 h 186"/>
                    <a:gd name="T8" fmla="*/ 24 w 232"/>
                    <a:gd name="T9" fmla="*/ 86 h 186"/>
                    <a:gd name="T10" fmla="*/ 10 w 232"/>
                    <a:gd name="T11" fmla="*/ 88 h 186"/>
                    <a:gd name="T12" fmla="*/ 8 w 232"/>
                    <a:gd name="T13" fmla="*/ 100 h 186"/>
                    <a:gd name="T14" fmla="*/ 20 w 232"/>
                    <a:gd name="T15" fmla="*/ 104 h 186"/>
                    <a:gd name="T16" fmla="*/ 54 w 232"/>
                    <a:gd name="T17" fmla="*/ 104 h 186"/>
                    <a:gd name="T18" fmla="*/ 86 w 232"/>
                    <a:gd name="T19" fmla="*/ 114 h 186"/>
                    <a:gd name="T20" fmla="*/ 86 w 232"/>
                    <a:gd name="T21" fmla="*/ 124 h 186"/>
                    <a:gd name="T22" fmla="*/ 76 w 232"/>
                    <a:gd name="T23" fmla="*/ 132 h 186"/>
                    <a:gd name="T24" fmla="*/ 64 w 232"/>
                    <a:gd name="T25" fmla="*/ 128 h 186"/>
                    <a:gd name="T26" fmla="*/ 42 w 232"/>
                    <a:gd name="T27" fmla="*/ 132 h 186"/>
                    <a:gd name="T28" fmla="*/ 32 w 232"/>
                    <a:gd name="T29" fmla="*/ 130 h 186"/>
                    <a:gd name="T30" fmla="*/ 22 w 232"/>
                    <a:gd name="T31" fmla="*/ 138 h 186"/>
                    <a:gd name="T32" fmla="*/ 24 w 232"/>
                    <a:gd name="T33" fmla="*/ 148 h 186"/>
                    <a:gd name="T34" fmla="*/ 48 w 232"/>
                    <a:gd name="T35" fmla="*/ 160 h 186"/>
                    <a:gd name="T36" fmla="*/ 62 w 232"/>
                    <a:gd name="T37" fmla="*/ 168 h 186"/>
                    <a:gd name="T38" fmla="*/ 76 w 232"/>
                    <a:gd name="T39" fmla="*/ 184 h 186"/>
                    <a:gd name="T40" fmla="*/ 146 w 232"/>
                    <a:gd name="T41" fmla="*/ 162 h 186"/>
                    <a:gd name="T42" fmla="*/ 160 w 232"/>
                    <a:gd name="T43" fmla="*/ 162 h 186"/>
                    <a:gd name="T44" fmla="*/ 176 w 232"/>
                    <a:gd name="T45" fmla="*/ 170 h 186"/>
                    <a:gd name="T46" fmla="*/ 184 w 232"/>
                    <a:gd name="T47" fmla="*/ 170 h 186"/>
                    <a:gd name="T48" fmla="*/ 190 w 232"/>
                    <a:gd name="T49" fmla="*/ 170 h 186"/>
                    <a:gd name="T50" fmla="*/ 202 w 232"/>
                    <a:gd name="T51" fmla="*/ 168 h 186"/>
                    <a:gd name="T52" fmla="*/ 210 w 232"/>
                    <a:gd name="T53" fmla="*/ 160 h 186"/>
                    <a:gd name="T54" fmla="*/ 208 w 232"/>
                    <a:gd name="T55" fmla="*/ 154 h 186"/>
                    <a:gd name="T56" fmla="*/ 196 w 232"/>
                    <a:gd name="T57" fmla="*/ 152 h 186"/>
                    <a:gd name="T58" fmla="*/ 196 w 232"/>
                    <a:gd name="T59" fmla="*/ 146 h 186"/>
                    <a:gd name="T60" fmla="*/ 208 w 232"/>
                    <a:gd name="T61" fmla="*/ 142 h 186"/>
                    <a:gd name="T62" fmla="*/ 226 w 232"/>
                    <a:gd name="T63" fmla="*/ 142 h 186"/>
                    <a:gd name="T64" fmla="*/ 232 w 232"/>
                    <a:gd name="T65" fmla="*/ 138 h 186"/>
                    <a:gd name="T66" fmla="*/ 226 w 232"/>
                    <a:gd name="T67" fmla="*/ 126 h 186"/>
                    <a:gd name="T68" fmla="*/ 202 w 232"/>
                    <a:gd name="T69" fmla="*/ 116 h 186"/>
                    <a:gd name="T70" fmla="*/ 174 w 232"/>
                    <a:gd name="T71" fmla="*/ 78 h 186"/>
                    <a:gd name="T72" fmla="*/ 166 w 232"/>
                    <a:gd name="T73" fmla="*/ 28 h 186"/>
                    <a:gd name="T74" fmla="*/ 148 w 232"/>
                    <a:gd name="T75" fmla="*/ 20 h 186"/>
                    <a:gd name="T76" fmla="*/ 140 w 232"/>
                    <a:gd name="T77" fmla="*/ 36 h 186"/>
                    <a:gd name="T78" fmla="*/ 124 w 232"/>
                    <a:gd name="T79" fmla="*/ 22 h 186"/>
                    <a:gd name="T80" fmla="*/ 116 w 232"/>
                    <a:gd name="T81" fmla="*/ 18 h 186"/>
                    <a:gd name="T82" fmla="*/ 106 w 232"/>
                    <a:gd name="T83" fmla="*/ 30 h 186"/>
                    <a:gd name="T84" fmla="*/ 96 w 232"/>
                    <a:gd name="T85" fmla="*/ 20 h 186"/>
                    <a:gd name="T86" fmla="*/ 86 w 232"/>
                    <a:gd name="T87" fmla="*/ 6 h 186"/>
                    <a:gd name="T88" fmla="*/ 80 w 232"/>
                    <a:gd name="T89" fmla="*/ 16 h 186"/>
                    <a:gd name="T90" fmla="*/ 78 w 232"/>
                    <a:gd name="T91" fmla="*/ 32 h 186"/>
                    <a:gd name="T92" fmla="*/ 66 w 232"/>
                    <a:gd name="T93" fmla="*/ 32 h 186"/>
                    <a:gd name="T94" fmla="*/ 62 w 232"/>
                    <a:gd name="T95" fmla="*/ 14 h 186"/>
                    <a:gd name="T96" fmla="*/ 64 w 232"/>
                    <a:gd name="T97" fmla="*/ 4 h 186"/>
                    <a:gd name="T98" fmla="*/ 54 w 232"/>
                    <a:gd name="T99" fmla="*/ 0 h 186"/>
                    <a:gd name="T100" fmla="*/ 14 w 232"/>
                    <a:gd name="T101" fmla="*/ 24 h 186"/>
                    <a:gd name="T102" fmla="*/ 8 w 232"/>
                    <a:gd name="T103" fmla="*/ 44 h 186"/>
                    <a:gd name="T104" fmla="*/ 2 w 232"/>
                    <a:gd name="T105" fmla="*/ 56 h 186"/>
                    <a:gd name="T106" fmla="*/ 0 w 232"/>
                    <a:gd name="T107" fmla="*/ 64 h 186"/>
                    <a:gd name="T108" fmla="*/ 10 w 232"/>
                    <a:gd name="T109" fmla="*/ 74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32" h="186">
                      <a:moveTo>
                        <a:pt x="24" y="74"/>
                      </a:moveTo>
                      <a:lnTo>
                        <a:pt x="24" y="76"/>
                      </a:lnTo>
                      <a:lnTo>
                        <a:pt x="28" y="76"/>
                      </a:lnTo>
                      <a:lnTo>
                        <a:pt x="32" y="76"/>
                      </a:lnTo>
                      <a:lnTo>
                        <a:pt x="36" y="76"/>
                      </a:lnTo>
                      <a:lnTo>
                        <a:pt x="40" y="76"/>
                      </a:lnTo>
                      <a:lnTo>
                        <a:pt x="42" y="74"/>
                      </a:lnTo>
                      <a:lnTo>
                        <a:pt x="44" y="74"/>
                      </a:lnTo>
                      <a:lnTo>
                        <a:pt x="44" y="74"/>
                      </a:lnTo>
                      <a:lnTo>
                        <a:pt x="46" y="74"/>
                      </a:lnTo>
                      <a:lnTo>
                        <a:pt x="46" y="76"/>
                      </a:lnTo>
                      <a:lnTo>
                        <a:pt x="46" y="78"/>
                      </a:lnTo>
                      <a:lnTo>
                        <a:pt x="46" y="80"/>
                      </a:lnTo>
                      <a:lnTo>
                        <a:pt x="44" y="84"/>
                      </a:lnTo>
                      <a:lnTo>
                        <a:pt x="42" y="86"/>
                      </a:lnTo>
                      <a:lnTo>
                        <a:pt x="36" y="86"/>
                      </a:lnTo>
                      <a:lnTo>
                        <a:pt x="30" y="88"/>
                      </a:lnTo>
                      <a:lnTo>
                        <a:pt x="28" y="88"/>
                      </a:lnTo>
                      <a:lnTo>
                        <a:pt x="26" y="86"/>
                      </a:lnTo>
                      <a:lnTo>
                        <a:pt x="24" y="86"/>
                      </a:lnTo>
                      <a:lnTo>
                        <a:pt x="20" y="86"/>
                      </a:lnTo>
                      <a:lnTo>
                        <a:pt x="16" y="86"/>
                      </a:lnTo>
                      <a:lnTo>
                        <a:pt x="14" y="86"/>
                      </a:lnTo>
                      <a:lnTo>
                        <a:pt x="10" y="88"/>
                      </a:lnTo>
                      <a:lnTo>
                        <a:pt x="8" y="90"/>
                      </a:lnTo>
                      <a:lnTo>
                        <a:pt x="8" y="94"/>
                      </a:lnTo>
                      <a:lnTo>
                        <a:pt x="8" y="100"/>
                      </a:lnTo>
                      <a:lnTo>
                        <a:pt x="8" y="100"/>
                      </a:lnTo>
                      <a:lnTo>
                        <a:pt x="8" y="102"/>
                      </a:lnTo>
                      <a:lnTo>
                        <a:pt x="10" y="102"/>
                      </a:lnTo>
                      <a:lnTo>
                        <a:pt x="14" y="104"/>
                      </a:lnTo>
                      <a:lnTo>
                        <a:pt x="20" y="104"/>
                      </a:lnTo>
                      <a:lnTo>
                        <a:pt x="26" y="106"/>
                      </a:lnTo>
                      <a:lnTo>
                        <a:pt x="36" y="106"/>
                      </a:lnTo>
                      <a:lnTo>
                        <a:pt x="42" y="104"/>
                      </a:lnTo>
                      <a:lnTo>
                        <a:pt x="54" y="104"/>
                      </a:lnTo>
                      <a:lnTo>
                        <a:pt x="68" y="104"/>
                      </a:lnTo>
                      <a:lnTo>
                        <a:pt x="80" y="106"/>
                      </a:lnTo>
                      <a:lnTo>
                        <a:pt x="86" y="112"/>
                      </a:lnTo>
                      <a:lnTo>
                        <a:pt x="86" y="114"/>
                      </a:lnTo>
                      <a:lnTo>
                        <a:pt x="86" y="114"/>
                      </a:lnTo>
                      <a:lnTo>
                        <a:pt x="86" y="118"/>
                      </a:lnTo>
                      <a:lnTo>
                        <a:pt x="86" y="122"/>
                      </a:lnTo>
                      <a:lnTo>
                        <a:pt x="86" y="124"/>
                      </a:lnTo>
                      <a:lnTo>
                        <a:pt x="84" y="128"/>
                      </a:lnTo>
                      <a:lnTo>
                        <a:pt x="82" y="130"/>
                      </a:lnTo>
                      <a:lnTo>
                        <a:pt x="80" y="132"/>
                      </a:lnTo>
                      <a:lnTo>
                        <a:pt x="76" y="132"/>
                      </a:lnTo>
                      <a:lnTo>
                        <a:pt x="70" y="130"/>
                      </a:lnTo>
                      <a:lnTo>
                        <a:pt x="70" y="130"/>
                      </a:lnTo>
                      <a:lnTo>
                        <a:pt x="68" y="128"/>
                      </a:lnTo>
                      <a:lnTo>
                        <a:pt x="64" y="128"/>
                      </a:lnTo>
                      <a:lnTo>
                        <a:pt x="60" y="128"/>
                      </a:lnTo>
                      <a:lnTo>
                        <a:pt x="56" y="128"/>
                      </a:lnTo>
                      <a:lnTo>
                        <a:pt x="50" y="130"/>
                      </a:lnTo>
                      <a:lnTo>
                        <a:pt x="42" y="132"/>
                      </a:lnTo>
                      <a:lnTo>
                        <a:pt x="40" y="132"/>
                      </a:lnTo>
                      <a:lnTo>
                        <a:pt x="38" y="130"/>
                      </a:lnTo>
                      <a:lnTo>
                        <a:pt x="36" y="130"/>
                      </a:lnTo>
                      <a:lnTo>
                        <a:pt x="32" y="130"/>
                      </a:lnTo>
                      <a:lnTo>
                        <a:pt x="30" y="130"/>
                      </a:lnTo>
                      <a:lnTo>
                        <a:pt x="26" y="132"/>
                      </a:lnTo>
                      <a:lnTo>
                        <a:pt x="24" y="134"/>
                      </a:lnTo>
                      <a:lnTo>
                        <a:pt x="22" y="138"/>
                      </a:lnTo>
                      <a:lnTo>
                        <a:pt x="20" y="142"/>
                      </a:lnTo>
                      <a:lnTo>
                        <a:pt x="20" y="144"/>
                      </a:lnTo>
                      <a:lnTo>
                        <a:pt x="22" y="146"/>
                      </a:lnTo>
                      <a:lnTo>
                        <a:pt x="24" y="148"/>
                      </a:lnTo>
                      <a:lnTo>
                        <a:pt x="26" y="152"/>
                      </a:lnTo>
                      <a:lnTo>
                        <a:pt x="32" y="154"/>
                      </a:lnTo>
                      <a:lnTo>
                        <a:pt x="40" y="158"/>
                      </a:lnTo>
                      <a:lnTo>
                        <a:pt x="48" y="160"/>
                      </a:lnTo>
                      <a:lnTo>
                        <a:pt x="50" y="162"/>
                      </a:lnTo>
                      <a:lnTo>
                        <a:pt x="52" y="162"/>
                      </a:lnTo>
                      <a:lnTo>
                        <a:pt x="58" y="166"/>
                      </a:lnTo>
                      <a:lnTo>
                        <a:pt x="62" y="168"/>
                      </a:lnTo>
                      <a:lnTo>
                        <a:pt x="66" y="174"/>
                      </a:lnTo>
                      <a:lnTo>
                        <a:pt x="68" y="178"/>
                      </a:lnTo>
                      <a:lnTo>
                        <a:pt x="70" y="186"/>
                      </a:lnTo>
                      <a:lnTo>
                        <a:pt x="76" y="184"/>
                      </a:lnTo>
                      <a:lnTo>
                        <a:pt x="90" y="182"/>
                      </a:lnTo>
                      <a:lnTo>
                        <a:pt x="110" y="178"/>
                      </a:lnTo>
                      <a:lnTo>
                        <a:pt x="130" y="170"/>
                      </a:lnTo>
                      <a:lnTo>
                        <a:pt x="146" y="162"/>
                      </a:lnTo>
                      <a:lnTo>
                        <a:pt x="148" y="162"/>
                      </a:lnTo>
                      <a:lnTo>
                        <a:pt x="150" y="162"/>
                      </a:lnTo>
                      <a:lnTo>
                        <a:pt x="154" y="162"/>
                      </a:lnTo>
                      <a:lnTo>
                        <a:pt x="160" y="162"/>
                      </a:lnTo>
                      <a:lnTo>
                        <a:pt x="164" y="162"/>
                      </a:lnTo>
                      <a:lnTo>
                        <a:pt x="170" y="164"/>
                      </a:lnTo>
                      <a:lnTo>
                        <a:pt x="174" y="168"/>
                      </a:lnTo>
                      <a:lnTo>
                        <a:pt x="176" y="170"/>
                      </a:lnTo>
                      <a:lnTo>
                        <a:pt x="178" y="172"/>
                      </a:lnTo>
                      <a:lnTo>
                        <a:pt x="180" y="172"/>
                      </a:lnTo>
                      <a:lnTo>
                        <a:pt x="182" y="172"/>
                      </a:lnTo>
                      <a:lnTo>
                        <a:pt x="184" y="170"/>
                      </a:lnTo>
                      <a:lnTo>
                        <a:pt x="186" y="168"/>
                      </a:lnTo>
                      <a:lnTo>
                        <a:pt x="188" y="168"/>
                      </a:lnTo>
                      <a:lnTo>
                        <a:pt x="188" y="168"/>
                      </a:lnTo>
                      <a:lnTo>
                        <a:pt x="190" y="170"/>
                      </a:lnTo>
                      <a:lnTo>
                        <a:pt x="192" y="172"/>
                      </a:lnTo>
                      <a:lnTo>
                        <a:pt x="194" y="172"/>
                      </a:lnTo>
                      <a:lnTo>
                        <a:pt x="198" y="170"/>
                      </a:lnTo>
                      <a:lnTo>
                        <a:pt x="202" y="168"/>
                      </a:lnTo>
                      <a:lnTo>
                        <a:pt x="208" y="164"/>
                      </a:lnTo>
                      <a:lnTo>
                        <a:pt x="208" y="164"/>
                      </a:lnTo>
                      <a:lnTo>
                        <a:pt x="210" y="162"/>
                      </a:lnTo>
                      <a:lnTo>
                        <a:pt x="210" y="160"/>
                      </a:lnTo>
                      <a:lnTo>
                        <a:pt x="210" y="158"/>
                      </a:lnTo>
                      <a:lnTo>
                        <a:pt x="210" y="158"/>
                      </a:lnTo>
                      <a:lnTo>
                        <a:pt x="210" y="156"/>
                      </a:lnTo>
                      <a:lnTo>
                        <a:pt x="208" y="154"/>
                      </a:lnTo>
                      <a:lnTo>
                        <a:pt x="204" y="154"/>
                      </a:lnTo>
                      <a:lnTo>
                        <a:pt x="198" y="154"/>
                      </a:lnTo>
                      <a:lnTo>
                        <a:pt x="198" y="152"/>
                      </a:lnTo>
                      <a:lnTo>
                        <a:pt x="196" y="152"/>
                      </a:lnTo>
                      <a:lnTo>
                        <a:pt x="194" y="150"/>
                      </a:lnTo>
                      <a:lnTo>
                        <a:pt x="194" y="148"/>
                      </a:lnTo>
                      <a:lnTo>
                        <a:pt x="194" y="148"/>
                      </a:lnTo>
                      <a:lnTo>
                        <a:pt x="196" y="146"/>
                      </a:lnTo>
                      <a:lnTo>
                        <a:pt x="200" y="144"/>
                      </a:lnTo>
                      <a:lnTo>
                        <a:pt x="200" y="144"/>
                      </a:lnTo>
                      <a:lnTo>
                        <a:pt x="204" y="144"/>
                      </a:lnTo>
                      <a:lnTo>
                        <a:pt x="208" y="142"/>
                      </a:lnTo>
                      <a:lnTo>
                        <a:pt x="212" y="142"/>
                      </a:lnTo>
                      <a:lnTo>
                        <a:pt x="218" y="140"/>
                      </a:lnTo>
                      <a:lnTo>
                        <a:pt x="222" y="142"/>
                      </a:lnTo>
                      <a:lnTo>
                        <a:pt x="226" y="142"/>
                      </a:lnTo>
                      <a:lnTo>
                        <a:pt x="226" y="142"/>
                      </a:lnTo>
                      <a:lnTo>
                        <a:pt x="228" y="142"/>
                      </a:lnTo>
                      <a:lnTo>
                        <a:pt x="230" y="140"/>
                      </a:lnTo>
                      <a:lnTo>
                        <a:pt x="232" y="138"/>
                      </a:lnTo>
                      <a:lnTo>
                        <a:pt x="232" y="134"/>
                      </a:lnTo>
                      <a:lnTo>
                        <a:pt x="232" y="132"/>
                      </a:lnTo>
                      <a:lnTo>
                        <a:pt x="230" y="128"/>
                      </a:lnTo>
                      <a:lnTo>
                        <a:pt x="226" y="126"/>
                      </a:lnTo>
                      <a:lnTo>
                        <a:pt x="220" y="124"/>
                      </a:lnTo>
                      <a:lnTo>
                        <a:pt x="216" y="122"/>
                      </a:lnTo>
                      <a:lnTo>
                        <a:pt x="210" y="118"/>
                      </a:lnTo>
                      <a:lnTo>
                        <a:pt x="202" y="116"/>
                      </a:lnTo>
                      <a:lnTo>
                        <a:pt x="186" y="114"/>
                      </a:lnTo>
                      <a:lnTo>
                        <a:pt x="184" y="110"/>
                      </a:lnTo>
                      <a:lnTo>
                        <a:pt x="178" y="98"/>
                      </a:lnTo>
                      <a:lnTo>
                        <a:pt x="174" y="78"/>
                      </a:lnTo>
                      <a:lnTo>
                        <a:pt x="174" y="52"/>
                      </a:lnTo>
                      <a:lnTo>
                        <a:pt x="172" y="48"/>
                      </a:lnTo>
                      <a:lnTo>
                        <a:pt x="170" y="38"/>
                      </a:lnTo>
                      <a:lnTo>
                        <a:pt x="166" y="28"/>
                      </a:lnTo>
                      <a:lnTo>
                        <a:pt x="160" y="20"/>
                      </a:lnTo>
                      <a:lnTo>
                        <a:pt x="150" y="18"/>
                      </a:lnTo>
                      <a:lnTo>
                        <a:pt x="150" y="18"/>
                      </a:lnTo>
                      <a:lnTo>
                        <a:pt x="148" y="20"/>
                      </a:lnTo>
                      <a:lnTo>
                        <a:pt x="146" y="24"/>
                      </a:lnTo>
                      <a:lnTo>
                        <a:pt x="142" y="28"/>
                      </a:lnTo>
                      <a:lnTo>
                        <a:pt x="140" y="32"/>
                      </a:lnTo>
                      <a:lnTo>
                        <a:pt x="140" y="36"/>
                      </a:lnTo>
                      <a:lnTo>
                        <a:pt x="140" y="42"/>
                      </a:lnTo>
                      <a:lnTo>
                        <a:pt x="126" y="24"/>
                      </a:lnTo>
                      <a:lnTo>
                        <a:pt x="126" y="22"/>
                      </a:lnTo>
                      <a:lnTo>
                        <a:pt x="124" y="22"/>
                      </a:lnTo>
                      <a:lnTo>
                        <a:pt x="122" y="20"/>
                      </a:lnTo>
                      <a:lnTo>
                        <a:pt x="120" y="18"/>
                      </a:lnTo>
                      <a:lnTo>
                        <a:pt x="118" y="16"/>
                      </a:lnTo>
                      <a:lnTo>
                        <a:pt x="116" y="18"/>
                      </a:lnTo>
                      <a:lnTo>
                        <a:pt x="112" y="20"/>
                      </a:lnTo>
                      <a:lnTo>
                        <a:pt x="110" y="24"/>
                      </a:lnTo>
                      <a:lnTo>
                        <a:pt x="108" y="28"/>
                      </a:lnTo>
                      <a:lnTo>
                        <a:pt x="106" y="30"/>
                      </a:lnTo>
                      <a:lnTo>
                        <a:pt x="104" y="32"/>
                      </a:lnTo>
                      <a:lnTo>
                        <a:pt x="100" y="30"/>
                      </a:lnTo>
                      <a:lnTo>
                        <a:pt x="98" y="26"/>
                      </a:lnTo>
                      <a:lnTo>
                        <a:pt x="96" y="20"/>
                      </a:lnTo>
                      <a:lnTo>
                        <a:pt x="94" y="16"/>
                      </a:lnTo>
                      <a:lnTo>
                        <a:pt x="90" y="12"/>
                      </a:lnTo>
                      <a:lnTo>
                        <a:pt x="88" y="8"/>
                      </a:lnTo>
                      <a:lnTo>
                        <a:pt x="86" y="6"/>
                      </a:lnTo>
                      <a:lnTo>
                        <a:pt x="84" y="6"/>
                      </a:lnTo>
                      <a:lnTo>
                        <a:pt x="82" y="8"/>
                      </a:lnTo>
                      <a:lnTo>
                        <a:pt x="80" y="10"/>
                      </a:lnTo>
                      <a:lnTo>
                        <a:pt x="80" y="16"/>
                      </a:lnTo>
                      <a:lnTo>
                        <a:pt x="80" y="20"/>
                      </a:lnTo>
                      <a:lnTo>
                        <a:pt x="80" y="24"/>
                      </a:lnTo>
                      <a:lnTo>
                        <a:pt x="80" y="28"/>
                      </a:lnTo>
                      <a:lnTo>
                        <a:pt x="78" y="32"/>
                      </a:lnTo>
                      <a:lnTo>
                        <a:pt x="76" y="34"/>
                      </a:lnTo>
                      <a:lnTo>
                        <a:pt x="74" y="34"/>
                      </a:lnTo>
                      <a:lnTo>
                        <a:pt x="70" y="34"/>
                      </a:lnTo>
                      <a:lnTo>
                        <a:pt x="66" y="32"/>
                      </a:lnTo>
                      <a:lnTo>
                        <a:pt x="64" y="28"/>
                      </a:lnTo>
                      <a:lnTo>
                        <a:pt x="62" y="24"/>
                      </a:lnTo>
                      <a:lnTo>
                        <a:pt x="62" y="18"/>
                      </a:lnTo>
                      <a:lnTo>
                        <a:pt x="62" y="14"/>
                      </a:lnTo>
                      <a:lnTo>
                        <a:pt x="64" y="10"/>
                      </a:lnTo>
                      <a:lnTo>
                        <a:pt x="64" y="6"/>
                      </a:lnTo>
                      <a:lnTo>
                        <a:pt x="64" y="6"/>
                      </a:lnTo>
                      <a:lnTo>
                        <a:pt x="64" y="4"/>
                      </a:lnTo>
                      <a:lnTo>
                        <a:pt x="62" y="2"/>
                      </a:lnTo>
                      <a:lnTo>
                        <a:pt x="60" y="0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50" y="2"/>
                      </a:lnTo>
                      <a:lnTo>
                        <a:pt x="40" y="8"/>
                      </a:lnTo>
                      <a:lnTo>
                        <a:pt x="26" y="16"/>
                      </a:lnTo>
                      <a:lnTo>
                        <a:pt x="14" y="24"/>
                      </a:lnTo>
                      <a:lnTo>
                        <a:pt x="8" y="36"/>
                      </a:lnTo>
                      <a:lnTo>
                        <a:pt x="8" y="36"/>
                      </a:lnTo>
                      <a:lnTo>
                        <a:pt x="8" y="40"/>
                      </a:lnTo>
                      <a:lnTo>
                        <a:pt x="8" y="44"/>
                      </a:lnTo>
                      <a:lnTo>
                        <a:pt x="6" y="48"/>
                      </a:lnTo>
                      <a:lnTo>
                        <a:pt x="6" y="52"/>
                      </a:lnTo>
                      <a:lnTo>
                        <a:pt x="2" y="56"/>
                      </a:lnTo>
                      <a:lnTo>
                        <a:pt x="2" y="56"/>
                      </a:lnTo>
                      <a:lnTo>
                        <a:pt x="2" y="58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0" y="68"/>
                      </a:lnTo>
                      <a:lnTo>
                        <a:pt x="2" y="70"/>
                      </a:lnTo>
                      <a:lnTo>
                        <a:pt x="6" y="72"/>
                      </a:lnTo>
                      <a:lnTo>
                        <a:pt x="10" y="74"/>
                      </a:lnTo>
                      <a:lnTo>
                        <a:pt x="16" y="74"/>
                      </a:lnTo>
                      <a:lnTo>
                        <a:pt x="24" y="7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05" name="Freeform 353"/>
                <p:cNvSpPr>
                  <a:spLocks/>
                </p:cNvSpPr>
                <p:nvPr/>
              </p:nvSpPr>
              <p:spPr bwMode="gray">
                <a:xfrm>
                  <a:off x="3957" y="1494"/>
                  <a:ext cx="118" cy="90"/>
                </a:xfrm>
                <a:custGeom>
                  <a:avLst/>
                  <a:gdLst>
                    <a:gd name="T0" fmla="*/ 58 w 118"/>
                    <a:gd name="T1" fmla="*/ 22 h 90"/>
                    <a:gd name="T2" fmla="*/ 44 w 118"/>
                    <a:gd name="T3" fmla="*/ 40 h 90"/>
                    <a:gd name="T4" fmla="*/ 26 w 118"/>
                    <a:gd name="T5" fmla="*/ 60 h 90"/>
                    <a:gd name="T6" fmla="*/ 14 w 118"/>
                    <a:gd name="T7" fmla="*/ 66 h 90"/>
                    <a:gd name="T8" fmla="*/ 8 w 118"/>
                    <a:gd name="T9" fmla="*/ 68 h 90"/>
                    <a:gd name="T10" fmla="*/ 2 w 118"/>
                    <a:gd name="T11" fmla="*/ 68 h 90"/>
                    <a:gd name="T12" fmla="*/ 0 w 118"/>
                    <a:gd name="T13" fmla="*/ 72 h 90"/>
                    <a:gd name="T14" fmla="*/ 2 w 118"/>
                    <a:gd name="T15" fmla="*/ 76 h 90"/>
                    <a:gd name="T16" fmla="*/ 10 w 118"/>
                    <a:gd name="T17" fmla="*/ 84 h 90"/>
                    <a:gd name="T18" fmla="*/ 28 w 118"/>
                    <a:gd name="T19" fmla="*/ 90 h 90"/>
                    <a:gd name="T20" fmla="*/ 40 w 118"/>
                    <a:gd name="T21" fmla="*/ 86 h 90"/>
                    <a:gd name="T22" fmla="*/ 44 w 118"/>
                    <a:gd name="T23" fmla="*/ 88 h 90"/>
                    <a:gd name="T24" fmla="*/ 50 w 118"/>
                    <a:gd name="T25" fmla="*/ 90 h 90"/>
                    <a:gd name="T26" fmla="*/ 58 w 118"/>
                    <a:gd name="T27" fmla="*/ 88 h 90"/>
                    <a:gd name="T28" fmla="*/ 62 w 118"/>
                    <a:gd name="T29" fmla="*/ 82 h 90"/>
                    <a:gd name="T30" fmla="*/ 70 w 118"/>
                    <a:gd name="T31" fmla="*/ 74 h 90"/>
                    <a:gd name="T32" fmla="*/ 76 w 118"/>
                    <a:gd name="T33" fmla="*/ 64 h 90"/>
                    <a:gd name="T34" fmla="*/ 78 w 118"/>
                    <a:gd name="T35" fmla="*/ 58 h 90"/>
                    <a:gd name="T36" fmla="*/ 84 w 118"/>
                    <a:gd name="T37" fmla="*/ 62 h 90"/>
                    <a:gd name="T38" fmla="*/ 92 w 118"/>
                    <a:gd name="T39" fmla="*/ 64 h 90"/>
                    <a:gd name="T40" fmla="*/ 102 w 118"/>
                    <a:gd name="T41" fmla="*/ 56 h 90"/>
                    <a:gd name="T42" fmla="*/ 104 w 118"/>
                    <a:gd name="T43" fmla="*/ 54 h 90"/>
                    <a:gd name="T44" fmla="*/ 106 w 118"/>
                    <a:gd name="T45" fmla="*/ 48 h 90"/>
                    <a:gd name="T46" fmla="*/ 106 w 118"/>
                    <a:gd name="T47" fmla="*/ 44 h 90"/>
                    <a:gd name="T48" fmla="*/ 104 w 118"/>
                    <a:gd name="T49" fmla="*/ 42 h 90"/>
                    <a:gd name="T50" fmla="*/ 106 w 118"/>
                    <a:gd name="T51" fmla="*/ 38 h 90"/>
                    <a:gd name="T52" fmla="*/ 110 w 118"/>
                    <a:gd name="T53" fmla="*/ 30 h 90"/>
                    <a:gd name="T54" fmla="*/ 108 w 118"/>
                    <a:gd name="T55" fmla="*/ 26 h 90"/>
                    <a:gd name="T56" fmla="*/ 108 w 118"/>
                    <a:gd name="T57" fmla="*/ 22 h 90"/>
                    <a:gd name="T58" fmla="*/ 112 w 118"/>
                    <a:gd name="T59" fmla="*/ 16 h 90"/>
                    <a:gd name="T60" fmla="*/ 116 w 118"/>
                    <a:gd name="T61" fmla="*/ 14 h 90"/>
                    <a:gd name="T62" fmla="*/ 116 w 118"/>
                    <a:gd name="T63" fmla="*/ 12 h 90"/>
                    <a:gd name="T64" fmla="*/ 110 w 118"/>
                    <a:gd name="T65" fmla="*/ 6 h 90"/>
                    <a:gd name="T66" fmla="*/ 104 w 118"/>
                    <a:gd name="T67" fmla="*/ 2 h 90"/>
                    <a:gd name="T68" fmla="*/ 100 w 118"/>
                    <a:gd name="T69" fmla="*/ 0 h 90"/>
                    <a:gd name="T70" fmla="*/ 84 w 118"/>
                    <a:gd name="T71" fmla="*/ 12 h 90"/>
                    <a:gd name="T72" fmla="*/ 76 w 118"/>
                    <a:gd name="T73" fmla="*/ 12 h 90"/>
                    <a:gd name="T74" fmla="*/ 64 w 118"/>
                    <a:gd name="T75" fmla="*/ 1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18" h="90">
                      <a:moveTo>
                        <a:pt x="60" y="20"/>
                      </a:moveTo>
                      <a:lnTo>
                        <a:pt x="58" y="22"/>
                      </a:lnTo>
                      <a:lnTo>
                        <a:pt x="52" y="30"/>
                      </a:lnTo>
                      <a:lnTo>
                        <a:pt x="44" y="40"/>
                      </a:lnTo>
                      <a:lnTo>
                        <a:pt x="36" y="52"/>
                      </a:lnTo>
                      <a:lnTo>
                        <a:pt x="26" y="60"/>
                      </a:lnTo>
                      <a:lnTo>
                        <a:pt x="18" y="66"/>
                      </a:lnTo>
                      <a:lnTo>
                        <a:pt x="14" y="66"/>
                      </a:lnTo>
                      <a:lnTo>
                        <a:pt x="12" y="68"/>
                      </a:lnTo>
                      <a:lnTo>
                        <a:pt x="8" y="68"/>
                      </a:lnTo>
                      <a:lnTo>
                        <a:pt x="4" y="68"/>
                      </a:lnTo>
                      <a:lnTo>
                        <a:pt x="2" y="68"/>
                      </a:lnTo>
                      <a:lnTo>
                        <a:pt x="0" y="70"/>
                      </a:lnTo>
                      <a:lnTo>
                        <a:pt x="0" y="72"/>
                      </a:lnTo>
                      <a:lnTo>
                        <a:pt x="0" y="74"/>
                      </a:lnTo>
                      <a:lnTo>
                        <a:pt x="2" y="76"/>
                      </a:lnTo>
                      <a:lnTo>
                        <a:pt x="6" y="82"/>
                      </a:lnTo>
                      <a:lnTo>
                        <a:pt x="10" y="84"/>
                      </a:lnTo>
                      <a:lnTo>
                        <a:pt x="18" y="88"/>
                      </a:lnTo>
                      <a:lnTo>
                        <a:pt x="28" y="90"/>
                      </a:lnTo>
                      <a:lnTo>
                        <a:pt x="40" y="84"/>
                      </a:lnTo>
                      <a:lnTo>
                        <a:pt x="40" y="86"/>
                      </a:lnTo>
                      <a:lnTo>
                        <a:pt x="42" y="86"/>
                      </a:lnTo>
                      <a:lnTo>
                        <a:pt x="44" y="88"/>
                      </a:lnTo>
                      <a:lnTo>
                        <a:pt x="46" y="90"/>
                      </a:lnTo>
                      <a:lnTo>
                        <a:pt x="50" y="90"/>
                      </a:lnTo>
                      <a:lnTo>
                        <a:pt x="56" y="88"/>
                      </a:lnTo>
                      <a:lnTo>
                        <a:pt x="58" y="88"/>
                      </a:lnTo>
                      <a:lnTo>
                        <a:pt x="60" y="86"/>
                      </a:lnTo>
                      <a:lnTo>
                        <a:pt x="62" y="82"/>
                      </a:lnTo>
                      <a:lnTo>
                        <a:pt x="66" y="78"/>
                      </a:lnTo>
                      <a:lnTo>
                        <a:pt x="70" y="74"/>
                      </a:lnTo>
                      <a:lnTo>
                        <a:pt x="72" y="68"/>
                      </a:lnTo>
                      <a:lnTo>
                        <a:pt x="76" y="64"/>
                      </a:lnTo>
                      <a:lnTo>
                        <a:pt x="78" y="58"/>
                      </a:lnTo>
                      <a:lnTo>
                        <a:pt x="78" y="58"/>
                      </a:lnTo>
                      <a:lnTo>
                        <a:pt x="80" y="60"/>
                      </a:lnTo>
                      <a:lnTo>
                        <a:pt x="84" y="62"/>
                      </a:lnTo>
                      <a:lnTo>
                        <a:pt x="88" y="64"/>
                      </a:lnTo>
                      <a:lnTo>
                        <a:pt x="92" y="64"/>
                      </a:lnTo>
                      <a:lnTo>
                        <a:pt x="98" y="62"/>
                      </a:lnTo>
                      <a:lnTo>
                        <a:pt x="102" y="56"/>
                      </a:lnTo>
                      <a:lnTo>
                        <a:pt x="102" y="56"/>
                      </a:lnTo>
                      <a:lnTo>
                        <a:pt x="104" y="54"/>
                      </a:lnTo>
                      <a:lnTo>
                        <a:pt x="106" y="52"/>
                      </a:lnTo>
                      <a:lnTo>
                        <a:pt x="106" y="48"/>
                      </a:lnTo>
                      <a:lnTo>
                        <a:pt x="106" y="46"/>
                      </a:lnTo>
                      <a:lnTo>
                        <a:pt x="106" y="44"/>
                      </a:lnTo>
                      <a:lnTo>
                        <a:pt x="102" y="42"/>
                      </a:lnTo>
                      <a:lnTo>
                        <a:pt x="104" y="42"/>
                      </a:lnTo>
                      <a:lnTo>
                        <a:pt x="104" y="40"/>
                      </a:lnTo>
                      <a:lnTo>
                        <a:pt x="106" y="38"/>
                      </a:lnTo>
                      <a:lnTo>
                        <a:pt x="108" y="34"/>
                      </a:lnTo>
                      <a:lnTo>
                        <a:pt x="110" y="30"/>
                      </a:lnTo>
                      <a:lnTo>
                        <a:pt x="110" y="28"/>
                      </a:lnTo>
                      <a:lnTo>
                        <a:pt x="108" y="26"/>
                      </a:lnTo>
                      <a:lnTo>
                        <a:pt x="108" y="26"/>
                      </a:lnTo>
                      <a:lnTo>
                        <a:pt x="108" y="22"/>
                      </a:lnTo>
                      <a:lnTo>
                        <a:pt x="110" y="20"/>
                      </a:lnTo>
                      <a:lnTo>
                        <a:pt x="112" y="16"/>
                      </a:lnTo>
                      <a:lnTo>
                        <a:pt x="114" y="14"/>
                      </a:lnTo>
                      <a:lnTo>
                        <a:pt x="116" y="14"/>
                      </a:lnTo>
                      <a:lnTo>
                        <a:pt x="118" y="12"/>
                      </a:lnTo>
                      <a:lnTo>
                        <a:pt x="116" y="12"/>
                      </a:lnTo>
                      <a:lnTo>
                        <a:pt x="114" y="10"/>
                      </a:lnTo>
                      <a:lnTo>
                        <a:pt x="110" y="6"/>
                      </a:lnTo>
                      <a:lnTo>
                        <a:pt x="108" y="4"/>
                      </a:lnTo>
                      <a:lnTo>
                        <a:pt x="104" y="2"/>
                      </a:lnTo>
                      <a:lnTo>
                        <a:pt x="102" y="0"/>
                      </a:lnTo>
                      <a:lnTo>
                        <a:pt x="100" y="0"/>
                      </a:lnTo>
                      <a:lnTo>
                        <a:pt x="86" y="12"/>
                      </a:lnTo>
                      <a:lnTo>
                        <a:pt x="84" y="12"/>
                      </a:lnTo>
                      <a:lnTo>
                        <a:pt x="82" y="12"/>
                      </a:lnTo>
                      <a:lnTo>
                        <a:pt x="76" y="12"/>
                      </a:lnTo>
                      <a:lnTo>
                        <a:pt x="70" y="14"/>
                      </a:lnTo>
                      <a:lnTo>
                        <a:pt x="64" y="16"/>
                      </a:lnTo>
                      <a:lnTo>
                        <a:pt x="60" y="2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06" name="Freeform 354"/>
                <p:cNvSpPr>
                  <a:spLocks/>
                </p:cNvSpPr>
                <p:nvPr/>
              </p:nvSpPr>
              <p:spPr bwMode="gray">
                <a:xfrm>
                  <a:off x="4069" y="1454"/>
                  <a:ext cx="22" cy="28"/>
                </a:xfrm>
                <a:custGeom>
                  <a:avLst/>
                  <a:gdLst>
                    <a:gd name="T0" fmla="*/ 16 w 22"/>
                    <a:gd name="T1" fmla="*/ 2 h 28"/>
                    <a:gd name="T2" fmla="*/ 14 w 22"/>
                    <a:gd name="T3" fmla="*/ 2 h 28"/>
                    <a:gd name="T4" fmla="*/ 14 w 22"/>
                    <a:gd name="T5" fmla="*/ 2 h 28"/>
                    <a:gd name="T6" fmla="*/ 12 w 22"/>
                    <a:gd name="T7" fmla="*/ 0 h 28"/>
                    <a:gd name="T8" fmla="*/ 10 w 22"/>
                    <a:gd name="T9" fmla="*/ 0 h 28"/>
                    <a:gd name="T10" fmla="*/ 6 w 22"/>
                    <a:gd name="T11" fmla="*/ 0 h 28"/>
                    <a:gd name="T12" fmla="*/ 4 w 22"/>
                    <a:gd name="T13" fmla="*/ 2 h 28"/>
                    <a:gd name="T14" fmla="*/ 2 w 22"/>
                    <a:gd name="T15" fmla="*/ 4 h 28"/>
                    <a:gd name="T16" fmla="*/ 2 w 22"/>
                    <a:gd name="T17" fmla="*/ 8 h 28"/>
                    <a:gd name="T18" fmla="*/ 0 w 22"/>
                    <a:gd name="T19" fmla="*/ 12 h 28"/>
                    <a:gd name="T20" fmla="*/ 2 w 22"/>
                    <a:gd name="T21" fmla="*/ 20 h 28"/>
                    <a:gd name="T22" fmla="*/ 2 w 22"/>
                    <a:gd name="T23" fmla="*/ 20 h 28"/>
                    <a:gd name="T24" fmla="*/ 4 w 22"/>
                    <a:gd name="T25" fmla="*/ 22 h 28"/>
                    <a:gd name="T26" fmla="*/ 6 w 22"/>
                    <a:gd name="T27" fmla="*/ 24 h 28"/>
                    <a:gd name="T28" fmla="*/ 10 w 22"/>
                    <a:gd name="T29" fmla="*/ 26 h 28"/>
                    <a:gd name="T30" fmla="*/ 14 w 22"/>
                    <a:gd name="T31" fmla="*/ 26 h 28"/>
                    <a:gd name="T32" fmla="*/ 16 w 22"/>
                    <a:gd name="T33" fmla="*/ 28 h 28"/>
                    <a:gd name="T34" fmla="*/ 20 w 22"/>
                    <a:gd name="T35" fmla="*/ 26 h 28"/>
                    <a:gd name="T36" fmla="*/ 22 w 22"/>
                    <a:gd name="T37" fmla="*/ 24 h 28"/>
                    <a:gd name="T38" fmla="*/ 22 w 22"/>
                    <a:gd name="T39" fmla="*/ 20 h 28"/>
                    <a:gd name="T40" fmla="*/ 22 w 22"/>
                    <a:gd name="T41" fmla="*/ 14 h 28"/>
                    <a:gd name="T42" fmla="*/ 22 w 22"/>
                    <a:gd name="T43" fmla="*/ 10 h 28"/>
                    <a:gd name="T44" fmla="*/ 20 w 22"/>
                    <a:gd name="T45" fmla="*/ 6 h 28"/>
                    <a:gd name="T46" fmla="*/ 18 w 22"/>
                    <a:gd name="T47" fmla="*/ 4 h 28"/>
                    <a:gd name="T48" fmla="*/ 16 w 22"/>
                    <a:gd name="T49" fmla="*/ 2 h 28"/>
                    <a:gd name="T50" fmla="*/ 16 w 22"/>
                    <a:gd name="T51" fmla="*/ 2 h 28"/>
                    <a:gd name="T52" fmla="*/ 16 w 22"/>
                    <a:gd name="T53" fmla="*/ 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2" h="28">
                      <a:moveTo>
                        <a:pt x="16" y="2"/>
                      </a:moveTo>
                      <a:lnTo>
                        <a:pt x="14" y="2"/>
                      </a:lnTo>
                      <a:lnTo>
                        <a:pt x="14" y="2"/>
                      </a:lnTo>
                      <a:lnTo>
                        <a:pt x="12" y="0"/>
                      </a:lnTo>
                      <a:lnTo>
                        <a:pt x="10" y="0"/>
                      </a:lnTo>
                      <a:lnTo>
                        <a:pt x="6" y="0"/>
                      </a:lnTo>
                      <a:lnTo>
                        <a:pt x="4" y="2"/>
                      </a:lnTo>
                      <a:lnTo>
                        <a:pt x="2" y="4"/>
                      </a:lnTo>
                      <a:lnTo>
                        <a:pt x="2" y="8"/>
                      </a:lnTo>
                      <a:lnTo>
                        <a:pt x="0" y="12"/>
                      </a:lnTo>
                      <a:lnTo>
                        <a:pt x="2" y="20"/>
                      </a:lnTo>
                      <a:lnTo>
                        <a:pt x="2" y="20"/>
                      </a:lnTo>
                      <a:lnTo>
                        <a:pt x="4" y="22"/>
                      </a:lnTo>
                      <a:lnTo>
                        <a:pt x="6" y="24"/>
                      </a:lnTo>
                      <a:lnTo>
                        <a:pt x="10" y="26"/>
                      </a:lnTo>
                      <a:lnTo>
                        <a:pt x="14" y="26"/>
                      </a:lnTo>
                      <a:lnTo>
                        <a:pt x="16" y="28"/>
                      </a:lnTo>
                      <a:lnTo>
                        <a:pt x="20" y="26"/>
                      </a:lnTo>
                      <a:lnTo>
                        <a:pt x="22" y="24"/>
                      </a:lnTo>
                      <a:lnTo>
                        <a:pt x="22" y="20"/>
                      </a:lnTo>
                      <a:lnTo>
                        <a:pt x="22" y="14"/>
                      </a:lnTo>
                      <a:lnTo>
                        <a:pt x="22" y="10"/>
                      </a:lnTo>
                      <a:lnTo>
                        <a:pt x="20" y="6"/>
                      </a:lnTo>
                      <a:lnTo>
                        <a:pt x="18" y="4"/>
                      </a:lnTo>
                      <a:lnTo>
                        <a:pt x="16" y="2"/>
                      </a:lnTo>
                      <a:lnTo>
                        <a:pt x="16" y="2"/>
                      </a:lnTo>
                      <a:lnTo>
                        <a:pt x="16" y="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07" name="Freeform 355"/>
                <p:cNvSpPr>
                  <a:spLocks/>
                </p:cNvSpPr>
                <p:nvPr/>
              </p:nvSpPr>
              <p:spPr bwMode="gray">
                <a:xfrm>
                  <a:off x="4095" y="1416"/>
                  <a:ext cx="68" cy="42"/>
                </a:xfrm>
                <a:custGeom>
                  <a:avLst/>
                  <a:gdLst>
                    <a:gd name="T0" fmla="*/ 12 w 68"/>
                    <a:gd name="T1" fmla="*/ 12 h 42"/>
                    <a:gd name="T2" fmla="*/ 12 w 68"/>
                    <a:gd name="T3" fmla="*/ 12 h 42"/>
                    <a:gd name="T4" fmla="*/ 10 w 68"/>
                    <a:gd name="T5" fmla="*/ 14 h 42"/>
                    <a:gd name="T6" fmla="*/ 8 w 68"/>
                    <a:gd name="T7" fmla="*/ 14 h 42"/>
                    <a:gd name="T8" fmla="*/ 4 w 68"/>
                    <a:gd name="T9" fmla="*/ 18 h 42"/>
                    <a:gd name="T10" fmla="*/ 2 w 68"/>
                    <a:gd name="T11" fmla="*/ 20 h 42"/>
                    <a:gd name="T12" fmla="*/ 0 w 68"/>
                    <a:gd name="T13" fmla="*/ 24 h 42"/>
                    <a:gd name="T14" fmla="*/ 0 w 68"/>
                    <a:gd name="T15" fmla="*/ 26 h 42"/>
                    <a:gd name="T16" fmla="*/ 2 w 68"/>
                    <a:gd name="T17" fmla="*/ 30 h 42"/>
                    <a:gd name="T18" fmla="*/ 4 w 68"/>
                    <a:gd name="T19" fmla="*/ 34 h 42"/>
                    <a:gd name="T20" fmla="*/ 10 w 68"/>
                    <a:gd name="T21" fmla="*/ 36 h 42"/>
                    <a:gd name="T22" fmla="*/ 12 w 68"/>
                    <a:gd name="T23" fmla="*/ 36 h 42"/>
                    <a:gd name="T24" fmla="*/ 12 w 68"/>
                    <a:gd name="T25" fmla="*/ 34 h 42"/>
                    <a:gd name="T26" fmla="*/ 16 w 68"/>
                    <a:gd name="T27" fmla="*/ 30 h 42"/>
                    <a:gd name="T28" fmla="*/ 18 w 68"/>
                    <a:gd name="T29" fmla="*/ 28 h 42"/>
                    <a:gd name="T30" fmla="*/ 22 w 68"/>
                    <a:gd name="T31" fmla="*/ 26 h 42"/>
                    <a:gd name="T32" fmla="*/ 26 w 68"/>
                    <a:gd name="T33" fmla="*/ 28 h 42"/>
                    <a:gd name="T34" fmla="*/ 30 w 68"/>
                    <a:gd name="T35" fmla="*/ 32 h 42"/>
                    <a:gd name="T36" fmla="*/ 32 w 68"/>
                    <a:gd name="T37" fmla="*/ 34 h 42"/>
                    <a:gd name="T38" fmla="*/ 36 w 68"/>
                    <a:gd name="T39" fmla="*/ 38 h 42"/>
                    <a:gd name="T40" fmla="*/ 42 w 68"/>
                    <a:gd name="T41" fmla="*/ 42 h 42"/>
                    <a:gd name="T42" fmla="*/ 52 w 68"/>
                    <a:gd name="T43" fmla="*/ 40 h 42"/>
                    <a:gd name="T44" fmla="*/ 62 w 68"/>
                    <a:gd name="T45" fmla="*/ 32 h 42"/>
                    <a:gd name="T46" fmla="*/ 62 w 68"/>
                    <a:gd name="T47" fmla="*/ 32 h 42"/>
                    <a:gd name="T48" fmla="*/ 64 w 68"/>
                    <a:gd name="T49" fmla="*/ 30 h 42"/>
                    <a:gd name="T50" fmla="*/ 66 w 68"/>
                    <a:gd name="T51" fmla="*/ 28 h 42"/>
                    <a:gd name="T52" fmla="*/ 68 w 68"/>
                    <a:gd name="T53" fmla="*/ 26 h 42"/>
                    <a:gd name="T54" fmla="*/ 68 w 68"/>
                    <a:gd name="T55" fmla="*/ 22 h 42"/>
                    <a:gd name="T56" fmla="*/ 66 w 68"/>
                    <a:gd name="T57" fmla="*/ 20 h 42"/>
                    <a:gd name="T58" fmla="*/ 62 w 68"/>
                    <a:gd name="T59" fmla="*/ 16 h 42"/>
                    <a:gd name="T60" fmla="*/ 58 w 68"/>
                    <a:gd name="T61" fmla="*/ 14 h 42"/>
                    <a:gd name="T62" fmla="*/ 40 w 68"/>
                    <a:gd name="T63" fmla="*/ 2 h 42"/>
                    <a:gd name="T64" fmla="*/ 38 w 68"/>
                    <a:gd name="T65" fmla="*/ 2 h 42"/>
                    <a:gd name="T66" fmla="*/ 36 w 68"/>
                    <a:gd name="T67" fmla="*/ 2 h 42"/>
                    <a:gd name="T68" fmla="*/ 32 w 68"/>
                    <a:gd name="T69" fmla="*/ 0 h 42"/>
                    <a:gd name="T70" fmla="*/ 28 w 68"/>
                    <a:gd name="T71" fmla="*/ 0 h 42"/>
                    <a:gd name="T72" fmla="*/ 24 w 68"/>
                    <a:gd name="T73" fmla="*/ 2 h 42"/>
                    <a:gd name="T74" fmla="*/ 18 w 68"/>
                    <a:gd name="T75" fmla="*/ 6 h 42"/>
                    <a:gd name="T76" fmla="*/ 12 w 68"/>
                    <a:gd name="T77" fmla="*/ 1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68" h="42">
                      <a:moveTo>
                        <a:pt x="12" y="12"/>
                      </a:moveTo>
                      <a:lnTo>
                        <a:pt x="12" y="12"/>
                      </a:lnTo>
                      <a:lnTo>
                        <a:pt x="10" y="14"/>
                      </a:lnTo>
                      <a:lnTo>
                        <a:pt x="8" y="14"/>
                      </a:lnTo>
                      <a:lnTo>
                        <a:pt x="4" y="18"/>
                      </a:lnTo>
                      <a:lnTo>
                        <a:pt x="2" y="20"/>
                      </a:lnTo>
                      <a:lnTo>
                        <a:pt x="0" y="24"/>
                      </a:lnTo>
                      <a:lnTo>
                        <a:pt x="0" y="26"/>
                      </a:lnTo>
                      <a:lnTo>
                        <a:pt x="2" y="30"/>
                      </a:lnTo>
                      <a:lnTo>
                        <a:pt x="4" y="34"/>
                      </a:lnTo>
                      <a:lnTo>
                        <a:pt x="10" y="36"/>
                      </a:lnTo>
                      <a:lnTo>
                        <a:pt x="12" y="36"/>
                      </a:lnTo>
                      <a:lnTo>
                        <a:pt x="12" y="34"/>
                      </a:lnTo>
                      <a:lnTo>
                        <a:pt x="16" y="30"/>
                      </a:lnTo>
                      <a:lnTo>
                        <a:pt x="18" y="28"/>
                      </a:lnTo>
                      <a:lnTo>
                        <a:pt x="22" y="26"/>
                      </a:lnTo>
                      <a:lnTo>
                        <a:pt x="26" y="28"/>
                      </a:lnTo>
                      <a:lnTo>
                        <a:pt x="30" y="32"/>
                      </a:lnTo>
                      <a:lnTo>
                        <a:pt x="32" y="34"/>
                      </a:lnTo>
                      <a:lnTo>
                        <a:pt x="36" y="38"/>
                      </a:lnTo>
                      <a:lnTo>
                        <a:pt x="42" y="42"/>
                      </a:lnTo>
                      <a:lnTo>
                        <a:pt x="52" y="40"/>
                      </a:lnTo>
                      <a:lnTo>
                        <a:pt x="62" y="32"/>
                      </a:lnTo>
                      <a:lnTo>
                        <a:pt x="62" y="32"/>
                      </a:lnTo>
                      <a:lnTo>
                        <a:pt x="64" y="30"/>
                      </a:lnTo>
                      <a:lnTo>
                        <a:pt x="66" y="28"/>
                      </a:lnTo>
                      <a:lnTo>
                        <a:pt x="68" y="26"/>
                      </a:lnTo>
                      <a:lnTo>
                        <a:pt x="68" y="22"/>
                      </a:lnTo>
                      <a:lnTo>
                        <a:pt x="66" y="20"/>
                      </a:lnTo>
                      <a:lnTo>
                        <a:pt x="62" y="16"/>
                      </a:lnTo>
                      <a:lnTo>
                        <a:pt x="58" y="14"/>
                      </a:lnTo>
                      <a:lnTo>
                        <a:pt x="40" y="2"/>
                      </a:lnTo>
                      <a:lnTo>
                        <a:pt x="38" y="2"/>
                      </a:lnTo>
                      <a:lnTo>
                        <a:pt x="36" y="2"/>
                      </a:lnTo>
                      <a:lnTo>
                        <a:pt x="32" y="0"/>
                      </a:lnTo>
                      <a:lnTo>
                        <a:pt x="28" y="0"/>
                      </a:lnTo>
                      <a:lnTo>
                        <a:pt x="24" y="2"/>
                      </a:lnTo>
                      <a:lnTo>
                        <a:pt x="18" y="6"/>
                      </a:lnTo>
                      <a:lnTo>
                        <a:pt x="12" y="1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08" name="Freeform 356"/>
                <p:cNvSpPr>
                  <a:spLocks/>
                </p:cNvSpPr>
                <p:nvPr/>
              </p:nvSpPr>
              <p:spPr bwMode="gray">
                <a:xfrm>
                  <a:off x="4095" y="1470"/>
                  <a:ext cx="58" cy="34"/>
                </a:xfrm>
                <a:custGeom>
                  <a:avLst/>
                  <a:gdLst>
                    <a:gd name="T0" fmla="*/ 12 w 58"/>
                    <a:gd name="T1" fmla="*/ 0 h 34"/>
                    <a:gd name="T2" fmla="*/ 10 w 58"/>
                    <a:gd name="T3" fmla="*/ 2 h 34"/>
                    <a:gd name="T4" fmla="*/ 4 w 58"/>
                    <a:gd name="T5" fmla="*/ 8 h 34"/>
                    <a:gd name="T6" fmla="*/ 0 w 58"/>
                    <a:gd name="T7" fmla="*/ 16 h 34"/>
                    <a:gd name="T8" fmla="*/ 0 w 58"/>
                    <a:gd name="T9" fmla="*/ 26 h 34"/>
                    <a:gd name="T10" fmla="*/ 6 w 58"/>
                    <a:gd name="T11" fmla="*/ 34 h 34"/>
                    <a:gd name="T12" fmla="*/ 8 w 58"/>
                    <a:gd name="T13" fmla="*/ 34 h 34"/>
                    <a:gd name="T14" fmla="*/ 12 w 58"/>
                    <a:gd name="T15" fmla="*/ 34 h 34"/>
                    <a:gd name="T16" fmla="*/ 18 w 58"/>
                    <a:gd name="T17" fmla="*/ 34 h 34"/>
                    <a:gd name="T18" fmla="*/ 24 w 58"/>
                    <a:gd name="T19" fmla="*/ 34 h 34"/>
                    <a:gd name="T20" fmla="*/ 32 w 58"/>
                    <a:gd name="T21" fmla="*/ 32 h 34"/>
                    <a:gd name="T22" fmla="*/ 34 w 58"/>
                    <a:gd name="T23" fmla="*/ 30 h 34"/>
                    <a:gd name="T24" fmla="*/ 38 w 58"/>
                    <a:gd name="T25" fmla="*/ 28 h 34"/>
                    <a:gd name="T26" fmla="*/ 42 w 58"/>
                    <a:gd name="T27" fmla="*/ 24 h 34"/>
                    <a:gd name="T28" fmla="*/ 46 w 58"/>
                    <a:gd name="T29" fmla="*/ 20 h 34"/>
                    <a:gd name="T30" fmla="*/ 48 w 58"/>
                    <a:gd name="T31" fmla="*/ 18 h 34"/>
                    <a:gd name="T32" fmla="*/ 52 w 58"/>
                    <a:gd name="T33" fmla="*/ 18 h 34"/>
                    <a:gd name="T34" fmla="*/ 54 w 58"/>
                    <a:gd name="T35" fmla="*/ 18 h 34"/>
                    <a:gd name="T36" fmla="*/ 56 w 58"/>
                    <a:gd name="T37" fmla="*/ 16 h 34"/>
                    <a:gd name="T38" fmla="*/ 58 w 58"/>
                    <a:gd name="T39" fmla="*/ 14 h 34"/>
                    <a:gd name="T40" fmla="*/ 58 w 58"/>
                    <a:gd name="T41" fmla="*/ 12 h 34"/>
                    <a:gd name="T42" fmla="*/ 56 w 58"/>
                    <a:gd name="T43" fmla="*/ 8 h 34"/>
                    <a:gd name="T44" fmla="*/ 54 w 58"/>
                    <a:gd name="T45" fmla="*/ 6 h 34"/>
                    <a:gd name="T46" fmla="*/ 48 w 58"/>
                    <a:gd name="T47" fmla="*/ 4 h 34"/>
                    <a:gd name="T48" fmla="*/ 32 w 58"/>
                    <a:gd name="T49" fmla="*/ 2 h 34"/>
                    <a:gd name="T50" fmla="*/ 18 w 58"/>
                    <a:gd name="T51" fmla="*/ 0 h 34"/>
                    <a:gd name="T52" fmla="*/ 12 w 58"/>
                    <a:gd name="T53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8" h="34">
                      <a:moveTo>
                        <a:pt x="12" y="0"/>
                      </a:moveTo>
                      <a:lnTo>
                        <a:pt x="10" y="2"/>
                      </a:lnTo>
                      <a:lnTo>
                        <a:pt x="4" y="8"/>
                      </a:lnTo>
                      <a:lnTo>
                        <a:pt x="0" y="16"/>
                      </a:lnTo>
                      <a:lnTo>
                        <a:pt x="0" y="26"/>
                      </a:lnTo>
                      <a:lnTo>
                        <a:pt x="6" y="34"/>
                      </a:lnTo>
                      <a:lnTo>
                        <a:pt x="8" y="34"/>
                      </a:lnTo>
                      <a:lnTo>
                        <a:pt x="12" y="34"/>
                      </a:lnTo>
                      <a:lnTo>
                        <a:pt x="18" y="34"/>
                      </a:lnTo>
                      <a:lnTo>
                        <a:pt x="24" y="34"/>
                      </a:lnTo>
                      <a:lnTo>
                        <a:pt x="32" y="32"/>
                      </a:lnTo>
                      <a:lnTo>
                        <a:pt x="34" y="30"/>
                      </a:lnTo>
                      <a:lnTo>
                        <a:pt x="38" y="28"/>
                      </a:lnTo>
                      <a:lnTo>
                        <a:pt x="42" y="24"/>
                      </a:lnTo>
                      <a:lnTo>
                        <a:pt x="46" y="20"/>
                      </a:lnTo>
                      <a:lnTo>
                        <a:pt x="48" y="18"/>
                      </a:lnTo>
                      <a:lnTo>
                        <a:pt x="52" y="18"/>
                      </a:lnTo>
                      <a:lnTo>
                        <a:pt x="54" y="18"/>
                      </a:lnTo>
                      <a:lnTo>
                        <a:pt x="56" y="16"/>
                      </a:lnTo>
                      <a:lnTo>
                        <a:pt x="58" y="14"/>
                      </a:lnTo>
                      <a:lnTo>
                        <a:pt x="58" y="12"/>
                      </a:lnTo>
                      <a:lnTo>
                        <a:pt x="56" y="8"/>
                      </a:lnTo>
                      <a:lnTo>
                        <a:pt x="54" y="6"/>
                      </a:lnTo>
                      <a:lnTo>
                        <a:pt x="48" y="4"/>
                      </a:lnTo>
                      <a:lnTo>
                        <a:pt x="32" y="2"/>
                      </a:lnTo>
                      <a:lnTo>
                        <a:pt x="18" y="0"/>
                      </a:lnTo>
                      <a:lnTo>
                        <a:pt x="12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09" name="Freeform 357"/>
                <p:cNvSpPr>
                  <a:spLocks/>
                </p:cNvSpPr>
                <p:nvPr/>
              </p:nvSpPr>
              <p:spPr bwMode="gray">
                <a:xfrm>
                  <a:off x="4021" y="1576"/>
                  <a:ext cx="20" cy="28"/>
                </a:xfrm>
                <a:custGeom>
                  <a:avLst/>
                  <a:gdLst>
                    <a:gd name="T0" fmla="*/ 16 w 20"/>
                    <a:gd name="T1" fmla="*/ 0 h 28"/>
                    <a:gd name="T2" fmla="*/ 14 w 20"/>
                    <a:gd name="T3" fmla="*/ 0 h 28"/>
                    <a:gd name="T4" fmla="*/ 12 w 20"/>
                    <a:gd name="T5" fmla="*/ 2 h 28"/>
                    <a:gd name="T6" fmla="*/ 10 w 20"/>
                    <a:gd name="T7" fmla="*/ 6 h 28"/>
                    <a:gd name="T8" fmla="*/ 6 w 20"/>
                    <a:gd name="T9" fmla="*/ 10 h 28"/>
                    <a:gd name="T10" fmla="*/ 2 w 20"/>
                    <a:gd name="T11" fmla="*/ 14 h 28"/>
                    <a:gd name="T12" fmla="*/ 0 w 20"/>
                    <a:gd name="T13" fmla="*/ 18 h 28"/>
                    <a:gd name="T14" fmla="*/ 0 w 20"/>
                    <a:gd name="T15" fmla="*/ 24 h 28"/>
                    <a:gd name="T16" fmla="*/ 2 w 20"/>
                    <a:gd name="T17" fmla="*/ 28 h 28"/>
                    <a:gd name="T18" fmla="*/ 4 w 20"/>
                    <a:gd name="T19" fmla="*/ 28 h 28"/>
                    <a:gd name="T20" fmla="*/ 6 w 20"/>
                    <a:gd name="T21" fmla="*/ 28 h 28"/>
                    <a:gd name="T22" fmla="*/ 8 w 20"/>
                    <a:gd name="T23" fmla="*/ 28 h 28"/>
                    <a:gd name="T24" fmla="*/ 10 w 20"/>
                    <a:gd name="T25" fmla="*/ 28 h 28"/>
                    <a:gd name="T26" fmla="*/ 14 w 20"/>
                    <a:gd name="T27" fmla="*/ 26 h 28"/>
                    <a:gd name="T28" fmla="*/ 16 w 20"/>
                    <a:gd name="T29" fmla="*/ 22 h 28"/>
                    <a:gd name="T30" fmla="*/ 18 w 20"/>
                    <a:gd name="T31" fmla="*/ 16 h 28"/>
                    <a:gd name="T32" fmla="*/ 20 w 20"/>
                    <a:gd name="T33" fmla="*/ 14 h 28"/>
                    <a:gd name="T34" fmla="*/ 20 w 20"/>
                    <a:gd name="T35" fmla="*/ 12 h 28"/>
                    <a:gd name="T36" fmla="*/ 20 w 20"/>
                    <a:gd name="T37" fmla="*/ 8 h 28"/>
                    <a:gd name="T38" fmla="*/ 20 w 20"/>
                    <a:gd name="T39" fmla="*/ 6 h 28"/>
                    <a:gd name="T40" fmla="*/ 20 w 20"/>
                    <a:gd name="T41" fmla="*/ 2 h 28"/>
                    <a:gd name="T42" fmla="*/ 18 w 20"/>
                    <a:gd name="T43" fmla="*/ 0 h 28"/>
                    <a:gd name="T44" fmla="*/ 16 w 20"/>
                    <a:gd name="T45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0" h="28">
                      <a:moveTo>
                        <a:pt x="16" y="0"/>
                      </a:moveTo>
                      <a:lnTo>
                        <a:pt x="14" y="0"/>
                      </a:lnTo>
                      <a:lnTo>
                        <a:pt x="12" y="2"/>
                      </a:lnTo>
                      <a:lnTo>
                        <a:pt x="10" y="6"/>
                      </a:lnTo>
                      <a:lnTo>
                        <a:pt x="6" y="10"/>
                      </a:lnTo>
                      <a:lnTo>
                        <a:pt x="2" y="14"/>
                      </a:lnTo>
                      <a:lnTo>
                        <a:pt x="0" y="18"/>
                      </a:lnTo>
                      <a:lnTo>
                        <a:pt x="0" y="24"/>
                      </a:lnTo>
                      <a:lnTo>
                        <a:pt x="2" y="28"/>
                      </a:lnTo>
                      <a:lnTo>
                        <a:pt x="4" y="28"/>
                      </a:lnTo>
                      <a:lnTo>
                        <a:pt x="6" y="28"/>
                      </a:lnTo>
                      <a:lnTo>
                        <a:pt x="8" y="28"/>
                      </a:lnTo>
                      <a:lnTo>
                        <a:pt x="10" y="28"/>
                      </a:lnTo>
                      <a:lnTo>
                        <a:pt x="14" y="26"/>
                      </a:lnTo>
                      <a:lnTo>
                        <a:pt x="16" y="22"/>
                      </a:lnTo>
                      <a:lnTo>
                        <a:pt x="18" y="16"/>
                      </a:lnTo>
                      <a:lnTo>
                        <a:pt x="20" y="14"/>
                      </a:lnTo>
                      <a:lnTo>
                        <a:pt x="20" y="12"/>
                      </a:lnTo>
                      <a:lnTo>
                        <a:pt x="20" y="8"/>
                      </a:lnTo>
                      <a:lnTo>
                        <a:pt x="20" y="6"/>
                      </a:lnTo>
                      <a:lnTo>
                        <a:pt x="20" y="2"/>
                      </a:lnTo>
                      <a:lnTo>
                        <a:pt x="18" y="0"/>
                      </a:lnTo>
                      <a:lnTo>
                        <a:pt x="16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10" name="Freeform 358"/>
                <p:cNvSpPr>
                  <a:spLocks/>
                </p:cNvSpPr>
                <p:nvPr/>
              </p:nvSpPr>
              <p:spPr bwMode="gray">
                <a:xfrm>
                  <a:off x="4019" y="1596"/>
                  <a:ext cx="114" cy="90"/>
                </a:xfrm>
                <a:custGeom>
                  <a:avLst/>
                  <a:gdLst>
                    <a:gd name="T0" fmla="*/ 28 w 114"/>
                    <a:gd name="T1" fmla="*/ 20 h 90"/>
                    <a:gd name="T2" fmla="*/ 20 w 114"/>
                    <a:gd name="T3" fmla="*/ 18 h 90"/>
                    <a:gd name="T4" fmla="*/ 12 w 114"/>
                    <a:gd name="T5" fmla="*/ 22 h 90"/>
                    <a:gd name="T6" fmla="*/ 10 w 114"/>
                    <a:gd name="T7" fmla="*/ 34 h 90"/>
                    <a:gd name="T8" fmla="*/ 8 w 114"/>
                    <a:gd name="T9" fmla="*/ 36 h 90"/>
                    <a:gd name="T10" fmla="*/ 8 w 114"/>
                    <a:gd name="T11" fmla="*/ 46 h 90"/>
                    <a:gd name="T12" fmla="*/ 2 w 114"/>
                    <a:gd name="T13" fmla="*/ 52 h 90"/>
                    <a:gd name="T14" fmla="*/ 0 w 114"/>
                    <a:gd name="T15" fmla="*/ 60 h 90"/>
                    <a:gd name="T16" fmla="*/ 8 w 114"/>
                    <a:gd name="T17" fmla="*/ 68 h 90"/>
                    <a:gd name="T18" fmla="*/ 16 w 114"/>
                    <a:gd name="T19" fmla="*/ 72 h 90"/>
                    <a:gd name="T20" fmla="*/ 24 w 114"/>
                    <a:gd name="T21" fmla="*/ 72 h 90"/>
                    <a:gd name="T22" fmla="*/ 30 w 114"/>
                    <a:gd name="T23" fmla="*/ 64 h 90"/>
                    <a:gd name="T24" fmla="*/ 32 w 114"/>
                    <a:gd name="T25" fmla="*/ 62 h 90"/>
                    <a:gd name="T26" fmla="*/ 34 w 114"/>
                    <a:gd name="T27" fmla="*/ 66 h 90"/>
                    <a:gd name="T28" fmla="*/ 44 w 114"/>
                    <a:gd name="T29" fmla="*/ 68 h 90"/>
                    <a:gd name="T30" fmla="*/ 50 w 114"/>
                    <a:gd name="T31" fmla="*/ 66 h 90"/>
                    <a:gd name="T32" fmla="*/ 58 w 114"/>
                    <a:gd name="T33" fmla="*/ 64 h 90"/>
                    <a:gd name="T34" fmla="*/ 58 w 114"/>
                    <a:gd name="T35" fmla="*/ 68 h 90"/>
                    <a:gd name="T36" fmla="*/ 52 w 114"/>
                    <a:gd name="T37" fmla="*/ 74 h 90"/>
                    <a:gd name="T38" fmla="*/ 34 w 114"/>
                    <a:gd name="T39" fmla="*/ 82 h 90"/>
                    <a:gd name="T40" fmla="*/ 26 w 114"/>
                    <a:gd name="T41" fmla="*/ 88 h 90"/>
                    <a:gd name="T42" fmla="*/ 38 w 114"/>
                    <a:gd name="T43" fmla="*/ 90 h 90"/>
                    <a:gd name="T44" fmla="*/ 74 w 114"/>
                    <a:gd name="T45" fmla="*/ 76 h 90"/>
                    <a:gd name="T46" fmla="*/ 76 w 114"/>
                    <a:gd name="T47" fmla="*/ 72 h 90"/>
                    <a:gd name="T48" fmla="*/ 82 w 114"/>
                    <a:gd name="T49" fmla="*/ 72 h 90"/>
                    <a:gd name="T50" fmla="*/ 86 w 114"/>
                    <a:gd name="T51" fmla="*/ 74 h 90"/>
                    <a:gd name="T52" fmla="*/ 92 w 114"/>
                    <a:gd name="T53" fmla="*/ 72 h 90"/>
                    <a:gd name="T54" fmla="*/ 100 w 114"/>
                    <a:gd name="T55" fmla="*/ 72 h 90"/>
                    <a:gd name="T56" fmla="*/ 110 w 114"/>
                    <a:gd name="T57" fmla="*/ 64 h 90"/>
                    <a:gd name="T58" fmla="*/ 114 w 114"/>
                    <a:gd name="T59" fmla="*/ 38 h 90"/>
                    <a:gd name="T60" fmla="*/ 106 w 114"/>
                    <a:gd name="T61" fmla="*/ 34 h 90"/>
                    <a:gd name="T62" fmla="*/ 98 w 114"/>
                    <a:gd name="T63" fmla="*/ 38 h 90"/>
                    <a:gd name="T64" fmla="*/ 90 w 114"/>
                    <a:gd name="T65" fmla="*/ 32 h 90"/>
                    <a:gd name="T66" fmla="*/ 86 w 114"/>
                    <a:gd name="T67" fmla="*/ 24 h 90"/>
                    <a:gd name="T68" fmla="*/ 82 w 114"/>
                    <a:gd name="T69" fmla="*/ 10 h 90"/>
                    <a:gd name="T70" fmla="*/ 82 w 114"/>
                    <a:gd name="T71" fmla="*/ 0 h 90"/>
                    <a:gd name="T72" fmla="*/ 76 w 114"/>
                    <a:gd name="T73" fmla="*/ 2 h 90"/>
                    <a:gd name="T74" fmla="*/ 66 w 114"/>
                    <a:gd name="T75" fmla="*/ 10 h 90"/>
                    <a:gd name="T76" fmla="*/ 64 w 114"/>
                    <a:gd name="T77" fmla="*/ 22 h 90"/>
                    <a:gd name="T78" fmla="*/ 66 w 114"/>
                    <a:gd name="T79" fmla="*/ 28 h 90"/>
                    <a:gd name="T80" fmla="*/ 68 w 114"/>
                    <a:gd name="T81" fmla="*/ 32 h 90"/>
                    <a:gd name="T82" fmla="*/ 62 w 114"/>
                    <a:gd name="T83" fmla="*/ 42 h 90"/>
                    <a:gd name="T84" fmla="*/ 56 w 114"/>
                    <a:gd name="T85" fmla="*/ 48 h 90"/>
                    <a:gd name="T86" fmla="*/ 54 w 114"/>
                    <a:gd name="T87" fmla="*/ 40 h 90"/>
                    <a:gd name="T88" fmla="*/ 52 w 114"/>
                    <a:gd name="T89" fmla="*/ 30 h 90"/>
                    <a:gd name="T90" fmla="*/ 44 w 114"/>
                    <a:gd name="T91" fmla="*/ 24 h 90"/>
                    <a:gd name="T92" fmla="*/ 36 w 114"/>
                    <a:gd name="T93" fmla="*/ 28 h 90"/>
                    <a:gd name="T94" fmla="*/ 30 w 114"/>
                    <a:gd name="T95" fmla="*/ 2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14" h="90">
                      <a:moveTo>
                        <a:pt x="30" y="20"/>
                      </a:moveTo>
                      <a:lnTo>
                        <a:pt x="30" y="20"/>
                      </a:lnTo>
                      <a:lnTo>
                        <a:pt x="28" y="20"/>
                      </a:lnTo>
                      <a:lnTo>
                        <a:pt x="26" y="18"/>
                      </a:lnTo>
                      <a:lnTo>
                        <a:pt x="22" y="18"/>
                      </a:lnTo>
                      <a:lnTo>
                        <a:pt x="20" y="18"/>
                      </a:lnTo>
                      <a:lnTo>
                        <a:pt x="16" y="18"/>
                      </a:lnTo>
                      <a:lnTo>
                        <a:pt x="14" y="20"/>
                      </a:lnTo>
                      <a:lnTo>
                        <a:pt x="12" y="22"/>
                      </a:lnTo>
                      <a:lnTo>
                        <a:pt x="10" y="28"/>
                      </a:lnTo>
                      <a:lnTo>
                        <a:pt x="10" y="34"/>
                      </a:lnTo>
                      <a:lnTo>
                        <a:pt x="10" y="34"/>
                      </a:lnTo>
                      <a:lnTo>
                        <a:pt x="8" y="34"/>
                      </a:lnTo>
                      <a:lnTo>
                        <a:pt x="8" y="34"/>
                      </a:lnTo>
                      <a:lnTo>
                        <a:pt x="8" y="36"/>
                      </a:lnTo>
                      <a:lnTo>
                        <a:pt x="8" y="38"/>
                      </a:lnTo>
                      <a:lnTo>
                        <a:pt x="8" y="46"/>
                      </a:lnTo>
                      <a:lnTo>
                        <a:pt x="8" y="46"/>
                      </a:lnTo>
                      <a:lnTo>
                        <a:pt x="6" y="48"/>
                      </a:lnTo>
                      <a:lnTo>
                        <a:pt x="4" y="50"/>
                      </a:lnTo>
                      <a:lnTo>
                        <a:pt x="2" y="52"/>
                      </a:lnTo>
                      <a:lnTo>
                        <a:pt x="0" y="54"/>
                      </a:lnTo>
                      <a:lnTo>
                        <a:pt x="0" y="56"/>
                      </a:lnTo>
                      <a:lnTo>
                        <a:pt x="0" y="60"/>
                      </a:lnTo>
                      <a:lnTo>
                        <a:pt x="4" y="62"/>
                      </a:lnTo>
                      <a:lnTo>
                        <a:pt x="8" y="66"/>
                      </a:lnTo>
                      <a:lnTo>
                        <a:pt x="8" y="68"/>
                      </a:lnTo>
                      <a:lnTo>
                        <a:pt x="10" y="70"/>
                      </a:lnTo>
                      <a:lnTo>
                        <a:pt x="12" y="72"/>
                      </a:lnTo>
                      <a:lnTo>
                        <a:pt x="16" y="72"/>
                      </a:lnTo>
                      <a:lnTo>
                        <a:pt x="22" y="72"/>
                      </a:lnTo>
                      <a:lnTo>
                        <a:pt x="22" y="72"/>
                      </a:lnTo>
                      <a:lnTo>
                        <a:pt x="24" y="72"/>
                      </a:lnTo>
                      <a:lnTo>
                        <a:pt x="26" y="70"/>
                      </a:lnTo>
                      <a:lnTo>
                        <a:pt x="30" y="68"/>
                      </a:lnTo>
                      <a:lnTo>
                        <a:pt x="30" y="64"/>
                      </a:lnTo>
                      <a:lnTo>
                        <a:pt x="32" y="60"/>
                      </a:lnTo>
                      <a:lnTo>
                        <a:pt x="32" y="60"/>
                      </a:lnTo>
                      <a:lnTo>
                        <a:pt x="32" y="62"/>
                      </a:lnTo>
                      <a:lnTo>
                        <a:pt x="32" y="62"/>
                      </a:lnTo>
                      <a:lnTo>
                        <a:pt x="32" y="64"/>
                      </a:lnTo>
                      <a:lnTo>
                        <a:pt x="34" y="66"/>
                      </a:lnTo>
                      <a:lnTo>
                        <a:pt x="36" y="68"/>
                      </a:lnTo>
                      <a:lnTo>
                        <a:pt x="40" y="68"/>
                      </a:lnTo>
                      <a:lnTo>
                        <a:pt x="44" y="68"/>
                      </a:lnTo>
                      <a:lnTo>
                        <a:pt x="46" y="68"/>
                      </a:lnTo>
                      <a:lnTo>
                        <a:pt x="48" y="66"/>
                      </a:lnTo>
                      <a:lnTo>
                        <a:pt x="50" y="66"/>
                      </a:lnTo>
                      <a:lnTo>
                        <a:pt x="52" y="64"/>
                      </a:lnTo>
                      <a:lnTo>
                        <a:pt x="54" y="64"/>
                      </a:lnTo>
                      <a:lnTo>
                        <a:pt x="58" y="64"/>
                      </a:lnTo>
                      <a:lnTo>
                        <a:pt x="58" y="64"/>
                      </a:lnTo>
                      <a:lnTo>
                        <a:pt x="60" y="66"/>
                      </a:lnTo>
                      <a:lnTo>
                        <a:pt x="58" y="68"/>
                      </a:lnTo>
                      <a:lnTo>
                        <a:pt x="56" y="72"/>
                      </a:lnTo>
                      <a:lnTo>
                        <a:pt x="54" y="72"/>
                      </a:lnTo>
                      <a:lnTo>
                        <a:pt x="52" y="74"/>
                      </a:lnTo>
                      <a:lnTo>
                        <a:pt x="46" y="76"/>
                      </a:lnTo>
                      <a:lnTo>
                        <a:pt x="40" y="78"/>
                      </a:lnTo>
                      <a:lnTo>
                        <a:pt x="34" y="82"/>
                      </a:lnTo>
                      <a:lnTo>
                        <a:pt x="30" y="84"/>
                      </a:lnTo>
                      <a:lnTo>
                        <a:pt x="26" y="86"/>
                      </a:lnTo>
                      <a:lnTo>
                        <a:pt x="26" y="88"/>
                      </a:lnTo>
                      <a:lnTo>
                        <a:pt x="28" y="88"/>
                      </a:lnTo>
                      <a:lnTo>
                        <a:pt x="32" y="88"/>
                      </a:lnTo>
                      <a:lnTo>
                        <a:pt x="38" y="90"/>
                      </a:lnTo>
                      <a:lnTo>
                        <a:pt x="52" y="88"/>
                      </a:lnTo>
                      <a:lnTo>
                        <a:pt x="64" y="80"/>
                      </a:lnTo>
                      <a:lnTo>
                        <a:pt x="74" y="76"/>
                      </a:lnTo>
                      <a:lnTo>
                        <a:pt x="74" y="74"/>
                      </a:lnTo>
                      <a:lnTo>
                        <a:pt x="74" y="74"/>
                      </a:lnTo>
                      <a:lnTo>
                        <a:pt x="76" y="72"/>
                      </a:lnTo>
                      <a:lnTo>
                        <a:pt x="78" y="70"/>
                      </a:lnTo>
                      <a:lnTo>
                        <a:pt x="80" y="70"/>
                      </a:lnTo>
                      <a:lnTo>
                        <a:pt x="82" y="72"/>
                      </a:lnTo>
                      <a:lnTo>
                        <a:pt x="84" y="74"/>
                      </a:lnTo>
                      <a:lnTo>
                        <a:pt x="84" y="74"/>
                      </a:lnTo>
                      <a:lnTo>
                        <a:pt x="86" y="74"/>
                      </a:lnTo>
                      <a:lnTo>
                        <a:pt x="90" y="74"/>
                      </a:lnTo>
                      <a:lnTo>
                        <a:pt x="92" y="70"/>
                      </a:lnTo>
                      <a:lnTo>
                        <a:pt x="92" y="72"/>
                      </a:lnTo>
                      <a:lnTo>
                        <a:pt x="94" y="72"/>
                      </a:lnTo>
                      <a:lnTo>
                        <a:pt x="98" y="72"/>
                      </a:lnTo>
                      <a:lnTo>
                        <a:pt x="100" y="72"/>
                      </a:lnTo>
                      <a:lnTo>
                        <a:pt x="104" y="72"/>
                      </a:lnTo>
                      <a:lnTo>
                        <a:pt x="108" y="68"/>
                      </a:lnTo>
                      <a:lnTo>
                        <a:pt x="110" y="64"/>
                      </a:lnTo>
                      <a:lnTo>
                        <a:pt x="112" y="56"/>
                      </a:lnTo>
                      <a:lnTo>
                        <a:pt x="114" y="46"/>
                      </a:lnTo>
                      <a:lnTo>
                        <a:pt x="114" y="38"/>
                      </a:lnTo>
                      <a:lnTo>
                        <a:pt x="108" y="34"/>
                      </a:lnTo>
                      <a:lnTo>
                        <a:pt x="108" y="34"/>
                      </a:lnTo>
                      <a:lnTo>
                        <a:pt x="106" y="34"/>
                      </a:lnTo>
                      <a:lnTo>
                        <a:pt x="104" y="36"/>
                      </a:lnTo>
                      <a:lnTo>
                        <a:pt x="100" y="38"/>
                      </a:lnTo>
                      <a:lnTo>
                        <a:pt x="98" y="38"/>
                      </a:lnTo>
                      <a:lnTo>
                        <a:pt x="94" y="38"/>
                      </a:lnTo>
                      <a:lnTo>
                        <a:pt x="92" y="36"/>
                      </a:lnTo>
                      <a:lnTo>
                        <a:pt x="90" y="32"/>
                      </a:lnTo>
                      <a:lnTo>
                        <a:pt x="90" y="30"/>
                      </a:lnTo>
                      <a:lnTo>
                        <a:pt x="88" y="28"/>
                      </a:lnTo>
                      <a:lnTo>
                        <a:pt x="86" y="24"/>
                      </a:lnTo>
                      <a:lnTo>
                        <a:pt x="84" y="16"/>
                      </a:lnTo>
                      <a:lnTo>
                        <a:pt x="84" y="14"/>
                      </a:lnTo>
                      <a:lnTo>
                        <a:pt x="82" y="10"/>
                      </a:lnTo>
                      <a:lnTo>
                        <a:pt x="82" y="4"/>
                      </a:lnTo>
                      <a:lnTo>
                        <a:pt x="82" y="2"/>
                      </a:lnTo>
                      <a:lnTo>
                        <a:pt x="82" y="0"/>
                      </a:lnTo>
                      <a:lnTo>
                        <a:pt x="82" y="0"/>
                      </a:lnTo>
                      <a:lnTo>
                        <a:pt x="80" y="0"/>
                      </a:lnTo>
                      <a:lnTo>
                        <a:pt x="76" y="2"/>
                      </a:lnTo>
                      <a:lnTo>
                        <a:pt x="72" y="4"/>
                      </a:lnTo>
                      <a:lnTo>
                        <a:pt x="68" y="6"/>
                      </a:lnTo>
                      <a:lnTo>
                        <a:pt x="66" y="10"/>
                      </a:lnTo>
                      <a:lnTo>
                        <a:pt x="64" y="14"/>
                      </a:lnTo>
                      <a:lnTo>
                        <a:pt x="66" y="20"/>
                      </a:lnTo>
                      <a:lnTo>
                        <a:pt x="64" y="22"/>
                      </a:lnTo>
                      <a:lnTo>
                        <a:pt x="64" y="22"/>
                      </a:lnTo>
                      <a:lnTo>
                        <a:pt x="64" y="24"/>
                      </a:lnTo>
                      <a:lnTo>
                        <a:pt x="66" y="28"/>
                      </a:lnTo>
                      <a:lnTo>
                        <a:pt x="70" y="30"/>
                      </a:lnTo>
                      <a:lnTo>
                        <a:pt x="70" y="30"/>
                      </a:lnTo>
                      <a:lnTo>
                        <a:pt x="68" y="32"/>
                      </a:lnTo>
                      <a:lnTo>
                        <a:pt x="66" y="36"/>
                      </a:lnTo>
                      <a:lnTo>
                        <a:pt x="64" y="38"/>
                      </a:lnTo>
                      <a:lnTo>
                        <a:pt x="62" y="42"/>
                      </a:lnTo>
                      <a:lnTo>
                        <a:pt x="60" y="46"/>
                      </a:lnTo>
                      <a:lnTo>
                        <a:pt x="58" y="48"/>
                      </a:lnTo>
                      <a:lnTo>
                        <a:pt x="56" y="48"/>
                      </a:lnTo>
                      <a:lnTo>
                        <a:pt x="56" y="46"/>
                      </a:lnTo>
                      <a:lnTo>
                        <a:pt x="54" y="44"/>
                      </a:lnTo>
                      <a:lnTo>
                        <a:pt x="54" y="40"/>
                      </a:lnTo>
                      <a:lnTo>
                        <a:pt x="54" y="38"/>
                      </a:lnTo>
                      <a:lnTo>
                        <a:pt x="54" y="34"/>
                      </a:lnTo>
                      <a:lnTo>
                        <a:pt x="52" y="30"/>
                      </a:lnTo>
                      <a:lnTo>
                        <a:pt x="50" y="26"/>
                      </a:lnTo>
                      <a:lnTo>
                        <a:pt x="46" y="24"/>
                      </a:lnTo>
                      <a:lnTo>
                        <a:pt x="44" y="24"/>
                      </a:lnTo>
                      <a:lnTo>
                        <a:pt x="40" y="26"/>
                      </a:lnTo>
                      <a:lnTo>
                        <a:pt x="38" y="26"/>
                      </a:lnTo>
                      <a:lnTo>
                        <a:pt x="36" y="28"/>
                      </a:lnTo>
                      <a:lnTo>
                        <a:pt x="34" y="28"/>
                      </a:lnTo>
                      <a:lnTo>
                        <a:pt x="32" y="26"/>
                      </a:lnTo>
                      <a:lnTo>
                        <a:pt x="30" y="2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11" name="Freeform 359"/>
                <p:cNvSpPr>
                  <a:spLocks/>
                </p:cNvSpPr>
                <p:nvPr/>
              </p:nvSpPr>
              <p:spPr bwMode="gray">
                <a:xfrm>
                  <a:off x="4199" y="1466"/>
                  <a:ext cx="20" cy="48"/>
                </a:xfrm>
                <a:custGeom>
                  <a:avLst/>
                  <a:gdLst>
                    <a:gd name="T0" fmla="*/ 10 w 20"/>
                    <a:gd name="T1" fmla="*/ 8 h 48"/>
                    <a:gd name="T2" fmla="*/ 10 w 20"/>
                    <a:gd name="T3" fmla="*/ 8 h 48"/>
                    <a:gd name="T4" fmla="*/ 8 w 20"/>
                    <a:gd name="T5" fmla="*/ 6 h 48"/>
                    <a:gd name="T6" fmla="*/ 8 w 20"/>
                    <a:gd name="T7" fmla="*/ 4 h 48"/>
                    <a:gd name="T8" fmla="*/ 6 w 20"/>
                    <a:gd name="T9" fmla="*/ 2 h 48"/>
                    <a:gd name="T10" fmla="*/ 6 w 20"/>
                    <a:gd name="T11" fmla="*/ 0 h 48"/>
                    <a:gd name="T12" fmla="*/ 4 w 20"/>
                    <a:gd name="T13" fmla="*/ 0 h 48"/>
                    <a:gd name="T14" fmla="*/ 4 w 20"/>
                    <a:gd name="T15" fmla="*/ 0 h 48"/>
                    <a:gd name="T16" fmla="*/ 2 w 20"/>
                    <a:gd name="T17" fmla="*/ 2 h 48"/>
                    <a:gd name="T18" fmla="*/ 2 w 20"/>
                    <a:gd name="T19" fmla="*/ 6 h 48"/>
                    <a:gd name="T20" fmla="*/ 2 w 20"/>
                    <a:gd name="T21" fmla="*/ 12 h 48"/>
                    <a:gd name="T22" fmla="*/ 0 w 20"/>
                    <a:gd name="T23" fmla="*/ 22 h 48"/>
                    <a:gd name="T24" fmla="*/ 0 w 20"/>
                    <a:gd name="T25" fmla="*/ 22 h 48"/>
                    <a:gd name="T26" fmla="*/ 2 w 20"/>
                    <a:gd name="T27" fmla="*/ 26 h 48"/>
                    <a:gd name="T28" fmla="*/ 2 w 20"/>
                    <a:gd name="T29" fmla="*/ 28 h 48"/>
                    <a:gd name="T30" fmla="*/ 2 w 20"/>
                    <a:gd name="T31" fmla="*/ 34 h 48"/>
                    <a:gd name="T32" fmla="*/ 4 w 20"/>
                    <a:gd name="T33" fmla="*/ 38 h 48"/>
                    <a:gd name="T34" fmla="*/ 8 w 20"/>
                    <a:gd name="T35" fmla="*/ 42 h 48"/>
                    <a:gd name="T36" fmla="*/ 12 w 20"/>
                    <a:gd name="T37" fmla="*/ 46 h 48"/>
                    <a:gd name="T38" fmla="*/ 18 w 20"/>
                    <a:gd name="T39" fmla="*/ 48 h 48"/>
                    <a:gd name="T40" fmla="*/ 18 w 20"/>
                    <a:gd name="T41" fmla="*/ 48 h 48"/>
                    <a:gd name="T42" fmla="*/ 18 w 20"/>
                    <a:gd name="T43" fmla="*/ 46 h 48"/>
                    <a:gd name="T44" fmla="*/ 20 w 20"/>
                    <a:gd name="T45" fmla="*/ 46 h 48"/>
                    <a:gd name="T46" fmla="*/ 20 w 20"/>
                    <a:gd name="T47" fmla="*/ 44 h 48"/>
                    <a:gd name="T48" fmla="*/ 20 w 20"/>
                    <a:gd name="T49" fmla="*/ 42 h 48"/>
                    <a:gd name="T50" fmla="*/ 20 w 20"/>
                    <a:gd name="T51" fmla="*/ 38 h 48"/>
                    <a:gd name="T52" fmla="*/ 18 w 20"/>
                    <a:gd name="T53" fmla="*/ 32 h 48"/>
                    <a:gd name="T54" fmla="*/ 10 w 20"/>
                    <a:gd name="T55" fmla="*/ 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0" h="48">
                      <a:moveTo>
                        <a:pt x="10" y="8"/>
                      </a:moveTo>
                      <a:lnTo>
                        <a:pt x="10" y="8"/>
                      </a:lnTo>
                      <a:lnTo>
                        <a:pt x="8" y="6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6"/>
                      </a:lnTo>
                      <a:lnTo>
                        <a:pt x="2" y="12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2" y="26"/>
                      </a:lnTo>
                      <a:lnTo>
                        <a:pt x="2" y="28"/>
                      </a:lnTo>
                      <a:lnTo>
                        <a:pt x="2" y="34"/>
                      </a:lnTo>
                      <a:lnTo>
                        <a:pt x="4" y="38"/>
                      </a:lnTo>
                      <a:lnTo>
                        <a:pt x="8" y="42"/>
                      </a:lnTo>
                      <a:lnTo>
                        <a:pt x="12" y="46"/>
                      </a:lnTo>
                      <a:lnTo>
                        <a:pt x="18" y="48"/>
                      </a:lnTo>
                      <a:lnTo>
                        <a:pt x="18" y="48"/>
                      </a:lnTo>
                      <a:lnTo>
                        <a:pt x="18" y="46"/>
                      </a:lnTo>
                      <a:lnTo>
                        <a:pt x="20" y="46"/>
                      </a:lnTo>
                      <a:lnTo>
                        <a:pt x="20" y="44"/>
                      </a:lnTo>
                      <a:lnTo>
                        <a:pt x="20" y="42"/>
                      </a:lnTo>
                      <a:lnTo>
                        <a:pt x="20" y="38"/>
                      </a:lnTo>
                      <a:lnTo>
                        <a:pt x="18" y="32"/>
                      </a:lnTo>
                      <a:lnTo>
                        <a:pt x="10" y="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12" name="Freeform 360"/>
                <p:cNvSpPr>
                  <a:spLocks/>
                </p:cNvSpPr>
                <p:nvPr/>
              </p:nvSpPr>
              <p:spPr bwMode="gray">
                <a:xfrm>
                  <a:off x="4149" y="1534"/>
                  <a:ext cx="74" cy="90"/>
                </a:xfrm>
                <a:custGeom>
                  <a:avLst/>
                  <a:gdLst>
                    <a:gd name="T0" fmla="*/ 16 w 74"/>
                    <a:gd name="T1" fmla="*/ 10 h 90"/>
                    <a:gd name="T2" fmla="*/ 12 w 74"/>
                    <a:gd name="T3" fmla="*/ 8 h 90"/>
                    <a:gd name="T4" fmla="*/ 8 w 74"/>
                    <a:gd name="T5" fmla="*/ 6 h 90"/>
                    <a:gd name="T6" fmla="*/ 2 w 74"/>
                    <a:gd name="T7" fmla="*/ 6 h 90"/>
                    <a:gd name="T8" fmla="*/ 0 w 74"/>
                    <a:gd name="T9" fmla="*/ 10 h 90"/>
                    <a:gd name="T10" fmla="*/ 2 w 74"/>
                    <a:gd name="T11" fmla="*/ 22 h 90"/>
                    <a:gd name="T12" fmla="*/ 4 w 74"/>
                    <a:gd name="T13" fmla="*/ 24 h 90"/>
                    <a:gd name="T14" fmla="*/ 8 w 74"/>
                    <a:gd name="T15" fmla="*/ 34 h 90"/>
                    <a:gd name="T16" fmla="*/ 14 w 74"/>
                    <a:gd name="T17" fmla="*/ 44 h 90"/>
                    <a:gd name="T18" fmla="*/ 16 w 74"/>
                    <a:gd name="T19" fmla="*/ 50 h 90"/>
                    <a:gd name="T20" fmla="*/ 22 w 74"/>
                    <a:gd name="T21" fmla="*/ 50 h 90"/>
                    <a:gd name="T22" fmla="*/ 32 w 74"/>
                    <a:gd name="T23" fmla="*/ 52 h 90"/>
                    <a:gd name="T24" fmla="*/ 36 w 74"/>
                    <a:gd name="T25" fmla="*/ 58 h 90"/>
                    <a:gd name="T26" fmla="*/ 38 w 74"/>
                    <a:gd name="T27" fmla="*/ 70 h 90"/>
                    <a:gd name="T28" fmla="*/ 42 w 74"/>
                    <a:gd name="T29" fmla="*/ 82 h 90"/>
                    <a:gd name="T30" fmla="*/ 52 w 74"/>
                    <a:gd name="T31" fmla="*/ 88 h 90"/>
                    <a:gd name="T32" fmla="*/ 64 w 74"/>
                    <a:gd name="T33" fmla="*/ 90 h 90"/>
                    <a:gd name="T34" fmla="*/ 72 w 74"/>
                    <a:gd name="T35" fmla="*/ 84 h 90"/>
                    <a:gd name="T36" fmla="*/ 74 w 74"/>
                    <a:gd name="T37" fmla="*/ 82 h 90"/>
                    <a:gd name="T38" fmla="*/ 72 w 74"/>
                    <a:gd name="T39" fmla="*/ 84 h 90"/>
                    <a:gd name="T40" fmla="*/ 68 w 74"/>
                    <a:gd name="T41" fmla="*/ 86 h 90"/>
                    <a:gd name="T42" fmla="*/ 64 w 74"/>
                    <a:gd name="T43" fmla="*/ 86 h 90"/>
                    <a:gd name="T44" fmla="*/ 64 w 74"/>
                    <a:gd name="T45" fmla="*/ 82 h 90"/>
                    <a:gd name="T46" fmla="*/ 62 w 74"/>
                    <a:gd name="T47" fmla="*/ 58 h 90"/>
                    <a:gd name="T48" fmla="*/ 58 w 74"/>
                    <a:gd name="T49" fmla="*/ 42 h 90"/>
                    <a:gd name="T50" fmla="*/ 66 w 74"/>
                    <a:gd name="T51" fmla="*/ 26 h 90"/>
                    <a:gd name="T52" fmla="*/ 66 w 74"/>
                    <a:gd name="T53" fmla="*/ 8 h 90"/>
                    <a:gd name="T54" fmla="*/ 60 w 74"/>
                    <a:gd name="T55" fmla="*/ 4 h 90"/>
                    <a:gd name="T56" fmla="*/ 54 w 74"/>
                    <a:gd name="T57" fmla="*/ 2 h 90"/>
                    <a:gd name="T58" fmla="*/ 44 w 74"/>
                    <a:gd name="T59" fmla="*/ 0 h 90"/>
                    <a:gd name="T60" fmla="*/ 38 w 74"/>
                    <a:gd name="T61" fmla="*/ 0 h 90"/>
                    <a:gd name="T62" fmla="*/ 36 w 74"/>
                    <a:gd name="T63" fmla="*/ 6 h 90"/>
                    <a:gd name="T64" fmla="*/ 40 w 74"/>
                    <a:gd name="T65" fmla="*/ 24 h 90"/>
                    <a:gd name="T66" fmla="*/ 44 w 74"/>
                    <a:gd name="T67" fmla="*/ 38 h 90"/>
                    <a:gd name="T68" fmla="*/ 32 w 74"/>
                    <a:gd name="T69" fmla="*/ 32 h 90"/>
                    <a:gd name="T70" fmla="*/ 20 w 74"/>
                    <a:gd name="T71" fmla="*/ 24 h 90"/>
                    <a:gd name="T72" fmla="*/ 16 w 74"/>
                    <a:gd name="T73" fmla="*/ 1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4" h="90">
                      <a:moveTo>
                        <a:pt x="16" y="10"/>
                      </a:moveTo>
                      <a:lnTo>
                        <a:pt x="16" y="10"/>
                      </a:lnTo>
                      <a:lnTo>
                        <a:pt x="14" y="10"/>
                      </a:lnTo>
                      <a:lnTo>
                        <a:pt x="12" y="8"/>
                      </a:lnTo>
                      <a:lnTo>
                        <a:pt x="10" y="6"/>
                      </a:lnTo>
                      <a:lnTo>
                        <a:pt x="8" y="6"/>
                      </a:lnTo>
                      <a:lnTo>
                        <a:pt x="4" y="6"/>
                      </a:lnTo>
                      <a:lnTo>
                        <a:pt x="2" y="6"/>
                      </a:lnTo>
                      <a:lnTo>
                        <a:pt x="2" y="8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2" y="22"/>
                      </a:lnTo>
                      <a:lnTo>
                        <a:pt x="2" y="22"/>
                      </a:lnTo>
                      <a:lnTo>
                        <a:pt x="4" y="24"/>
                      </a:lnTo>
                      <a:lnTo>
                        <a:pt x="6" y="28"/>
                      </a:lnTo>
                      <a:lnTo>
                        <a:pt x="8" y="34"/>
                      </a:lnTo>
                      <a:lnTo>
                        <a:pt x="12" y="38"/>
                      </a:lnTo>
                      <a:lnTo>
                        <a:pt x="14" y="44"/>
                      </a:lnTo>
                      <a:lnTo>
                        <a:pt x="16" y="50"/>
                      </a:lnTo>
                      <a:lnTo>
                        <a:pt x="16" y="50"/>
                      </a:lnTo>
                      <a:lnTo>
                        <a:pt x="20" y="50"/>
                      </a:lnTo>
                      <a:lnTo>
                        <a:pt x="22" y="50"/>
                      </a:lnTo>
                      <a:lnTo>
                        <a:pt x="28" y="50"/>
                      </a:lnTo>
                      <a:lnTo>
                        <a:pt x="32" y="52"/>
                      </a:lnTo>
                      <a:lnTo>
                        <a:pt x="34" y="54"/>
                      </a:lnTo>
                      <a:lnTo>
                        <a:pt x="36" y="58"/>
                      </a:lnTo>
                      <a:lnTo>
                        <a:pt x="38" y="64"/>
                      </a:lnTo>
                      <a:lnTo>
                        <a:pt x="38" y="70"/>
                      </a:lnTo>
                      <a:lnTo>
                        <a:pt x="40" y="76"/>
                      </a:lnTo>
                      <a:lnTo>
                        <a:pt x="42" y="82"/>
                      </a:lnTo>
                      <a:lnTo>
                        <a:pt x="48" y="86"/>
                      </a:lnTo>
                      <a:lnTo>
                        <a:pt x="52" y="88"/>
                      </a:lnTo>
                      <a:lnTo>
                        <a:pt x="58" y="90"/>
                      </a:lnTo>
                      <a:lnTo>
                        <a:pt x="64" y="90"/>
                      </a:lnTo>
                      <a:lnTo>
                        <a:pt x="68" y="86"/>
                      </a:lnTo>
                      <a:lnTo>
                        <a:pt x="72" y="84"/>
                      </a:lnTo>
                      <a:lnTo>
                        <a:pt x="74" y="84"/>
                      </a:lnTo>
                      <a:lnTo>
                        <a:pt x="74" y="82"/>
                      </a:lnTo>
                      <a:lnTo>
                        <a:pt x="74" y="82"/>
                      </a:lnTo>
                      <a:lnTo>
                        <a:pt x="72" y="84"/>
                      </a:lnTo>
                      <a:lnTo>
                        <a:pt x="70" y="84"/>
                      </a:lnTo>
                      <a:lnTo>
                        <a:pt x="68" y="86"/>
                      </a:lnTo>
                      <a:lnTo>
                        <a:pt x="66" y="86"/>
                      </a:lnTo>
                      <a:lnTo>
                        <a:pt x="64" y="86"/>
                      </a:lnTo>
                      <a:lnTo>
                        <a:pt x="64" y="86"/>
                      </a:lnTo>
                      <a:lnTo>
                        <a:pt x="64" y="82"/>
                      </a:lnTo>
                      <a:lnTo>
                        <a:pt x="64" y="72"/>
                      </a:lnTo>
                      <a:lnTo>
                        <a:pt x="62" y="58"/>
                      </a:lnTo>
                      <a:lnTo>
                        <a:pt x="56" y="44"/>
                      </a:lnTo>
                      <a:lnTo>
                        <a:pt x="58" y="42"/>
                      </a:lnTo>
                      <a:lnTo>
                        <a:pt x="62" y="34"/>
                      </a:lnTo>
                      <a:lnTo>
                        <a:pt x="66" y="26"/>
                      </a:lnTo>
                      <a:lnTo>
                        <a:pt x="68" y="16"/>
                      </a:lnTo>
                      <a:lnTo>
                        <a:pt x="66" y="8"/>
                      </a:lnTo>
                      <a:lnTo>
                        <a:pt x="60" y="4"/>
                      </a:lnTo>
                      <a:lnTo>
                        <a:pt x="60" y="4"/>
                      </a:lnTo>
                      <a:lnTo>
                        <a:pt x="56" y="2"/>
                      </a:lnTo>
                      <a:lnTo>
                        <a:pt x="54" y="2"/>
                      </a:lnTo>
                      <a:lnTo>
                        <a:pt x="50" y="0"/>
                      </a:lnTo>
                      <a:lnTo>
                        <a:pt x="44" y="0"/>
                      </a:lnTo>
                      <a:lnTo>
                        <a:pt x="42" y="0"/>
                      </a:lnTo>
                      <a:lnTo>
                        <a:pt x="38" y="0"/>
                      </a:lnTo>
                      <a:lnTo>
                        <a:pt x="36" y="2"/>
                      </a:lnTo>
                      <a:lnTo>
                        <a:pt x="36" y="6"/>
                      </a:lnTo>
                      <a:lnTo>
                        <a:pt x="38" y="14"/>
                      </a:lnTo>
                      <a:lnTo>
                        <a:pt x="40" y="24"/>
                      </a:lnTo>
                      <a:lnTo>
                        <a:pt x="44" y="32"/>
                      </a:lnTo>
                      <a:lnTo>
                        <a:pt x="44" y="38"/>
                      </a:lnTo>
                      <a:lnTo>
                        <a:pt x="38" y="38"/>
                      </a:lnTo>
                      <a:lnTo>
                        <a:pt x="32" y="32"/>
                      </a:lnTo>
                      <a:lnTo>
                        <a:pt x="26" y="28"/>
                      </a:lnTo>
                      <a:lnTo>
                        <a:pt x="20" y="24"/>
                      </a:lnTo>
                      <a:lnTo>
                        <a:pt x="16" y="18"/>
                      </a:lnTo>
                      <a:lnTo>
                        <a:pt x="16" y="1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13" name="Freeform 361"/>
                <p:cNvSpPr>
                  <a:spLocks/>
                </p:cNvSpPr>
                <p:nvPr/>
              </p:nvSpPr>
              <p:spPr bwMode="gray">
                <a:xfrm>
                  <a:off x="4225" y="1592"/>
                  <a:ext cx="44" cy="46"/>
                </a:xfrm>
                <a:custGeom>
                  <a:avLst/>
                  <a:gdLst>
                    <a:gd name="T0" fmla="*/ 10 w 44"/>
                    <a:gd name="T1" fmla="*/ 2 h 46"/>
                    <a:gd name="T2" fmla="*/ 10 w 44"/>
                    <a:gd name="T3" fmla="*/ 2 h 46"/>
                    <a:gd name="T4" fmla="*/ 10 w 44"/>
                    <a:gd name="T5" fmla="*/ 2 h 46"/>
                    <a:gd name="T6" fmla="*/ 8 w 44"/>
                    <a:gd name="T7" fmla="*/ 0 h 46"/>
                    <a:gd name="T8" fmla="*/ 6 w 44"/>
                    <a:gd name="T9" fmla="*/ 0 h 46"/>
                    <a:gd name="T10" fmla="*/ 4 w 44"/>
                    <a:gd name="T11" fmla="*/ 0 h 46"/>
                    <a:gd name="T12" fmla="*/ 4 w 44"/>
                    <a:gd name="T13" fmla="*/ 0 h 46"/>
                    <a:gd name="T14" fmla="*/ 2 w 44"/>
                    <a:gd name="T15" fmla="*/ 2 h 46"/>
                    <a:gd name="T16" fmla="*/ 2 w 44"/>
                    <a:gd name="T17" fmla="*/ 4 h 46"/>
                    <a:gd name="T18" fmla="*/ 4 w 44"/>
                    <a:gd name="T19" fmla="*/ 8 h 46"/>
                    <a:gd name="T20" fmla="*/ 6 w 44"/>
                    <a:gd name="T21" fmla="*/ 12 h 46"/>
                    <a:gd name="T22" fmla="*/ 6 w 44"/>
                    <a:gd name="T23" fmla="*/ 14 h 46"/>
                    <a:gd name="T24" fmla="*/ 4 w 44"/>
                    <a:gd name="T25" fmla="*/ 18 h 46"/>
                    <a:gd name="T26" fmla="*/ 4 w 44"/>
                    <a:gd name="T27" fmla="*/ 22 h 46"/>
                    <a:gd name="T28" fmla="*/ 4 w 44"/>
                    <a:gd name="T29" fmla="*/ 28 h 46"/>
                    <a:gd name="T30" fmla="*/ 2 w 44"/>
                    <a:gd name="T31" fmla="*/ 34 h 46"/>
                    <a:gd name="T32" fmla="*/ 0 w 44"/>
                    <a:gd name="T33" fmla="*/ 38 h 46"/>
                    <a:gd name="T34" fmla="*/ 16 w 44"/>
                    <a:gd name="T35" fmla="*/ 34 h 46"/>
                    <a:gd name="T36" fmla="*/ 24 w 44"/>
                    <a:gd name="T37" fmla="*/ 46 h 46"/>
                    <a:gd name="T38" fmla="*/ 24 w 44"/>
                    <a:gd name="T39" fmla="*/ 44 h 46"/>
                    <a:gd name="T40" fmla="*/ 28 w 44"/>
                    <a:gd name="T41" fmla="*/ 44 h 46"/>
                    <a:gd name="T42" fmla="*/ 32 w 44"/>
                    <a:gd name="T43" fmla="*/ 42 h 46"/>
                    <a:gd name="T44" fmla="*/ 36 w 44"/>
                    <a:gd name="T45" fmla="*/ 40 h 46"/>
                    <a:gd name="T46" fmla="*/ 40 w 44"/>
                    <a:gd name="T47" fmla="*/ 36 h 46"/>
                    <a:gd name="T48" fmla="*/ 40 w 44"/>
                    <a:gd name="T49" fmla="*/ 36 h 46"/>
                    <a:gd name="T50" fmla="*/ 42 w 44"/>
                    <a:gd name="T51" fmla="*/ 32 h 46"/>
                    <a:gd name="T52" fmla="*/ 42 w 44"/>
                    <a:gd name="T53" fmla="*/ 28 h 46"/>
                    <a:gd name="T54" fmla="*/ 44 w 44"/>
                    <a:gd name="T55" fmla="*/ 24 h 46"/>
                    <a:gd name="T56" fmla="*/ 42 w 44"/>
                    <a:gd name="T57" fmla="*/ 18 h 46"/>
                    <a:gd name="T58" fmla="*/ 40 w 44"/>
                    <a:gd name="T59" fmla="*/ 12 h 46"/>
                    <a:gd name="T60" fmla="*/ 38 w 44"/>
                    <a:gd name="T61" fmla="*/ 12 h 46"/>
                    <a:gd name="T62" fmla="*/ 36 w 44"/>
                    <a:gd name="T63" fmla="*/ 10 h 46"/>
                    <a:gd name="T64" fmla="*/ 34 w 44"/>
                    <a:gd name="T65" fmla="*/ 6 h 46"/>
                    <a:gd name="T66" fmla="*/ 30 w 44"/>
                    <a:gd name="T67" fmla="*/ 4 h 46"/>
                    <a:gd name="T68" fmla="*/ 26 w 44"/>
                    <a:gd name="T69" fmla="*/ 0 h 46"/>
                    <a:gd name="T70" fmla="*/ 22 w 44"/>
                    <a:gd name="T71" fmla="*/ 0 h 46"/>
                    <a:gd name="T72" fmla="*/ 16 w 44"/>
                    <a:gd name="T73" fmla="*/ 0 h 46"/>
                    <a:gd name="T74" fmla="*/ 10 w 44"/>
                    <a:gd name="T75" fmla="*/ 2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44" h="46">
                      <a:moveTo>
                        <a:pt x="10" y="2"/>
                      </a:move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4"/>
                      </a:lnTo>
                      <a:lnTo>
                        <a:pt x="4" y="8"/>
                      </a:lnTo>
                      <a:lnTo>
                        <a:pt x="6" y="12"/>
                      </a:lnTo>
                      <a:lnTo>
                        <a:pt x="6" y="14"/>
                      </a:lnTo>
                      <a:lnTo>
                        <a:pt x="4" y="18"/>
                      </a:lnTo>
                      <a:lnTo>
                        <a:pt x="4" y="22"/>
                      </a:lnTo>
                      <a:lnTo>
                        <a:pt x="4" y="28"/>
                      </a:lnTo>
                      <a:lnTo>
                        <a:pt x="2" y="34"/>
                      </a:lnTo>
                      <a:lnTo>
                        <a:pt x="0" y="38"/>
                      </a:lnTo>
                      <a:lnTo>
                        <a:pt x="16" y="34"/>
                      </a:lnTo>
                      <a:lnTo>
                        <a:pt x="24" y="46"/>
                      </a:lnTo>
                      <a:lnTo>
                        <a:pt x="24" y="44"/>
                      </a:lnTo>
                      <a:lnTo>
                        <a:pt x="28" y="44"/>
                      </a:lnTo>
                      <a:lnTo>
                        <a:pt x="32" y="42"/>
                      </a:lnTo>
                      <a:lnTo>
                        <a:pt x="36" y="40"/>
                      </a:lnTo>
                      <a:lnTo>
                        <a:pt x="40" y="36"/>
                      </a:lnTo>
                      <a:lnTo>
                        <a:pt x="40" y="36"/>
                      </a:lnTo>
                      <a:lnTo>
                        <a:pt x="42" y="32"/>
                      </a:lnTo>
                      <a:lnTo>
                        <a:pt x="42" y="28"/>
                      </a:lnTo>
                      <a:lnTo>
                        <a:pt x="44" y="24"/>
                      </a:lnTo>
                      <a:lnTo>
                        <a:pt x="42" y="18"/>
                      </a:lnTo>
                      <a:lnTo>
                        <a:pt x="40" y="12"/>
                      </a:lnTo>
                      <a:lnTo>
                        <a:pt x="38" y="12"/>
                      </a:lnTo>
                      <a:lnTo>
                        <a:pt x="36" y="10"/>
                      </a:lnTo>
                      <a:lnTo>
                        <a:pt x="34" y="6"/>
                      </a:lnTo>
                      <a:lnTo>
                        <a:pt x="30" y="4"/>
                      </a:lnTo>
                      <a:lnTo>
                        <a:pt x="26" y="0"/>
                      </a:lnTo>
                      <a:lnTo>
                        <a:pt x="22" y="0"/>
                      </a:lnTo>
                      <a:lnTo>
                        <a:pt x="16" y="0"/>
                      </a:lnTo>
                      <a:lnTo>
                        <a:pt x="10" y="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14" name="Freeform 362"/>
                <p:cNvSpPr>
                  <a:spLocks/>
                </p:cNvSpPr>
                <p:nvPr/>
              </p:nvSpPr>
              <p:spPr bwMode="gray">
                <a:xfrm>
                  <a:off x="4275" y="1574"/>
                  <a:ext cx="168" cy="98"/>
                </a:xfrm>
                <a:custGeom>
                  <a:avLst/>
                  <a:gdLst>
                    <a:gd name="T0" fmla="*/ 10 w 168"/>
                    <a:gd name="T1" fmla="*/ 2 h 98"/>
                    <a:gd name="T2" fmla="*/ 4 w 168"/>
                    <a:gd name="T3" fmla="*/ 0 h 98"/>
                    <a:gd name="T4" fmla="*/ 0 w 168"/>
                    <a:gd name="T5" fmla="*/ 6 h 98"/>
                    <a:gd name="T6" fmla="*/ 4 w 168"/>
                    <a:gd name="T7" fmla="*/ 24 h 98"/>
                    <a:gd name="T8" fmla="*/ 6 w 168"/>
                    <a:gd name="T9" fmla="*/ 28 h 98"/>
                    <a:gd name="T10" fmla="*/ 12 w 168"/>
                    <a:gd name="T11" fmla="*/ 32 h 98"/>
                    <a:gd name="T12" fmla="*/ 26 w 168"/>
                    <a:gd name="T13" fmla="*/ 26 h 98"/>
                    <a:gd name="T14" fmla="*/ 30 w 168"/>
                    <a:gd name="T15" fmla="*/ 24 h 98"/>
                    <a:gd name="T16" fmla="*/ 34 w 168"/>
                    <a:gd name="T17" fmla="*/ 24 h 98"/>
                    <a:gd name="T18" fmla="*/ 38 w 168"/>
                    <a:gd name="T19" fmla="*/ 38 h 98"/>
                    <a:gd name="T20" fmla="*/ 44 w 168"/>
                    <a:gd name="T21" fmla="*/ 72 h 98"/>
                    <a:gd name="T22" fmla="*/ 40 w 168"/>
                    <a:gd name="T23" fmla="*/ 72 h 98"/>
                    <a:gd name="T24" fmla="*/ 38 w 168"/>
                    <a:gd name="T25" fmla="*/ 80 h 98"/>
                    <a:gd name="T26" fmla="*/ 48 w 168"/>
                    <a:gd name="T27" fmla="*/ 88 h 98"/>
                    <a:gd name="T28" fmla="*/ 56 w 168"/>
                    <a:gd name="T29" fmla="*/ 86 h 98"/>
                    <a:gd name="T30" fmla="*/ 58 w 168"/>
                    <a:gd name="T31" fmla="*/ 84 h 98"/>
                    <a:gd name="T32" fmla="*/ 68 w 168"/>
                    <a:gd name="T33" fmla="*/ 86 h 98"/>
                    <a:gd name="T34" fmla="*/ 82 w 168"/>
                    <a:gd name="T35" fmla="*/ 94 h 98"/>
                    <a:gd name="T36" fmla="*/ 118 w 168"/>
                    <a:gd name="T37" fmla="*/ 96 h 98"/>
                    <a:gd name="T38" fmla="*/ 118 w 168"/>
                    <a:gd name="T39" fmla="*/ 92 h 98"/>
                    <a:gd name="T40" fmla="*/ 122 w 168"/>
                    <a:gd name="T41" fmla="*/ 86 h 98"/>
                    <a:gd name="T42" fmla="*/ 134 w 168"/>
                    <a:gd name="T43" fmla="*/ 88 h 98"/>
                    <a:gd name="T44" fmla="*/ 142 w 168"/>
                    <a:gd name="T45" fmla="*/ 92 h 98"/>
                    <a:gd name="T46" fmla="*/ 150 w 168"/>
                    <a:gd name="T47" fmla="*/ 90 h 98"/>
                    <a:gd name="T48" fmla="*/ 154 w 168"/>
                    <a:gd name="T49" fmla="*/ 82 h 98"/>
                    <a:gd name="T50" fmla="*/ 156 w 168"/>
                    <a:gd name="T51" fmla="*/ 76 h 98"/>
                    <a:gd name="T52" fmla="*/ 164 w 168"/>
                    <a:gd name="T53" fmla="*/ 72 h 98"/>
                    <a:gd name="T54" fmla="*/ 164 w 168"/>
                    <a:gd name="T55" fmla="*/ 66 h 98"/>
                    <a:gd name="T56" fmla="*/ 168 w 168"/>
                    <a:gd name="T57" fmla="*/ 62 h 98"/>
                    <a:gd name="T58" fmla="*/ 166 w 168"/>
                    <a:gd name="T59" fmla="*/ 56 h 98"/>
                    <a:gd name="T60" fmla="*/ 150 w 168"/>
                    <a:gd name="T61" fmla="*/ 50 h 98"/>
                    <a:gd name="T62" fmla="*/ 138 w 168"/>
                    <a:gd name="T63" fmla="*/ 48 h 98"/>
                    <a:gd name="T64" fmla="*/ 124 w 168"/>
                    <a:gd name="T65" fmla="*/ 44 h 98"/>
                    <a:gd name="T66" fmla="*/ 110 w 168"/>
                    <a:gd name="T67" fmla="*/ 46 h 98"/>
                    <a:gd name="T68" fmla="*/ 100 w 168"/>
                    <a:gd name="T69" fmla="*/ 50 h 98"/>
                    <a:gd name="T70" fmla="*/ 82 w 168"/>
                    <a:gd name="T71" fmla="*/ 44 h 98"/>
                    <a:gd name="T72" fmla="*/ 60 w 168"/>
                    <a:gd name="T73" fmla="*/ 30 h 98"/>
                    <a:gd name="T74" fmla="*/ 52 w 168"/>
                    <a:gd name="T75" fmla="*/ 24 h 98"/>
                    <a:gd name="T76" fmla="*/ 50 w 168"/>
                    <a:gd name="T77" fmla="*/ 20 h 98"/>
                    <a:gd name="T78" fmla="*/ 50 w 168"/>
                    <a:gd name="T79" fmla="*/ 16 h 98"/>
                    <a:gd name="T80" fmla="*/ 48 w 168"/>
                    <a:gd name="T81" fmla="*/ 10 h 98"/>
                    <a:gd name="T82" fmla="*/ 40 w 168"/>
                    <a:gd name="T83" fmla="*/ 10 h 98"/>
                    <a:gd name="T84" fmla="*/ 36 w 168"/>
                    <a:gd name="T85" fmla="*/ 14 h 98"/>
                    <a:gd name="T86" fmla="*/ 28 w 168"/>
                    <a:gd name="T87" fmla="*/ 12 h 98"/>
                    <a:gd name="T88" fmla="*/ 24 w 168"/>
                    <a:gd name="T89" fmla="*/ 4 h 98"/>
                    <a:gd name="T90" fmla="*/ 12 w 168"/>
                    <a:gd name="T91" fmla="*/ 2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68" h="98">
                      <a:moveTo>
                        <a:pt x="12" y="2"/>
                      </a:moveTo>
                      <a:lnTo>
                        <a:pt x="12" y="2"/>
                      </a:lnTo>
                      <a:lnTo>
                        <a:pt x="10" y="2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2" y="16"/>
                      </a:lnTo>
                      <a:lnTo>
                        <a:pt x="4" y="24"/>
                      </a:lnTo>
                      <a:lnTo>
                        <a:pt x="4" y="26"/>
                      </a:lnTo>
                      <a:lnTo>
                        <a:pt x="4" y="26"/>
                      </a:lnTo>
                      <a:lnTo>
                        <a:pt x="6" y="28"/>
                      </a:lnTo>
                      <a:lnTo>
                        <a:pt x="6" y="30"/>
                      </a:lnTo>
                      <a:lnTo>
                        <a:pt x="8" y="32"/>
                      </a:lnTo>
                      <a:lnTo>
                        <a:pt x="12" y="32"/>
                      </a:lnTo>
                      <a:lnTo>
                        <a:pt x="16" y="32"/>
                      </a:lnTo>
                      <a:lnTo>
                        <a:pt x="20" y="30"/>
                      </a:lnTo>
                      <a:lnTo>
                        <a:pt x="26" y="26"/>
                      </a:lnTo>
                      <a:lnTo>
                        <a:pt x="28" y="26"/>
                      </a:lnTo>
                      <a:lnTo>
                        <a:pt x="28" y="24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32" y="24"/>
                      </a:lnTo>
                      <a:lnTo>
                        <a:pt x="34" y="24"/>
                      </a:lnTo>
                      <a:lnTo>
                        <a:pt x="36" y="28"/>
                      </a:lnTo>
                      <a:lnTo>
                        <a:pt x="36" y="32"/>
                      </a:lnTo>
                      <a:lnTo>
                        <a:pt x="38" y="38"/>
                      </a:lnTo>
                      <a:lnTo>
                        <a:pt x="38" y="48"/>
                      </a:lnTo>
                      <a:lnTo>
                        <a:pt x="44" y="72"/>
                      </a:lnTo>
                      <a:lnTo>
                        <a:pt x="44" y="72"/>
                      </a:lnTo>
                      <a:lnTo>
                        <a:pt x="42" y="72"/>
                      </a:lnTo>
                      <a:lnTo>
                        <a:pt x="40" y="72"/>
                      </a:lnTo>
                      <a:lnTo>
                        <a:pt x="40" y="72"/>
                      </a:lnTo>
                      <a:lnTo>
                        <a:pt x="38" y="74"/>
                      </a:lnTo>
                      <a:lnTo>
                        <a:pt x="38" y="76"/>
                      </a:lnTo>
                      <a:lnTo>
                        <a:pt x="38" y="80"/>
                      </a:lnTo>
                      <a:lnTo>
                        <a:pt x="40" y="84"/>
                      </a:lnTo>
                      <a:lnTo>
                        <a:pt x="44" y="88"/>
                      </a:lnTo>
                      <a:lnTo>
                        <a:pt x="48" y="88"/>
                      </a:lnTo>
                      <a:lnTo>
                        <a:pt x="50" y="88"/>
                      </a:lnTo>
                      <a:lnTo>
                        <a:pt x="54" y="88"/>
                      </a:lnTo>
                      <a:lnTo>
                        <a:pt x="56" y="86"/>
                      </a:lnTo>
                      <a:lnTo>
                        <a:pt x="56" y="86"/>
                      </a:lnTo>
                      <a:lnTo>
                        <a:pt x="56" y="86"/>
                      </a:lnTo>
                      <a:lnTo>
                        <a:pt x="58" y="84"/>
                      </a:lnTo>
                      <a:lnTo>
                        <a:pt x="62" y="84"/>
                      </a:lnTo>
                      <a:lnTo>
                        <a:pt x="64" y="84"/>
                      </a:lnTo>
                      <a:lnTo>
                        <a:pt x="68" y="86"/>
                      </a:lnTo>
                      <a:lnTo>
                        <a:pt x="72" y="90"/>
                      </a:lnTo>
                      <a:lnTo>
                        <a:pt x="74" y="92"/>
                      </a:lnTo>
                      <a:lnTo>
                        <a:pt x="82" y="94"/>
                      </a:lnTo>
                      <a:lnTo>
                        <a:pt x="94" y="98"/>
                      </a:lnTo>
                      <a:lnTo>
                        <a:pt x="106" y="96"/>
                      </a:lnTo>
                      <a:lnTo>
                        <a:pt x="118" y="96"/>
                      </a:lnTo>
                      <a:lnTo>
                        <a:pt x="118" y="94"/>
                      </a:lnTo>
                      <a:lnTo>
                        <a:pt x="118" y="94"/>
                      </a:lnTo>
                      <a:lnTo>
                        <a:pt x="118" y="92"/>
                      </a:lnTo>
                      <a:lnTo>
                        <a:pt x="120" y="90"/>
                      </a:lnTo>
                      <a:lnTo>
                        <a:pt x="120" y="88"/>
                      </a:lnTo>
                      <a:lnTo>
                        <a:pt x="122" y="86"/>
                      </a:lnTo>
                      <a:lnTo>
                        <a:pt x="124" y="86"/>
                      </a:lnTo>
                      <a:lnTo>
                        <a:pt x="128" y="86"/>
                      </a:lnTo>
                      <a:lnTo>
                        <a:pt x="134" y="88"/>
                      </a:lnTo>
                      <a:lnTo>
                        <a:pt x="140" y="92"/>
                      </a:lnTo>
                      <a:lnTo>
                        <a:pt x="140" y="92"/>
                      </a:lnTo>
                      <a:lnTo>
                        <a:pt x="142" y="92"/>
                      </a:lnTo>
                      <a:lnTo>
                        <a:pt x="144" y="92"/>
                      </a:lnTo>
                      <a:lnTo>
                        <a:pt x="148" y="92"/>
                      </a:lnTo>
                      <a:lnTo>
                        <a:pt x="150" y="90"/>
                      </a:lnTo>
                      <a:lnTo>
                        <a:pt x="152" y="88"/>
                      </a:lnTo>
                      <a:lnTo>
                        <a:pt x="154" y="86"/>
                      </a:lnTo>
                      <a:lnTo>
                        <a:pt x="154" y="82"/>
                      </a:lnTo>
                      <a:lnTo>
                        <a:pt x="154" y="76"/>
                      </a:lnTo>
                      <a:lnTo>
                        <a:pt x="154" y="76"/>
                      </a:lnTo>
                      <a:lnTo>
                        <a:pt x="156" y="76"/>
                      </a:lnTo>
                      <a:lnTo>
                        <a:pt x="158" y="74"/>
                      </a:lnTo>
                      <a:lnTo>
                        <a:pt x="162" y="74"/>
                      </a:lnTo>
                      <a:lnTo>
                        <a:pt x="164" y="72"/>
                      </a:lnTo>
                      <a:lnTo>
                        <a:pt x="164" y="70"/>
                      </a:lnTo>
                      <a:lnTo>
                        <a:pt x="164" y="66"/>
                      </a:lnTo>
                      <a:lnTo>
                        <a:pt x="164" y="66"/>
                      </a:lnTo>
                      <a:lnTo>
                        <a:pt x="166" y="64"/>
                      </a:lnTo>
                      <a:lnTo>
                        <a:pt x="166" y="64"/>
                      </a:lnTo>
                      <a:lnTo>
                        <a:pt x="168" y="62"/>
                      </a:lnTo>
                      <a:lnTo>
                        <a:pt x="168" y="60"/>
                      </a:lnTo>
                      <a:lnTo>
                        <a:pt x="168" y="58"/>
                      </a:lnTo>
                      <a:lnTo>
                        <a:pt x="166" y="56"/>
                      </a:lnTo>
                      <a:lnTo>
                        <a:pt x="162" y="54"/>
                      </a:lnTo>
                      <a:lnTo>
                        <a:pt x="158" y="52"/>
                      </a:lnTo>
                      <a:lnTo>
                        <a:pt x="150" y="50"/>
                      </a:lnTo>
                      <a:lnTo>
                        <a:pt x="142" y="48"/>
                      </a:lnTo>
                      <a:lnTo>
                        <a:pt x="140" y="48"/>
                      </a:lnTo>
                      <a:lnTo>
                        <a:pt x="138" y="48"/>
                      </a:lnTo>
                      <a:lnTo>
                        <a:pt x="134" y="46"/>
                      </a:lnTo>
                      <a:lnTo>
                        <a:pt x="130" y="44"/>
                      </a:lnTo>
                      <a:lnTo>
                        <a:pt x="124" y="44"/>
                      </a:lnTo>
                      <a:lnTo>
                        <a:pt x="118" y="44"/>
                      </a:lnTo>
                      <a:lnTo>
                        <a:pt x="110" y="44"/>
                      </a:lnTo>
                      <a:lnTo>
                        <a:pt x="110" y="46"/>
                      </a:lnTo>
                      <a:lnTo>
                        <a:pt x="108" y="46"/>
                      </a:lnTo>
                      <a:lnTo>
                        <a:pt x="106" y="48"/>
                      </a:lnTo>
                      <a:lnTo>
                        <a:pt x="100" y="50"/>
                      </a:lnTo>
                      <a:lnTo>
                        <a:pt x="96" y="50"/>
                      </a:lnTo>
                      <a:lnTo>
                        <a:pt x="90" y="48"/>
                      </a:lnTo>
                      <a:lnTo>
                        <a:pt x="82" y="44"/>
                      </a:lnTo>
                      <a:lnTo>
                        <a:pt x="62" y="32"/>
                      </a:lnTo>
                      <a:lnTo>
                        <a:pt x="62" y="32"/>
                      </a:lnTo>
                      <a:lnTo>
                        <a:pt x="60" y="30"/>
                      </a:lnTo>
                      <a:lnTo>
                        <a:pt x="58" y="26"/>
                      </a:lnTo>
                      <a:lnTo>
                        <a:pt x="56" y="24"/>
                      </a:lnTo>
                      <a:lnTo>
                        <a:pt x="52" y="24"/>
                      </a:lnTo>
                      <a:lnTo>
                        <a:pt x="52" y="22"/>
                      </a:lnTo>
                      <a:lnTo>
                        <a:pt x="50" y="22"/>
                      </a:lnTo>
                      <a:lnTo>
                        <a:pt x="50" y="20"/>
                      </a:lnTo>
                      <a:lnTo>
                        <a:pt x="50" y="18"/>
                      </a:lnTo>
                      <a:lnTo>
                        <a:pt x="50" y="18"/>
                      </a:lnTo>
                      <a:lnTo>
                        <a:pt x="50" y="16"/>
                      </a:lnTo>
                      <a:lnTo>
                        <a:pt x="50" y="14"/>
                      </a:lnTo>
                      <a:lnTo>
                        <a:pt x="50" y="10"/>
                      </a:lnTo>
                      <a:lnTo>
                        <a:pt x="48" y="10"/>
                      </a:lnTo>
                      <a:lnTo>
                        <a:pt x="46" y="8"/>
                      </a:lnTo>
                      <a:lnTo>
                        <a:pt x="42" y="8"/>
                      </a:lnTo>
                      <a:lnTo>
                        <a:pt x="40" y="10"/>
                      </a:lnTo>
                      <a:lnTo>
                        <a:pt x="40" y="10"/>
                      </a:lnTo>
                      <a:lnTo>
                        <a:pt x="38" y="12"/>
                      </a:lnTo>
                      <a:lnTo>
                        <a:pt x="36" y="14"/>
                      </a:lnTo>
                      <a:lnTo>
                        <a:pt x="32" y="14"/>
                      </a:lnTo>
                      <a:lnTo>
                        <a:pt x="30" y="14"/>
                      </a:lnTo>
                      <a:lnTo>
                        <a:pt x="28" y="12"/>
                      </a:lnTo>
                      <a:lnTo>
                        <a:pt x="28" y="8"/>
                      </a:lnTo>
                      <a:lnTo>
                        <a:pt x="28" y="6"/>
                      </a:lnTo>
                      <a:lnTo>
                        <a:pt x="24" y="4"/>
                      </a:lnTo>
                      <a:lnTo>
                        <a:pt x="22" y="2"/>
                      </a:lnTo>
                      <a:lnTo>
                        <a:pt x="18" y="2"/>
                      </a:lnTo>
                      <a:lnTo>
                        <a:pt x="12" y="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15" name="Freeform 363"/>
                <p:cNvSpPr>
                  <a:spLocks/>
                </p:cNvSpPr>
                <p:nvPr/>
              </p:nvSpPr>
              <p:spPr bwMode="gray">
                <a:xfrm>
                  <a:off x="4185" y="1370"/>
                  <a:ext cx="88" cy="102"/>
                </a:xfrm>
                <a:custGeom>
                  <a:avLst/>
                  <a:gdLst>
                    <a:gd name="T0" fmla="*/ 30 w 88"/>
                    <a:gd name="T1" fmla="*/ 44 h 102"/>
                    <a:gd name="T2" fmla="*/ 26 w 88"/>
                    <a:gd name="T3" fmla="*/ 38 h 102"/>
                    <a:gd name="T4" fmla="*/ 20 w 88"/>
                    <a:gd name="T5" fmla="*/ 32 h 102"/>
                    <a:gd name="T6" fmla="*/ 14 w 88"/>
                    <a:gd name="T7" fmla="*/ 28 h 102"/>
                    <a:gd name="T8" fmla="*/ 8 w 88"/>
                    <a:gd name="T9" fmla="*/ 24 h 102"/>
                    <a:gd name="T10" fmla="*/ 2 w 88"/>
                    <a:gd name="T11" fmla="*/ 16 h 102"/>
                    <a:gd name="T12" fmla="*/ 0 w 88"/>
                    <a:gd name="T13" fmla="*/ 8 h 102"/>
                    <a:gd name="T14" fmla="*/ 8 w 88"/>
                    <a:gd name="T15" fmla="*/ 0 h 102"/>
                    <a:gd name="T16" fmla="*/ 12 w 88"/>
                    <a:gd name="T17" fmla="*/ 0 h 102"/>
                    <a:gd name="T18" fmla="*/ 20 w 88"/>
                    <a:gd name="T19" fmla="*/ 2 h 102"/>
                    <a:gd name="T20" fmla="*/ 28 w 88"/>
                    <a:gd name="T21" fmla="*/ 6 h 102"/>
                    <a:gd name="T22" fmla="*/ 32 w 88"/>
                    <a:gd name="T23" fmla="*/ 16 h 102"/>
                    <a:gd name="T24" fmla="*/ 32 w 88"/>
                    <a:gd name="T25" fmla="*/ 20 h 102"/>
                    <a:gd name="T26" fmla="*/ 36 w 88"/>
                    <a:gd name="T27" fmla="*/ 24 h 102"/>
                    <a:gd name="T28" fmla="*/ 44 w 88"/>
                    <a:gd name="T29" fmla="*/ 26 h 102"/>
                    <a:gd name="T30" fmla="*/ 44 w 88"/>
                    <a:gd name="T31" fmla="*/ 24 h 102"/>
                    <a:gd name="T32" fmla="*/ 44 w 88"/>
                    <a:gd name="T33" fmla="*/ 18 h 102"/>
                    <a:gd name="T34" fmla="*/ 46 w 88"/>
                    <a:gd name="T35" fmla="*/ 12 h 102"/>
                    <a:gd name="T36" fmla="*/ 50 w 88"/>
                    <a:gd name="T37" fmla="*/ 10 h 102"/>
                    <a:gd name="T38" fmla="*/ 60 w 88"/>
                    <a:gd name="T39" fmla="*/ 14 h 102"/>
                    <a:gd name="T40" fmla="*/ 58 w 88"/>
                    <a:gd name="T41" fmla="*/ 20 h 102"/>
                    <a:gd name="T42" fmla="*/ 58 w 88"/>
                    <a:gd name="T43" fmla="*/ 30 h 102"/>
                    <a:gd name="T44" fmla="*/ 60 w 88"/>
                    <a:gd name="T45" fmla="*/ 40 h 102"/>
                    <a:gd name="T46" fmla="*/ 66 w 88"/>
                    <a:gd name="T47" fmla="*/ 46 h 102"/>
                    <a:gd name="T48" fmla="*/ 70 w 88"/>
                    <a:gd name="T49" fmla="*/ 44 h 102"/>
                    <a:gd name="T50" fmla="*/ 76 w 88"/>
                    <a:gd name="T51" fmla="*/ 34 h 102"/>
                    <a:gd name="T52" fmla="*/ 76 w 88"/>
                    <a:gd name="T53" fmla="*/ 32 h 102"/>
                    <a:gd name="T54" fmla="*/ 80 w 88"/>
                    <a:gd name="T55" fmla="*/ 28 h 102"/>
                    <a:gd name="T56" fmla="*/ 82 w 88"/>
                    <a:gd name="T57" fmla="*/ 26 h 102"/>
                    <a:gd name="T58" fmla="*/ 86 w 88"/>
                    <a:gd name="T59" fmla="*/ 28 h 102"/>
                    <a:gd name="T60" fmla="*/ 88 w 88"/>
                    <a:gd name="T61" fmla="*/ 38 h 102"/>
                    <a:gd name="T62" fmla="*/ 86 w 88"/>
                    <a:gd name="T63" fmla="*/ 48 h 102"/>
                    <a:gd name="T64" fmla="*/ 82 w 88"/>
                    <a:gd name="T65" fmla="*/ 68 h 102"/>
                    <a:gd name="T66" fmla="*/ 88 w 88"/>
                    <a:gd name="T67" fmla="*/ 90 h 102"/>
                    <a:gd name="T68" fmla="*/ 88 w 88"/>
                    <a:gd name="T69" fmla="*/ 92 h 102"/>
                    <a:gd name="T70" fmla="*/ 84 w 88"/>
                    <a:gd name="T71" fmla="*/ 98 h 102"/>
                    <a:gd name="T72" fmla="*/ 82 w 88"/>
                    <a:gd name="T73" fmla="*/ 102 h 102"/>
                    <a:gd name="T74" fmla="*/ 78 w 88"/>
                    <a:gd name="T75" fmla="*/ 100 h 102"/>
                    <a:gd name="T76" fmla="*/ 78 w 88"/>
                    <a:gd name="T77" fmla="*/ 96 h 102"/>
                    <a:gd name="T78" fmla="*/ 76 w 88"/>
                    <a:gd name="T79" fmla="*/ 90 h 102"/>
                    <a:gd name="T80" fmla="*/ 76 w 88"/>
                    <a:gd name="T81" fmla="*/ 80 h 102"/>
                    <a:gd name="T82" fmla="*/ 72 w 88"/>
                    <a:gd name="T83" fmla="*/ 76 h 102"/>
                    <a:gd name="T84" fmla="*/ 66 w 88"/>
                    <a:gd name="T85" fmla="*/ 78 h 102"/>
                    <a:gd name="T86" fmla="*/ 60 w 88"/>
                    <a:gd name="T87" fmla="*/ 74 h 102"/>
                    <a:gd name="T88" fmla="*/ 52 w 88"/>
                    <a:gd name="T89" fmla="*/ 70 h 102"/>
                    <a:gd name="T90" fmla="*/ 44 w 88"/>
                    <a:gd name="T91" fmla="*/ 6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88" h="102">
                      <a:moveTo>
                        <a:pt x="30" y="46"/>
                      </a:moveTo>
                      <a:lnTo>
                        <a:pt x="30" y="44"/>
                      </a:lnTo>
                      <a:lnTo>
                        <a:pt x="28" y="42"/>
                      </a:lnTo>
                      <a:lnTo>
                        <a:pt x="26" y="38"/>
                      </a:lnTo>
                      <a:lnTo>
                        <a:pt x="24" y="34"/>
                      </a:lnTo>
                      <a:lnTo>
                        <a:pt x="20" y="32"/>
                      </a:lnTo>
                      <a:lnTo>
                        <a:pt x="14" y="30"/>
                      </a:lnTo>
                      <a:lnTo>
                        <a:pt x="14" y="28"/>
                      </a:lnTo>
                      <a:lnTo>
                        <a:pt x="12" y="26"/>
                      </a:lnTo>
                      <a:lnTo>
                        <a:pt x="8" y="24"/>
                      </a:lnTo>
                      <a:lnTo>
                        <a:pt x="6" y="20"/>
                      </a:lnTo>
                      <a:lnTo>
                        <a:pt x="2" y="16"/>
                      </a:lnTo>
                      <a:lnTo>
                        <a:pt x="2" y="12"/>
                      </a:lnTo>
                      <a:lnTo>
                        <a:pt x="0" y="8"/>
                      </a:lnTo>
                      <a:lnTo>
                        <a:pt x="4" y="4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4" y="4"/>
                      </a:lnTo>
                      <a:lnTo>
                        <a:pt x="28" y="6"/>
                      </a:lnTo>
                      <a:lnTo>
                        <a:pt x="30" y="10"/>
                      </a:lnTo>
                      <a:lnTo>
                        <a:pt x="32" y="16"/>
                      </a:lnTo>
                      <a:lnTo>
                        <a:pt x="32" y="18"/>
                      </a:lnTo>
                      <a:lnTo>
                        <a:pt x="32" y="20"/>
                      </a:lnTo>
                      <a:lnTo>
                        <a:pt x="34" y="22"/>
                      </a:lnTo>
                      <a:lnTo>
                        <a:pt x="36" y="24"/>
                      </a:lnTo>
                      <a:lnTo>
                        <a:pt x="40" y="26"/>
                      </a:lnTo>
                      <a:lnTo>
                        <a:pt x="44" y="26"/>
                      </a:lnTo>
                      <a:lnTo>
                        <a:pt x="44" y="26"/>
                      </a:lnTo>
                      <a:lnTo>
                        <a:pt x="44" y="24"/>
                      </a:lnTo>
                      <a:lnTo>
                        <a:pt x="44" y="20"/>
                      </a:lnTo>
                      <a:lnTo>
                        <a:pt x="44" y="18"/>
                      </a:lnTo>
                      <a:lnTo>
                        <a:pt x="44" y="14"/>
                      </a:lnTo>
                      <a:lnTo>
                        <a:pt x="46" y="12"/>
                      </a:lnTo>
                      <a:lnTo>
                        <a:pt x="48" y="10"/>
                      </a:lnTo>
                      <a:lnTo>
                        <a:pt x="50" y="10"/>
                      </a:lnTo>
                      <a:lnTo>
                        <a:pt x="54" y="12"/>
                      </a:lnTo>
                      <a:lnTo>
                        <a:pt x="60" y="14"/>
                      </a:lnTo>
                      <a:lnTo>
                        <a:pt x="60" y="16"/>
                      </a:lnTo>
                      <a:lnTo>
                        <a:pt x="58" y="20"/>
                      </a:lnTo>
                      <a:lnTo>
                        <a:pt x="58" y="24"/>
                      </a:lnTo>
                      <a:lnTo>
                        <a:pt x="58" y="30"/>
                      </a:lnTo>
                      <a:lnTo>
                        <a:pt x="60" y="34"/>
                      </a:lnTo>
                      <a:lnTo>
                        <a:pt x="60" y="40"/>
                      </a:lnTo>
                      <a:lnTo>
                        <a:pt x="64" y="44"/>
                      </a:lnTo>
                      <a:lnTo>
                        <a:pt x="66" y="46"/>
                      </a:lnTo>
                      <a:lnTo>
                        <a:pt x="68" y="46"/>
                      </a:lnTo>
                      <a:lnTo>
                        <a:pt x="70" y="44"/>
                      </a:lnTo>
                      <a:lnTo>
                        <a:pt x="72" y="42"/>
                      </a:lnTo>
                      <a:lnTo>
                        <a:pt x="76" y="34"/>
                      </a:lnTo>
                      <a:lnTo>
                        <a:pt x="76" y="34"/>
                      </a:lnTo>
                      <a:lnTo>
                        <a:pt x="76" y="32"/>
                      </a:lnTo>
                      <a:lnTo>
                        <a:pt x="78" y="30"/>
                      </a:lnTo>
                      <a:lnTo>
                        <a:pt x="80" y="28"/>
                      </a:lnTo>
                      <a:lnTo>
                        <a:pt x="80" y="28"/>
                      </a:lnTo>
                      <a:lnTo>
                        <a:pt x="82" y="26"/>
                      </a:lnTo>
                      <a:lnTo>
                        <a:pt x="84" y="26"/>
                      </a:lnTo>
                      <a:lnTo>
                        <a:pt x="86" y="28"/>
                      </a:lnTo>
                      <a:lnTo>
                        <a:pt x="86" y="32"/>
                      </a:lnTo>
                      <a:lnTo>
                        <a:pt x="88" y="38"/>
                      </a:lnTo>
                      <a:lnTo>
                        <a:pt x="88" y="46"/>
                      </a:lnTo>
                      <a:lnTo>
                        <a:pt x="86" y="48"/>
                      </a:lnTo>
                      <a:lnTo>
                        <a:pt x="84" y="58"/>
                      </a:lnTo>
                      <a:lnTo>
                        <a:pt x="82" y="68"/>
                      </a:lnTo>
                      <a:lnTo>
                        <a:pt x="84" y="80"/>
                      </a:lnTo>
                      <a:lnTo>
                        <a:pt x="88" y="90"/>
                      </a:lnTo>
                      <a:lnTo>
                        <a:pt x="88" y="90"/>
                      </a:lnTo>
                      <a:lnTo>
                        <a:pt x="88" y="92"/>
                      </a:lnTo>
                      <a:lnTo>
                        <a:pt x="86" y="96"/>
                      </a:lnTo>
                      <a:lnTo>
                        <a:pt x="84" y="98"/>
                      </a:lnTo>
                      <a:lnTo>
                        <a:pt x="84" y="100"/>
                      </a:lnTo>
                      <a:lnTo>
                        <a:pt x="82" y="102"/>
                      </a:lnTo>
                      <a:lnTo>
                        <a:pt x="80" y="102"/>
                      </a:lnTo>
                      <a:lnTo>
                        <a:pt x="78" y="100"/>
                      </a:lnTo>
                      <a:lnTo>
                        <a:pt x="78" y="96"/>
                      </a:lnTo>
                      <a:lnTo>
                        <a:pt x="78" y="96"/>
                      </a:lnTo>
                      <a:lnTo>
                        <a:pt x="76" y="92"/>
                      </a:lnTo>
                      <a:lnTo>
                        <a:pt x="76" y="90"/>
                      </a:lnTo>
                      <a:lnTo>
                        <a:pt x="76" y="86"/>
                      </a:lnTo>
                      <a:lnTo>
                        <a:pt x="76" y="80"/>
                      </a:lnTo>
                      <a:lnTo>
                        <a:pt x="74" y="78"/>
                      </a:lnTo>
                      <a:lnTo>
                        <a:pt x="72" y="76"/>
                      </a:lnTo>
                      <a:lnTo>
                        <a:pt x="68" y="74"/>
                      </a:lnTo>
                      <a:lnTo>
                        <a:pt x="66" y="78"/>
                      </a:lnTo>
                      <a:lnTo>
                        <a:pt x="64" y="76"/>
                      </a:lnTo>
                      <a:lnTo>
                        <a:pt x="60" y="74"/>
                      </a:lnTo>
                      <a:lnTo>
                        <a:pt x="56" y="72"/>
                      </a:lnTo>
                      <a:lnTo>
                        <a:pt x="52" y="70"/>
                      </a:lnTo>
                      <a:lnTo>
                        <a:pt x="46" y="66"/>
                      </a:lnTo>
                      <a:lnTo>
                        <a:pt x="44" y="60"/>
                      </a:lnTo>
                      <a:lnTo>
                        <a:pt x="30" y="4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16" name="Freeform 364"/>
                <p:cNvSpPr>
                  <a:spLocks/>
                </p:cNvSpPr>
                <p:nvPr/>
              </p:nvSpPr>
              <p:spPr bwMode="gray">
                <a:xfrm>
                  <a:off x="4291" y="1414"/>
                  <a:ext cx="38" cy="54"/>
                </a:xfrm>
                <a:custGeom>
                  <a:avLst/>
                  <a:gdLst>
                    <a:gd name="T0" fmla="*/ 16 w 38"/>
                    <a:gd name="T1" fmla="*/ 0 h 54"/>
                    <a:gd name="T2" fmla="*/ 14 w 38"/>
                    <a:gd name="T3" fmla="*/ 0 h 54"/>
                    <a:gd name="T4" fmla="*/ 14 w 38"/>
                    <a:gd name="T5" fmla="*/ 0 h 54"/>
                    <a:gd name="T6" fmla="*/ 12 w 38"/>
                    <a:gd name="T7" fmla="*/ 0 h 54"/>
                    <a:gd name="T8" fmla="*/ 8 w 38"/>
                    <a:gd name="T9" fmla="*/ 2 h 54"/>
                    <a:gd name="T10" fmla="*/ 6 w 38"/>
                    <a:gd name="T11" fmla="*/ 6 h 54"/>
                    <a:gd name="T12" fmla="*/ 4 w 38"/>
                    <a:gd name="T13" fmla="*/ 10 h 54"/>
                    <a:gd name="T14" fmla="*/ 2 w 38"/>
                    <a:gd name="T15" fmla="*/ 16 h 54"/>
                    <a:gd name="T16" fmla="*/ 2 w 38"/>
                    <a:gd name="T17" fmla="*/ 24 h 54"/>
                    <a:gd name="T18" fmla="*/ 0 w 38"/>
                    <a:gd name="T19" fmla="*/ 48 h 54"/>
                    <a:gd name="T20" fmla="*/ 2 w 38"/>
                    <a:gd name="T21" fmla="*/ 48 h 54"/>
                    <a:gd name="T22" fmla="*/ 10 w 38"/>
                    <a:gd name="T23" fmla="*/ 52 h 54"/>
                    <a:gd name="T24" fmla="*/ 18 w 38"/>
                    <a:gd name="T25" fmla="*/ 54 h 54"/>
                    <a:gd name="T26" fmla="*/ 28 w 38"/>
                    <a:gd name="T27" fmla="*/ 54 h 54"/>
                    <a:gd name="T28" fmla="*/ 36 w 38"/>
                    <a:gd name="T29" fmla="*/ 50 h 54"/>
                    <a:gd name="T30" fmla="*/ 38 w 38"/>
                    <a:gd name="T31" fmla="*/ 40 h 54"/>
                    <a:gd name="T32" fmla="*/ 16 w 38"/>
                    <a:gd name="T33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" h="54">
                      <a:moveTo>
                        <a:pt x="16" y="0"/>
                      </a:move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2" y="0"/>
                      </a:lnTo>
                      <a:lnTo>
                        <a:pt x="8" y="2"/>
                      </a:lnTo>
                      <a:lnTo>
                        <a:pt x="6" y="6"/>
                      </a:lnTo>
                      <a:lnTo>
                        <a:pt x="4" y="10"/>
                      </a:lnTo>
                      <a:lnTo>
                        <a:pt x="2" y="16"/>
                      </a:lnTo>
                      <a:lnTo>
                        <a:pt x="2" y="24"/>
                      </a:lnTo>
                      <a:lnTo>
                        <a:pt x="0" y="48"/>
                      </a:lnTo>
                      <a:lnTo>
                        <a:pt x="2" y="48"/>
                      </a:lnTo>
                      <a:lnTo>
                        <a:pt x="10" y="52"/>
                      </a:lnTo>
                      <a:lnTo>
                        <a:pt x="18" y="54"/>
                      </a:lnTo>
                      <a:lnTo>
                        <a:pt x="28" y="54"/>
                      </a:lnTo>
                      <a:lnTo>
                        <a:pt x="36" y="50"/>
                      </a:lnTo>
                      <a:lnTo>
                        <a:pt x="38" y="40"/>
                      </a:lnTo>
                      <a:lnTo>
                        <a:pt x="16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17" name="Freeform 365"/>
                <p:cNvSpPr>
                  <a:spLocks/>
                </p:cNvSpPr>
                <p:nvPr/>
              </p:nvSpPr>
              <p:spPr bwMode="gray">
                <a:xfrm>
                  <a:off x="4417" y="1424"/>
                  <a:ext cx="68" cy="146"/>
                </a:xfrm>
                <a:custGeom>
                  <a:avLst/>
                  <a:gdLst>
                    <a:gd name="T0" fmla="*/ 18 w 68"/>
                    <a:gd name="T1" fmla="*/ 2 h 146"/>
                    <a:gd name="T2" fmla="*/ 16 w 68"/>
                    <a:gd name="T3" fmla="*/ 0 h 146"/>
                    <a:gd name="T4" fmla="*/ 12 w 68"/>
                    <a:gd name="T5" fmla="*/ 0 h 146"/>
                    <a:gd name="T6" fmla="*/ 10 w 68"/>
                    <a:gd name="T7" fmla="*/ 6 h 146"/>
                    <a:gd name="T8" fmla="*/ 12 w 68"/>
                    <a:gd name="T9" fmla="*/ 10 h 146"/>
                    <a:gd name="T10" fmla="*/ 12 w 68"/>
                    <a:gd name="T11" fmla="*/ 16 h 146"/>
                    <a:gd name="T12" fmla="*/ 10 w 68"/>
                    <a:gd name="T13" fmla="*/ 20 h 146"/>
                    <a:gd name="T14" fmla="*/ 6 w 68"/>
                    <a:gd name="T15" fmla="*/ 22 h 146"/>
                    <a:gd name="T16" fmla="*/ 4 w 68"/>
                    <a:gd name="T17" fmla="*/ 32 h 146"/>
                    <a:gd name="T18" fmla="*/ 2 w 68"/>
                    <a:gd name="T19" fmla="*/ 46 h 146"/>
                    <a:gd name="T20" fmla="*/ 2 w 68"/>
                    <a:gd name="T21" fmla="*/ 54 h 146"/>
                    <a:gd name="T22" fmla="*/ 0 w 68"/>
                    <a:gd name="T23" fmla="*/ 58 h 146"/>
                    <a:gd name="T24" fmla="*/ 0 w 68"/>
                    <a:gd name="T25" fmla="*/ 60 h 146"/>
                    <a:gd name="T26" fmla="*/ 0 w 68"/>
                    <a:gd name="T27" fmla="*/ 66 h 146"/>
                    <a:gd name="T28" fmla="*/ 6 w 68"/>
                    <a:gd name="T29" fmla="*/ 78 h 146"/>
                    <a:gd name="T30" fmla="*/ 4 w 68"/>
                    <a:gd name="T31" fmla="*/ 84 h 146"/>
                    <a:gd name="T32" fmla="*/ 8 w 68"/>
                    <a:gd name="T33" fmla="*/ 84 h 146"/>
                    <a:gd name="T34" fmla="*/ 12 w 68"/>
                    <a:gd name="T35" fmla="*/ 88 h 146"/>
                    <a:gd name="T36" fmla="*/ 14 w 68"/>
                    <a:gd name="T37" fmla="*/ 96 h 146"/>
                    <a:gd name="T38" fmla="*/ 14 w 68"/>
                    <a:gd name="T39" fmla="*/ 100 h 146"/>
                    <a:gd name="T40" fmla="*/ 14 w 68"/>
                    <a:gd name="T41" fmla="*/ 106 h 146"/>
                    <a:gd name="T42" fmla="*/ 12 w 68"/>
                    <a:gd name="T43" fmla="*/ 108 h 146"/>
                    <a:gd name="T44" fmla="*/ 12 w 68"/>
                    <a:gd name="T45" fmla="*/ 110 h 146"/>
                    <a:gd name="T46" fmla="*/ 10 w 68"/>
                    <a:gd name="T47" fmla="*/ 116 h 146"/>
                    <a:gd name="T48" fmla="*/ 12 w 68"/>
                    <a:gd name="T49" fmla="*/ 126 h 146"/>
                    <a:gd name="T50" fmla="*/ 10 w 68"/>
                    <a:gd name="T51" fmla="*/ 130 h 146"/>
                    <a:gd name="T52" fmla="*/ 12 w 68"/>
                    <a:gd name="T53" fmla="*/ 136 h 146"/>
                    <a:gd name="T54" fmla="*/ 16 w 68"/>
                    <a:gd name="T55" fmla="*/ 142 h 146"/>
                    <a:gd name="T56" fmla="*/ 26 w 68"/>
                    <a:gd name="T57" fmla="*/ 146 h 146"/>
                    <a:gd name="T58" fmla="*/ 34 w 68"/>
                    <a:gd name="T59" fmla="*/ 146 h 146"/>
                    <a:gd name="T60" fmla="*/ 36 w 68"/>
                    <a:gd name="T61" fmla="*/ 146 h 146"/>
                    <a:gd name="T62" fmla="*/ 40 w 68"/>
                    <a:gd name="T63" fmla="*/ 146 h 146"/>
                    <a:gd name="T64" fmla="*/ 46 w 68"/>
                    <a:gd name="T65" fmla="*/ 142 h 146"/>
                    <a:gd name="T66" fmla="*/ 50 w 68"/>
                    <a:gd name="T67" fmla="*/ 134 h 146"/>
                    <a:gd name="T68" fmla="*/ 52 w 68"/>
                    <a:gd name="T69" fmla="*/ 130 h 146"/>
                    <a:gd name="T70" fmla="*/ 56 w 68"/>
                    <a:gd name="T71" fmla="*/ 120 h 146"/>
                    <a:gd name="T72" fmla="*/ 62 w 68"/>
                    <a:gd name="T73" fmla="*/ 112 h 146"/>
                    <a:gd name="T74" fmla="*/ 64 w 68"/>
                    <a:gd name="T75" fmla="*/ 108 h 146"/>
                    <a:gd name="T76" fmla="*/ 68 w 68"/>
                    <a:gd name="T77" fmla="*/ 100 h 146"/>
                    <a:gd name="T78" fmla="*/ 68 w 68"/>
                    <a:gd name="T79" fmla="*/ 84 h 146"/>
                    <a:gd name="T80" fmla="*/ 66 w 68"/>
                    <a:gd name="T81" fmla="*/ 80 h 146"/>
                    <a:gd name="T82" fmla="*/ 60 w 68"/>
                    <a:gd name="T83" fmla="*/ 78 h 146"/>
                    <a:gd name="T84" fmla="*/ 56 w 68"/>
                    <a:gd name="T85" fmla="*/ 80 h 146"/>
                    <a:gd name="T86" fmla="*/ 54 w 68"/>
                    <a:gd name="T87" fmla="*/ 80 h 146"/>
                    <a:gd name="T88" fmla="*/ 50 w 68"/>
                    <a:gd name="T89" fmla="*/ 80 h 146"/>
                    <a:gd name="T90" fmla="*/ 52 w 68"/>
                    <a:gd name="T91" fmla="*/ 78 h 146"/>
                    <a:gd name="T92" fmla="*/ 54 w 68"/>
                    <a:gd name="T93" fmla="*/ 74 h 146"/>
                    <a:gd name="T94" fmla="*/ 56 w 68"/>
                    <a:gd name="T95" fmla="*/ 72 h 146"/>
                    <a:gd name="T96" fmla="*/ 56 w 68"/>
                    <a:gd name="T97" fmla="*/ 64 h 146"/>
                    <a:gd name="T98" fmla="*/ 56 w 68"/>
                    <a:gd name="T99" fmla="*/ 56 h 146"/>
                    <a:gd name="T100" fmla="*/ 54 w 68"/>
                    <a:gd name="T101" fmla="*/ 48 h 146"/>
                    <a:gd name="T102" fmla="*/ 48 w 68"/>
                    <a:gd name="T103" fmla="*/ 36 h 146"/>
                    <a:gd name="T104" fmla="*/ 42 w 68"/>
                    <a:gd name="T105" fmla="*/ 28 h 146"/>
                    <a:gd name="T106" fmla="*/ 38 w 68"/>
                    <a:gd name="T107" fmla="*/ 22 h 146"/>
                    <a:gd name="T108" fmla="*/ 32 w 68"/>
                    <a:gd name="T109" fmla="*/ 16 h 146"/>
                    <a:gd name="T110" fmla="*/ 26 w 68"/>
                    <a:gd name="T111" fmla="*/ 12 h 146"/>
                    <a:gd name="T112" fmla="*/ 24 w 68"/>
                    <a:gd name="T113" fmla="*/ 10 h 146"/>
                    <a:gd name="T114" fmla="*/ 20 w 68"/>
                    <a:gd name="T115" fmla="*/ 6 h 146"/>
                    <a:gd name="T116" fmla="*/ 20 w 68"/>
                    <a:gd name="T117" fmla="*/ 2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68" h="146">
                      <a:moveTo>
                        <a:pt x="20" y="2"/>
                      </a:moveTo>
                      <a:lnTo>
                        <a:pt x="18" y="2"/>
                      </a:lnTo>
                      <a:lnTo>
                        <a:pt x="18" y="0"/>
                      </a:lnTo>
                      <a:lnTo>
                        <a:pt x="16" y="0"/>
                      </a:lnTo>
                      <a:lnTo>
                        <a:pt x="14" y="0"/>
                      </a:lnTo>
                      <a:lnTo>
                        <a:pt x="12" y="0"/>
                      </a:lnTo>
                      <a:lnTo>
                        <a:pt x="10" y="2"/>
                      </a:lnTo>
                      <a:lnTo>
                        <a:pt x="10" y="6"/>
                      </a:lnTo>
                      <a:lnTo>
                        <a:pt x="10" y="8"/>
                      </a:lnTo>
                      <a:lnTo>
                        <a:pt x="12" y="10"/>
                      </a:lnTo>
                      <a:lnTo>
                        <a:pt x="12" y="12"/>
                      </a:lnTo>
                      <a:lnTo>
                        <a:pt x="12" y="16"/>
                      </a:lnTo>
                      <a:lnTo>
                        <a:pt x="10" y="20"/>
                      </a:lnTo>
                      <a:lnTo>
                        <a:pt x="10" y="20"/>
                      </a:lnTo>
                      <a:lnTo>
                        <a:pt x="8" y="20"/>
                      </a:lnTo>
                      <a:lnTo>
                        <a:pt x="6" y="22"/>
                      </a:lnTo>
                      <a:lnTo>
                        <a:pt x="4" y="26"/>
                      </a:lnTo>
                      <a:lnTo>
                        <a:pt x="4" y="32"/>
                      </a:lnTo>
                      <a:lnTo>
                        <a:pt x="2" y="40"/>
                      </a:lnTo>
                      <a:lnTo>
                        <a:pt x="2" y="46"/>
                      </a:lnTo>
                      <a:lnTo>
                        <a:pt x="2" y="52"/>
                      </a:lnTo>
                      <a:lnTo>
                        <a:pt x="2" y="54"/>
                      </a:lnTo>
                      <a:lnTo>
                        <a:pt x="2" y="56"/>
                      </a:lnTo>
                      <a:lnTo>
                        <a:pt x="0" y="58"/>
                      </a:lnTo>
                      <a:lnTo>
                        <a:pt x="0" y="58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6"/>
                      </a:lnTo>
                      <a:lnTo>
                        <a:pt x="2" y="72"/>
                      </a:lnTo>
                      <a:lnTo>
                        <a:pt x="6" y="78"/>
                      </a:lnTo>
                      <a:lnTo>
                        <a:pt x="2" y="84"/>
                      </a:lnTo>
                      <a:lnTo>
                        <a:pt x="4" y="84"/>
                      </a:lnTo>
                      <a:lnTo>
                        <a:pt x="6" y="84"/>
                      </a:lnTo>
                      <a:lnTo>
                        <a:pt x="8" y="84"/>
                      </a:lnTo>
                      <a:lnTo>
                        <a:pt x="10" y="86"/>
                      </a:lnTo>
                      <a:lnTo>
                        <a:pt x="12" y="88"/>
                      </a:lnTo>
                      <a:lnTo>
                        <a:pt x="14" y="92"/>
                      </a:lnTo>
                      <a:lnTo>
                        <a:pt x="14" y="96"/>
                      </a:lnTo>
                      <a:lnTo>
                        <a:pt x="14" y="98"/>
                      </a:lnTo>
                      <a:lnTo>
                        <a:pt x="14" y="100"/>
                      </a:lnTo>
                      <a:lnTo>
                        <a:pt x="16" y="102"/>
                      </a:lnTo>
                      <a:lnTo>
                        <a:pt x="14" y="106"/>
                      </a:lnTo>
                      <a:lnTo>
                        <a:pt x="14" y="108"/>
                      </a:lnTo>
                      <a:lnTo>
                        <a:pt x="12" y="108"/>
                      </a:lnTo>
                      <a:lnTo>
                        <a:pt x="12" y="108"/>
                      </a:lnTo>
                      <a:lnTo>
                        <a:pt x="12" y="110"/>
                      </a:lnTo>
                      <a:lnTo>
                        <a:pt x="10" y="112"/>
                      </a:lnTo>
                      <a:lnTo>
                        <a:pt x="10" y="116"/>
                      </a:lnTo>
                      <a:lnTo>
                        <a:pt x="10" y="120"/>
                      </a:lnTo>
                      <a:lnTo>
                        <a:pt x="12" y="126"/>
                      </a:lnTo>
                      <a:lnTo>
                        <a:pt x="12" y="128"/>
                      </a:lnTo>
                      <a:lnTo>
                        <a:pt x="10" y="130"/>
                      </a:lnTo>
                      <a:lnTo>
                        <a:pt x="10" y="132"/>
                      </a:lnTo>
                      <a:lnTo>
                        <a:pt x="12" y="136"/>
                      </a:lnTo>
                      <a:lnTo>
                        <a:pt x="12" y="140"/>
                      </a:lnTo>
                      <a:lnTo>
                        <a:pt x="16" y="142"/>
                      </a:lnTo>
                      <a:lnTo>
                        <a:pt x="22" y="144"/>
                      </a:lnTo>
                      <a:lnTo>
                        <a:pt x="26" y="146"/>
                      </a:lnTo>
                      <a:lnTo>
                        <a:pt x="30" y="146"/>
                      </a:lnTo>
                      <a:lnTo>
                        <a:pt x="34" y="146"/>
                      </a:lnTo>
                      <a:lnTo>
                        <a:pt x="36" y="146"/>
                      </a:lnTo>
                      <a:lnTo>
                        <a:pt x="36" y="146"/>
                      </a:lnTo>
                      <a:lnTo>
                        <a:pt x="38" y="146"/>
                      </a:lnTo>
                      <a:lnTo>
                        <a:pt x="40" y="146"/>
                      </a:lnTo>
                      <a:lnTo>
                        <a:pt x="44" y="144"/>
                      </a:lnTo>
                      <a:lnTo>
                        <a:pt x="46" y="142"/>
                      </a:lnTo>
                      <a:lnTo>
                        <a:pt x="48" y="140"/>
                      </a:lnTo>
                      <a:lnTo>
                        <a:pt x="50" y="134"/>
                      </a:lnTo>
                      <a:lnTo>
                        <a:pt x="50" y="134"/>
                      </a:lnTo>
                      <a:lnTo>
                        <a:pt x="52" y="130"/>
                      </a:lnTo>
                      <a:lnTo>
                        <a:pt x="52" y="126"/>
                      </a:lnTo>
                      <a:lnTo>
                        <a:pt x="56" y="120"/>
                      </a:lnTo>
                      <a:lnTo>
                        <a:pt x="58" y="116"/>
                      </a:lnTo>
                      <a:lnTo>
                        <a:pt x="62" y="112"/>
                      </a:lnTo>
                      <a:lnTo>
                        <a:pt x="64" y="110"/>
                      </a:lnTo>
                      <a:lnTo>
                        <a:pt x="64" y="108"/>
                      </a:lnTo>
                      <a:lnTo>
                        <a:pt x="66" y="104"/>
                      </a:lnTo>
                      <a:lnTo>
                        <a:pt x="68" y="100"/>
                      </a:lnTo>
                      <a:lnTo>
                        <a:pt x="68" y="92"/>
                      </a:lnTo>
                      <a:lnTo>
                        <a:pt x="68" y="84"/>
                      </a:lnTo>
                      <a:lnTo>
                        <a:pt x="68" y="84"/>
                      </a:lnTo>
                      <a:lnTo>
                        <a:pt x="66" y="80"/>
                      </a:lnTo>
                      <a:lnTo>
                        <a:pt x="62" y="78"/>
                      </a:lnTo>
                      <a:lnTo>
                        <a:pt x="60" y="78"/>
                      </a:lnTo>
                      <a:lnTo>
                        <a:pt x="56" y="80"/>
                      </a:lnTo>
                      <a:lnTo>
                        <a:pt x="56" y="80"/>
                      </a:lnTo>
                      <a:lnTo>
                        <a:pt x="54" y="80"/>
                      </a:lnTo>
                      <a:lnTo>
                        <a:pt x="54" y="80"/>
                      </a:lnTo>
                      <a:lnTo>
                        <a:pt x="52" y="80"/>
                      </a:lnTo>
                      <a:lnTo>
                        <a:pt x="50" y="80"/>
                      </a:lnTo>
                      <a:lnTo>
                        <a:pt x="50" y="80"/>
                      </a:lnTo>
                      <a:lnTo>
                        <a:pt x="52" y="78"/>
                      </a:lnTo>
                      <a:lnTo>
                        <a:pt x="54" y="74"/>
                      </a:lnTo>
                      <a:lnTo>
                        <a:pt x="54" y="74"/>
                      </a:lnTo>
                      <a:lnTo>
                        <a:pt x="54" y="74"/>
                      </a:lnTo>
                      <a:lnTo>
                        <a:pt x="56" y="72"/>
                      </a:lnTo>
                      <a:lnTo>
                        <a:pt x="56" y="68"/>
                      </a:lnTo>
                      <a:lnTo>
                        <a:pt x="56" y="64"/>
                      </a:lnTo>
                      <a:lnTo>
                        <a:pt x="56" y="58"/>
                      </a:lnTo>
                      <a:lnTo>
                        <a:pt x="56" y="56"/>
                      </a:lnTo>
                      <a:lnTo>
                        <a:pt x="56" y="52"/>
                      </a:lnTo>
                      <a:lnTo>
                        <a:pt x="54" y="48"/>
                      </a:lnTo>
                      <a:lnTo>
                        <a:pt x="52" y="42"/>
                      </a:lnTo>
                      <a:lnTo>
                        <a:pt x="48" y="36"/>
                      </a:lnTo>
                      <a:lnTo>
                        <a:pt x="44" y="30"/>
                      </a:lnTo>
                      <a:lnTo>
                        <a:pt x="42" y="28"/>
                      </a:lnTo>
                      <a:lnTo>
                        <a:pt x="40" y="26"/>
                      </a:lnTo>
                      <a:lnTo>
                        <a:pt x="38" y="22"/>
                      </a:lnTo>
                      <a:lnTo>
                        <a:pt x="36" y="18"/>
                      </a:lnTo>
                      <a:lnTo>
                        <a:pt x="32" y="16"/>
                      </a:lnTo>
                      <a:lnTo>
                        <a:pt x="30" y="14"/>
                      </a:lnTo>
                      <a:lnTo>
                        <a:pt x="26" y="12"/>
                      </a:lnTo>
                      <a:lnTo>
                        <a:pt x="26" y="12"/>
                      </a:lnTo>
                      <a:lnTo>
                        <a:pt x="24" y="10"/>
                      </a:lnTo>
                      <a:lnTo>
                        <a:pt x="22" y="8"/>
                      </a:lnTo>
                      <a:lnTo>
                        <a:pt x="20" y="6"/>
                      </a:lnTo>
                      <a:lnTo>
                        <a:pt x="18" y="4"/>
                      </a:lnTo>
                      <a:lnTo>
                        <a:pt x="20" y="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18" name="Freeform 366"/>
                <p:cNvSpPr>
                  <a:spLocks/>
                </p:cNvSpPr>
                <p:nvPr/>
              </p:nvSpPr>
              <p:spPr bwMode="gray">
                <a:xfrm>
                  <a:off x="4179" y="1838"/>
                  <a:ext cx="50" cy="46"/>
                </a:xfrm>
                <a:custGeom>
                  <a:avLst/>
                  <a:gdLst>
                    <a:gd name="T0" fmla="*/ 24 w 50"/>
                    <a:gd name="T1" fmla="*/ 18 h 46"/>
                    <a:gd name="T2" fmla="*/ 24 w 50"/>
                    <a:gd name="T3" fmla="*/ 18 h 46"/>
                    <a:gd name="T4" fmla="*/ 22 w 50"/>
                    <a:gd name="T5" fmla="*/ 18 h 46"/>
                    <a:gd name="T6" fmla="*/ 18 w 50"/>
                    <a:gd name="T7" fmla="*/ 18 h 46"/>
                    <a:gd name="T8" fmla="*/ 16 w 50"/>
                    <a:gd name="T9" fmla="*/ 20 h 46"/>
                    <a:gd name="T10" fmla="*/ 12 w 50"/>
                    <a:gd name="T11" fmla="*/ 22 h 46"/>
                    <a:gd name="T12" fmla="*/ 10 w 50"/>
                    <a:gd name="T13" fmla="*/ 24 h 46"/>
                    <a:gd name="T14" fmla="*/ 8 w 50"/>
                    <a:gd name="T15" fmla="*/ 26 h 46"/>
                    <a:gd name="T16" fmla="*/ 8 w 50"/>
                    <a:gd name="T17" fmla="*/ 26 h 46"/>
                    <a:gd name="T18" fmla="*/ 6 w 50"/>
                    <a:gd name="T19" fmla="*/ 26 h 46"/>
                    <a:gd name="T20" fmla="*/ 4 w 50"/>
                    <a:gd name="T21" fmla="*/ 26 h 46"/>
                    <a:gd name="T22" fmla="*/ 2 w 50"/>
                    <a:gd name="T23" fmla="*/ 28 h 46"/>
                    <a:gd name="T24" fmla="*/ 0 w 50"/>
                    <a:gd name="T25" fmla="*/ 30 h 46"/>
                    <a:gd name="T26" fmla="*/ 0 w 50"/>
                    <a:gd name="T27" fmla="*/ 32 h 46"/>
                    <a:gd name="T28" fmla="*/ 0 w 50"/>
                    <a:gd name="T29" fmla="*/ 38 h 46"/>
                    <a:gd name="T30" fmla="*/ 0 w 50"/>
                    <a:gd name="T31" fmla="*/ 38 h 46"/>
                    <a:gd name="T32" fmla="*/ 4 w 50"/>
                    <a:gd name="T33" fmla="*/ 40 h 46"/>
                    <a:gd name="T34" fmla="*/ 6 w 50"/>
                    <a:gd name="T35" fmla="*/ 42 h 46"/>
                    <a:gd name="T36" fmla="*/ 12 w 50"/>
                    <a:gd name="T37" fmla="*/ 44 h 46"/>
                    <a:gd name="T38" fmla="*/ 18 w 50"/>
                    <a:gd name="T39" fmla="*/ 46 h 46"/>
                    <a:gd name="T40" fmla="*/ 24 w 50"/>
                    <a:gd name="T41" fmla="*/ 46 h 46"/>
                    <a:gd name="T42" fmla="*/ 26 w 50"/>
                    <a:gd name="T43" fmla="*/ 46 h 46"/>
                    <a:gd name="T44" fmla="*/ 30 w 50"/>
                    <a:gd name="T45" fmla="*/ 46 h 46"/>
                    <a:gd name="T46" fmla="*/ 34 w 50"/>
                    <a:gd name="T47" fmla="*/ 44 h 46"/>
                    <a:gd name="T48" fmla="*/ 38 w 50"/>
                    <a:gd name="T49" fmla="*/ 44 h 46"/>
                    <a:gd name="T50" fmla="*/ 44 w 50"/>
                    <a:gd name="T51" fmla="*/ 44 h 46"/>
                    <a:gd name="T52" fmla="*/ 48 w 50"/>
                    <a:gd name="T53" fmla="*/ 44 h 46"/>
                    <a:gd name="T54" fmla="*/ 50 w 50"/>
                    <a:gd name="T55" fmla="*/ 46 h 46"/>
                    <a:gd name="T56" fmla="*/ 50 w 50"/>
                    <a:gd name="T57" fmla="*/ 44 h 46"/>
                    <a:gd name="T58" fmla="*/ 48 w 50"/>
                    <a:gd name="T59" fmla="*/ 42 h 46"/>
                    <a:gd name="T60" fmla="*/ 48 w 50"/>
                    <a:gd name="T61" fmla="*/ 36 h 46"/>
                    <a:gd name="T62" fmla="*/ 46 w 50"/>
                    <a:gd name="T63" fmla="*/ 30 h 46"/>
                    <a:gd name="T64" fmla="*/ 44 w 50"/>
                    <a:gd name="T65" fmla="*/ 26 h 46"/>
                    <a:gd name="T66" fmla="*/ 42 w 50"/>
                    <a:gd name="T67" fmla="*/ 24 h 46"/>
                    <a:gd name="T68" fmla="*/ 40 w 50"/>
                    <a:gd name="T69" fmla="*/ 22 h 46"/>
                    <a:gd name="T70" fmla="*/ 40 w 50"/>
                    <a:gd name="T71" fmla="*/ 18 h 46"/>
                    <a:gd name="T72" fmla="*/ 38 w 50"/>
                    <a:gd name="T73" fmla="*/ 14 h 46"/>
                    <a:gd name="T74" fmla="*/ 38 w 50"/>
                    <a:gd name="T75" fmla="*/ 10 h 46"/>
                    <a:gd name="T76" fmla="*/ 36 w 50"/>
                    <a:gd name="T77" fmla="*/ 6 h 46"/>
                    <a:gd name="T78" fmla="*/ 32 w 50"/>
                    <a:gd name="T79" fmla="*/ 2 h 46"/>
                    <a:gd name="T80" fmla="*/ 30 w 50"/>
                    <a:gd name="T81" fmla="*/ 0 h 46"/>
                    <a:gd name="T82" fmla="*/ 26 w 50"/>
                    <a:gd name="T83" fmla="*/ 2 h 46"/>
                    <a:gd name="T84" fmla="*/ 24 w 50"/>
                    <a:gd name="T85" fmla="*/ 18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0" h="46">
                      <a:moveTo>
                        <a:pt x="24" y="18"/>
                      </a:moveTo>
                      <a:lnTo>
                        <a:pt x="24" y="18"/>
                      </a:lnTo>
                      <a:lnTo>
                        <a:pt x="22" y="18"/>
                      </a:lnTo>
                      <a:lnTo>
                        <a:pt x="18" y="18"/>
                      </a:lnTo>
                      <a:lnTo>
                        <a:pt x="16" y="20"/>
                      </a:lnTo>
                      <a:lnTo>
                        <a:pt x="12" y="22"/>
                      </a:lnTo>
                      <a:lnTo>
                        <a:pt x="10" y="24"/>
                      </a:lnTo>
                      <a:lnTo>
                        <a:pt x="8" y="26"/>
                      </a:lnTo>
                      <a:lnTo>
                        <a:pt x="8" y="26"/>
                      </a:lnTo>
                      <a:lnTo>
                        <a:pt x="6" y="26"/>
                      </a:lnTo>
                      <a:lnTo>
                        <a:pt x="4" y="26"/>
                      </a:lnTo>
                      <a:lnTo>
                        <a:pt x="2" y="28"/>
                      </a:lnTo>
                      <a:lnTo>
                        <a:pt x="0" y="30"/>
                      </a:lnTo>
                      <a:lnTo>
                        <a:pt x="0" y="32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4" y="40"/>
                      </a:lnTo>
                      <a:lnTo>
                        <a:pt x="6" y="42"/>
                      </a:lnTo>
                      <a:lnTo>
                        <a:pt x="12" y="44"/>
                      </a:lnTo>
                      <a:lnTo>
                        <a:pt x="18" y="46"/>
                      </a:lnTo>
                      <a:lnTo>
                        <a:pt x="24" y="46"/>
                      </a:lnTo>
                      <a:lnTo>
                        <a:pt x="26" y="46"/>
                      </a:lnTo>
                      <a:lnTo>
                        <a:pt x="30" y="46"/>
                      </a:lnTo>
                      <a:lnTo>
                        <a:pt x="34" y="44"/>
                      </a:lnTo>
                      <a:lnTo>
                        <a:pt x="38" y="44"/>
                      </a:lnTo>
                      <a:lnTo>
                        <a:pt x="44" y="44"/>
                      </a:lnTo>
                      <a:lnTo>
                        <a:pt x="48" y="44"/>
                      </a:lnTo>
                      <a:lnTo>
                        <a:pt x="50" y="46"/>
                      </a:lnTo>
                      <a:lnTo>
                        <a:pt x="50" y="44"/>
                      </a:lnTo>
                      <a:lnTo>
                        <a:pt x="48" y="42"/>
                      </a:lnTo>
                      <a:lnTo>
                        <a:pt x="48" y="36"/>
                      </a:lnTo>
                      <a:lnTo>
                        <a:pt x="46" y="30"/>
                      </a:lnTo>
                      <a:lnTo>
                        <a:pt x="44" y="26"/>
                      </a:lnTo>
                      <a:lnTo>
                        <a:pt x="42" y="24"/>
                      </a:lnTo>
                      <a:lnTo>
                        <a:pt x="40" y="22"/>
                      </a:lnTo>
                      <a:lnTo>
                        <a:pt x="40" y="18"/>
                      </a:lnTo>
                      <a:lnTo>
                        <a:pt x="38" y="14"/>
                      </a:lnTo>
                      <a:lnTo>
                        <a:pt x="38" y="10"/>
                      </a:lnTo>
                      <a:lnTo>
                        <a:pt x="36" y="6"/>
                      </a:lnTo>
                      <a:lnTo>
                        <a:pt x="32" y="2"/>
                      </a:lnTo>
                      <a:lnTo>
                        <a:pt x="30" y="0"/>
                      </a:lnTo>
                      <a:lnTo>
                        <a:pt x="26" y="2"/>
                      </a:lnTo>
                      <a:lnTo>
                        <a:pt x="24" y="1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19" name="Freeform 367"/>
                <p:cNvSpPr>
                  <a:spLocks/>
                </p:cNvSpPr>
                <p:nvPr/>
              </p:nvSpPr>
              <p:spPr bwMode="gray">
                <a:xfrm>
                  <a:off x="4431" y="1676"/>
                  <a:ext cx="60" cy="44"/>
                </a:xfrm>
                <a:custGeom>
                  <a:avLst/>
                  <a:gdLst>
                    <a:gd name="T0" fmla="*/ 14 w 60"/>
                    <a:gd name="T1" fmla="*/ 2 h 44"/>
                    <a:gd name="T2" fmla="*/ 14 w 60"/>
                    <a:gd name="T3" fmla="*/ 2 h 44"/>
                    <a:gd name="T4" fmla="*/ 12 w 60"/>
                    <a:gd name="T5" fmla="*/ 2 h 44"/>
                    <a:gd name="T6" fmla="*/ 10 w 60"/>
                    <a:gd name="T7" fmla="*/ 2 h 44"/>
                    <a:gd name="T8" fmla="*/ 8 w 60"/>
                    <a:gd name="T9" fmla="*/ 2 h 44"/>
                    <a:gd name="T10" fmla="*/ 4 w 60"/>
                    <a:gd name="T11" fmla="*/ 2 h 44"/>
                    <a:gd name="T12" fmla="*/ 2 w 60"/>
                    <a:gd name="T13" fmla="*/ 4 h 44"/>
                    <a:gd name="T14" fmla="*/ 0 w 60"/>
                    <a:gd name="T15" fmla="*/ 8 h 44"/>
                    <a:gd name="T16" fmla="*/ 0 w 60"/>
                    <a:gd name="T17" fmla="*/ 12 h 44"/>
                    <a:gd name="T18" fmla="*/ 0 w 60"/>
                    <a:gd name="T19" fmla="*/ 14 h 44"/>
                    <a:gd name="T20" fmla="*/ 0 w 60"/>
                    <a:gd name="T21" fmla="*/ 16 h 44"/>
                    <a:gd name="T22" fmla="*/ 0 w 60"/>
                    <a:gd name="T23" fmla="*/ 20 h 44"/>
                    <a:gd name="T24" fmla="*/ 0 w 60"/>
                    <a:gd name="T25" fmla="*/ 24 h 44"/>
                    <a:gd name="T26" fmla="*/ 0 w 60"/>
                    <a:gd name="T27" fmla="*/ 28 h 44"/>
                    <a:gd name="T28" fmla="*/ 2 w 60"/>
                    <a:gd name="T29" fmla="*/ 32 h 44"/>
                    <a:gd name="T30" fmla="*/ 4 w 60"/>
                    <a:gd name="T31" fmla="*/ 36 h 44"/>
                    <a:gd name="T32" fmla="*/ 6 w 60"/>
                    <a:gd name="T33" fmla="*/ 38 h 44"/>
                    <a:gd name="T34" fmla="*/ 12 w 60"/>
                    <a:gd name="T35" fmla="*/ 40 h 44"/>
                    <a:gd name="T36" fmla="*/ 12 w 60"/>
                    <a:gd name="T37" fmla="*/ 40 h 44"/>
                    <a:gd name="T38" fmla="*/ 14 w 60"/>
                    <a:gd name="T39" fmla="*/ 42 h 44"/>
                    <a:gd name="T40" fmla="*/ 18 w 60"/>
                    <a:gd name="T41" fmla="*/ 44 h 44"/>
                    <a:gd name="T42" fmla="*/ 22 w 60"/>
                    <a:gd name="T43" fmla="*/ 44 h 44"/>
                    <a:gd name="T44" fmla="*/ 26 w 60"/>
                    <a:gd name="T45" fmla="*/ 42 h 44"/>
                    <a:gd name="T46" fmla="*/ 58 w 60"/>
                    <a:gd name="T47" fmla="*/ 42 h 44"/>
                    <a:gd name="T48" fmla="*/ 60 w 60"/>
                    <a:gd name="T49" fmla="*/ 36 h 44"/>
                    <a:gd name="T50" fmla="*/ 58 w 60"/>
                    <a:gd name="T51" fmla="*/ 34 h 44"/>
                    <a:gd name="T52" fmla="*/ 58 w 60"/>
                    <a:gd name="T53" fmla="*/ 32 h 44"/>
                    <a:gd name="T54" fmla="*/ 58 w 60"/>
                    <a:gd name="T55" fmla="*/ 28 h 44"/>
                    <a:gd name="T56" fmla="*/ 56 w 60"/>
                    <a:gd name="T57" fmla="*/ 22 h 44"/>
                    <a:gd name="T58" fmla="*/ 56 w 60"/>
                    <a:gd name="T59" fmla="*/ 16 h 44"/>
                    <a:gd name="T60" fmla="*/ 54 w 60"/>
                    <a:gd name="T61" fmla="*/ 12 h 44"/>
                    <a:gd name="T62" fmla="*/ 54 w 60"/>
                    <a:gd name="T63" fmla="*/ 8 h 44"/>
                    <a:gd name="T64" fmla="*/ 54 w 60"/>
                    <a:gd name="T65" fmla="*/ 6 h 44"/>
                    <a:gd name="T66" fmla="*/ 52 w 60"/>
                    <a:gd name="T67" fmla="*/ 4 h 44"/>
                    <a:gd name="T68" fmla="*/ 48 w 60"/>
                    <a:gd name="T69" fmla="*/ 0 h 44"/>
                    <a:gd name="T70" fmla="*/ 44 w 60"/>
                    <a:gd name="T71" fmla="*/ 0 h 44"/>
                    <a:gd name="T72" fmla="*/ 38 w 60"/>
                    <a:gd name="T73" fmla="*/ 0 h 44"/>
                    <a:gd name="T74" fmla="*/ 30 w 60"/>
                    <a:gd name="T75" fmla="*/ 2 h 44"/>
                    <a:gd name="T76" fmla="*/ 14 w 60"/>
                    <a:gd name="T77" fmla="*/ 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60" h="44">
                      <a:moveTo>
                        <a:pt x="14" y="2"/>
                      </a:moveTo>
                      <a:lnTo>
                        <a:pt x="14" y="2"/>
                      </a:lnTo>
                      <a:lnTo>
                        <a:pt x="12" y="2"/>
                      </a:lnTo>
                      <a:lnTo>
                        <a:pt x="10" y="2"/>
                      </a:lnTo>
                      <a:lnTo>
                        <a:pt x="8" y="2"/>
                      </a:lnTo>
                      <a:lnTo>
                        <a:pt x="4" y="2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0" y="14"/>
                      </a:lnTo>
                      <a:lnTo>
                        <a:pt x="0" y="16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28"/>
                      </a:lnTo>
                      <a:lnTo>
                        <a:pt x="2" y="32"/>
                      </a:lnTo>
                      <a:lnTo>
                        <a:pt x="4" y="36"/>
                      </a:lnTo>
                      <a:lnTo>
                        <a:pt x="6" y="38"/>
                      </a:lnTo>
                      <a:lnTo>
                        <a:pt x="12" y="40"/>
                      </a:lnTo>
                      <a:lnTo>
                        <a:pt x="12" y="40"/>
                      </a:lnTo>
                      <a:lnTo>
                        <a:pt x="14" y="42"/>
                      </a:lnTo>
                      <a:lnTo>
                        <a:pt x="18" y="44"/>
                      </a:lnTo>
                      <a:lnTo>
                        <a:pt x="22" y="44"/>
                      </a:lnTo>
                      <a:lnTo>
                        <a:pt x="26" y="42"/>
                      </a:lnTo>
                      <a:lnTo>
                        <a:pt x="58" y="42"/>
                      </a:lnTo>
                      <a:lnTo>
                        <a:pt x="60" y="36"/>
                      </a:lnTo>
                      <a:lnTo>
                        <a:pt x="58" y="34"/>
                      </a:lnTo>
                      <a:lnTo>
                        <a:pt x="58" y="32"/>
                      </a:lnTo>
                      <a:lnTo>
                        <a:pt x="58" y="28"/>
                      </a:lnTo>
                      <a:lnTo>
                        <a:pt x="56" y="22"/>
                      </a:lnTo>
                      <a:lnTo>
                        <a:pt x="56" y="16"/>
                      </a:lnTo>
                      <a:lnTo>
                        <a:pt x="54" y="12"/>
                      </a:lnTo>
                      <a:lnTo>
                        <a:pt x="54" y="8"/>
                      </a:lnTo>
                      <a:lnTo>
                        <a:pt x="54" y="6"/>
                      </a:lnTo>
                      <a:lnTo>
                        <a:pt x="52" y="4"/>
                      </a:lnTo>
                      <a:lnTo>
                        <a:pt x="48" y="0"/>
                      </a:lnTo>
                      <a:lnTo>
                        <a:pt x="44" y="0"/>
                      </a:lnTo>
                      <a:lnTo>
                        <a:pt x="38" y="0"/>
                      </a:lnTo>
                      <a:lnTo>
                        <a:pt x="30" y="2"/>
                      </a:lnTo>
                      <a:lnTo>
                        <a:pt x="14" y="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20" name="Freeform 368"/>
                <p:cNvSpPr>
                  <a:spLocks/>
                </p:cNvSpPr>
                <p:nvPr/>
              </p:nvSpPr>
              <p:spPr bwMode="gray">
                <a:xfrm>
                  <a:off x="4473" y="1882"/>
                  <a:ext cx="24" cy="32"/>
                </a:xfrm>
                <a:custGeom>
                  <a:avLst/>
                  <a:gdLst>
                    <a:gd name="T0" fmla="*/ 10 w 24"/>
                    <a:gd name="T1" fmla="*/ 0 h 32"/>
                    <a:gd name="T2" fmla="*/ 10 w 24"/>
                    <a:gd name="T3" fmla="*/ 0 h 32"/>
                    <a:gd name="T4" fmla="*/ 8 w 24"/>
                    <a:gd name="T5" fmla="*/ 0 h 32"/>
                    <a:gd name="T6" fmla="*/ 6 w 24"/>
                    <a:gd name="T7" fmla="*/ 0 h 32"/>
                    <a:gd name="T8" fmla="*/ 4 w 24"/>
                    <a:gd name="T9" fmla="*/ 2 h 32"/>
                    <a:gd name="T10" fmla="*/ 2 w 24"/>
                    <a:gd name="T11" fmla="*/ 4 h 32"/>
                    <a:gd name="T12" fmla="*/ 0 w 24"/>
                    <a:gd name="T13" fmla="*/ 8 h 32"/>
                    <a:gd name="T14" fmla="*/ 0 w 24"/>
                    <a:gd name="T15" fmla="*/ 14 h 32"/>
                    <a:gd name="T16" fmla="*/ 0 w 24"/>
                    <a:gd name="T17" fmla="*/ 16 h 32"/>
                    <a:gd name="T18" fmla="*/ 0 w 24"/>
                    <a:gd name="T19" fmla="*/ 18 h 32"/>
                    <a:gd name="T20" fmla="*/ 0 w 24"/>
                    <a:gd name="T21" fmla="*/ 22 h 32"/>
                    <a:gd name="T22" fmla="*/ 0 w 24"/>
                    <a:gd name="T23" fmla="*/ 26 h 32"/>
                    <a:gd name="T24" fmla="*/ 2 w 24"/>
                    <a:gd name="T25" fmla="*/ 30 h 32"/>
                    <a:gd name="T26" fmla="*/ 6 w 24"/>
                    <a:gd name="T27" fmla="*/ 32 h 32"/>
                    <a:gd name="T28" fmla="*/ 8 w 24"/>
                    <a:gd name="T29" fmla="*/ 32 h 32"/>
                    <a:gd name="T30" fmla="*/ 10 w 24"/>
                    <a:gd name="T31" fmla="*/ 32 h 32"/>
                    <a:gd name="T32" fmla="*/ 12 w 24"/>
                    <a:gd name="T33" fmla="*/ 32 h 32"/>
                    <a:gd name="T34" fmla="*/ 16 w 24"/>
                    <a:gd name="T35" fmla="*/ 32 h 32"/>
                    <a:gd name="T36" fmla="*/ 18 w 24"/>
                    <a:gd name="T37" fmla="*/ 32 h 32"/>
                    <a:gd name="T38" fmla="*/ 22 w 24"/>
                    <a:gd name="T39" fmla="*/ 30 h 32"/>
                    <a:gd name="T40" fmla="*/ 24 w 24"/>
                    <a:gd name="T41" fmla="*/ 28 h 32"/>
                    <a:gd name="T42" fmla="*/ 24 w 24"/>
                    <a:gd name="T43" fmla="*/ 26 h 32"/>
                    <a:gd name="T44" fmla="*/ 24 w 24"/>
                    <a:gd name="T45" fmla="*/ 24 h 32"/>
                    <a:gd name="T46" fmla="*/ 24 w 24"/>
                    <a:gd name="T47" fmla="*/ 22 h 32"/>
                    <a:gd name="T48" fmla="*/ 24 w 24"/>
                    <a:gd name="T49" fmla="*/ 20 h 32"/>
                    <a:gd name="T50" fmla="*/ 24 w 24"/>
                    <a:gd name="T51" fmla="*/ 16 h 32"/>
                    <a:gd name="T52" fmla="*/ 24 w 24"/>
                    <a:gd name="T53" fmla="*/ 12 h 32"/>
                    <a:gd name="T54" fmla="*/ 24 w 24"/>
                    <a:gd name="T55" fmla="*/ 8 h 32"/>
                    <a:gd name="T56" fmla="*/ 22 w 24"/>
                    <a:gd name="T57" fmla="*/ 4 h 32"/>
                    <a:gd name="T58" fmla="*/ 20 w 24"/>
                    <a:gd name="T59" fmla="*/ 2 h 32"/>
                    <a:gd name="T60" fmla="*/ 16 w 24"/>
                    <a:gd name="T61" fmla="*/ 0 h 32"/>
                    <a:gd name="T62" fmla="*/ 10 w 24"/>
                    <a:gd name="T63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" h="32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4" y="2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0" y="16"/>
                      </a:lnTo>
                      <a:lnTo>
                        <a:pt x="0" y="18"/>
                      </a:lnTo>
                      <a:lnTo>
                        <a:pt x="0" y="22"/>
                      </a:lnTo>
                      <a:lnTo>
                        <a:pt x="0" y="26"/>
                      </a:lnTo>
                      <a:lnTo>
                        <a:pt x="2" y="30"/>
                      </a:lnTo>
                      <a:lnTo>
                        <a:pt x="6" y="32"/>
                      </a:lnTo>
                      <a:lnTo>
                        <a:pt x="8" y="32"/>
                      </a:lnTo>
                      <a:lnTo>
                        <a:pt x="10" y="32"/>
                      </a:lnTo>
                      <a:lnTo>
                        <a:pt x="12" y="32"/>
                      </a:lnTo>
                      <a:lnTo>
                        <a:pt x="16" y="32"/>
                      </a:lnTo>
                      <a:lnTo>
                        <a:pt x="18" y="32"/>
                      </a:lnTo>
                      <a:lnTo>
                        <a:pt x="22" y="30"/>
                      </a:lnTo>
                      <a:lnTo>
                        <a:pt x="24" y="28"/>
                      </a:lnTo>
                      <a:lnTo>
                        <a:pt x="24" y="26"/>
                      </a:lnTo>
                      <a:lnTo>
                        <a:pt x="24" y="24"/>
                      </a:lnTo>
                      <a:lnTo>
                        <a:pt x="24" y="22"/>
                      </a:lnTo>
                      <a:lnTo>
                        <a:pt x="24" y="20"/>
                      </a:lnTo>
                      <a:lnTo>
                        <a:pt x="24" y="16"/>
                      </a:lnTo>
                      <a:lnTo>
                        <a:pt x="24" y="12"/>
                      </a:lnTo>
                      <a:lnTo>
                        <a:pt x="24" y="8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0" y="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21" name="Freeform 369"/>
                <p:cNvSpPr>
                  <a:spLocks/>
                </p:cNvSpPr>
                <p:nvPr/>
              </p:nvSpPr>
              <p:spPr bwMode="gray">
                <a:xfrm>
                  <a:off x="4463" y="1400"/>
                  <a:ext cx="228" cy="268"/>
                </a:xfrm>
                <a:custGeom>
                  <a:avLst/>
                  <a:gdLst>
                    <a:gd name="T0" fmla="*/ 206 w 228"/>
                    <a:gd name="T1" fmla="*/ 82 h 268"/>
                    <a:gd name="T2" fmla="*/ 198 w 228"/>
                    <a:gd name="T3" fmla="*/ 84 h 268"/>
                    <a:gd name="T4" fmla="*/ 198 w 228"/>
                    <a:gd name="T5" fmla="*/ 92 h 268"/>
                    <a:gd name="T6" fmla="*/ 204 w 228"/>
                    <a:gd name="T7" fmla="*/ 96 h 268"/>
                    <a:gd name="T8" fmla="*/ 200 w 228"/>
                    <a:gd name="T9" fmla="*/ 104 h 268"/>
                    <a:gd name="T10" fmla="*/ 214 w 228"/>
                    <a:gd name="T11" fmla="*/ 112 h 268"/>
                    <a:gd name="T12" fmla="*/ 188 w 228"/>
                    <a:gd name="T13" fmla="*/ 122 h 268"/>
                    <a:gd name="T14" fmla="*/ 164 w 228"/>
                    <a:gd name="T15" fmla="*/ 138 h 268"/>
                    <a:gd name="T16" fmla="*/ 152 w 228"/>
                    <a:gd name="T17" fmla="*/ 154 h 268"/>
                    <a:gd name="T18" fmla="*/ 140 w 228"/>
                    <a:gd name="T19" fmla="*/ 160 h 268"/>
                    <a:gd name="T20" fmla="*/ 120 w 228"/>
                    <a:gd name="T21" fmla="*/ 174 h 268"/>
                    <a:gd name="T22" fmla="*/ 106 w 228"/>
                    <a:gd name="T23" fmla="*/ 182 h 268"/>
                    <a:gd name="T24" fmla="*/ 116 w 228"/>
                    <a:gd name="T25" fmla="*/ 188 h 268"/>
                    <a:gd name="T26" fmla="*/ 112 w 228"/>
                    <a:gd name="T27" fmla="*/ 198 h 268"/>
                    <a:gd name="T28" fmla="*/ 100 w 228"/>
                    <a:gd name="T29" fmla="*/ 214 h 268"/>
                    <a:gd name="T30" fmla="*/ 82 w 228"/>
                    <a:gd name="T31" fmla="*/ 224 h 268"/>
                    <a:gd name="T32" fmla="*/ 76 w 228"/>
                    <a:gd name="T33" fmla="*/ 238 h 268"/>
                    <a:gd name="T34" fmla="*/ 74 w 228"/>
                    <a:gd name="T35" fmla="*/ 260 h 268"/>
                    <a:gd name="T36" fmla="*/ 54 w 228"/>
                    <a:gd name="T37" fmla="*/ 268 h 268"/>
                    <a:gd name="T38" fmla="*/ 46 w 228"/>
                    <a:gd name="T39" fmla="*/ 258 h 268"/>
                    <a:gd name="T40" fmla="*/ 24 w 228"/>
                    <a:gd name="T41" fmla="*/ 256 h 268"/>
                    <a:gd name="T42" fmla="*/ 2 w 228"/>
                    <a:gd name="T43" fmla="*/ 240 h 268"/>
                    <a:gd name="T44" fmla="*/ 12 w 228"/>
                    <a:gd name="T45" fmla="*/ 222 h 268"/>
                    <a:gd name="T46" fmla="*/ 20 w 228"/>
                    <a:gd name="T47" fmla="*/ 214 h 268"/>
                    <a:gd name="T48" fmla="*/ 26 w 228"/>
                    <a:gd name="T49" fmla="*/ 206 h 268"/>
                    <a:gd name="T50" fmla="*/ 40 w 228"/>
                    <a:gd name="T51" fmla="*/ 218 h 268"/>
                    <a:gd name="T52" fmla="*/ 40 w 228"/>
                    <a:gd name="T53" fmla="*/ 208 h 268"/>
                    <a:gd name="T54" fmla="*/ 38 w 228"/>
                    <a:gd name="T55" fmla="*/ 198 h 268"/>
                    <a:gd name="T56" fmla="*/ 28 w 228"/>
                    <a:gd name="T57" fmla="*/ 198 h 268"/>
                    <a:gd name="T58" fmla="*/ 30 w 228"/>
                    <a:gd name="T59" fmla="*/ 186 h 268"/>
                    <a:gd name="T60" fmla="*/ 42 w 228"/>
                    <a:gd name="T61" fmla="*/ 176 h 268"/>
                    <a:gd name="T62" fmla="*/ 62 w 228"/>
                    <a:gd name="T63" fmla="*/ 168 h 268"/>
                    <a:gd name="T64" fmla="*/ 64 w 228"/>
                    <a:gd name="T65" fmla="*/ 162 h 268"/>
                    <a:gd name="T66" fmla="*/ 54 w 228"/>
                    <a:gd name="T67" fmla="*/ 144 h 268"/>
                    <a:gd name="T68" fmla="*/ 54 w 228"/>
                    <a:gd name="T69" fmla="*/ 126 h 268"/>
                    <a:gd name="T70" fmla="*/ 60 w 228"/>
                    <a:gd name="T71" fmla="*/ 108 h 268"/>
                    <a:gd name="T72" fmla="*/ 72 w 228"/>
                    <a:gd name="T73" fmla="*/ 120 h 268"/>
                    <a:gd name="T74" fmla="*/ 80 w 228"/>
                    <a:gd name="T75" fmla="*/ 138 h 268"/>
                    <a:gd name="T76" fmla="*/ 82 w 228"/>
                    <a:gd name="T77" fmla="*/ 114 h 268"/>
                    <a:gd name="T78" fmla="*/ 104 w 228"/>
                    <a:gd name="T79" fmla="*/ 94 h 268"/>
                    <a:gd name="T80" fmla="*/ 122 w 228"/>
                    <a:gd name="T81" fmla="*/ 88 h 268"/>
                    <a:gd name="T82" fmla="*/ 132 w 228"/>
                    <a:gd name="T83" fmla="*/ 80 h 268"/>
                    <a:gd name="T84" fmla="*/ 86 w 228"/>
                    <a:gd name="T85" fmla="*/ 74 h 268"/>
                    <a:gd name="T86" fmla="*/ 68 w 228"/>
                    <a:gd name="T87" fmla="*/ 72 h 268"/>
                    <a:gd name="T88" fmla="*/ 56 w 228"/>
                    <a:gd name="T89" fmla="*/ 74 h 268"/>
                    <a:gd name="T90" fmla="*/ 44 w 228"/>
                    <a:gd name="T91" fmla="*/ 54 h 268"/>
                    <a:gd name="T92" fmla="*/ 44 w 228"/>
                    <a:gd name="T93" fmla="*/ 40 h 268"/>
                    <a:gd name="T94" fmla="*/ 66 w 228"/>
                    <a:gd name="T95" fmla="*/ 42 h 268"/>
                    <a:gd name="T96" fmla="*/ 78 w 228"/>
                    <a:gd name="T97" fmla="*/ 26 h 268"/>
                    <a:gd name="T98" fmla="*/ 100 w 228"/>
                    <a:gd name="T99" fmla="*/ 18 h 268"/>
                    <a:gd name="T100" fmla="*/ 122 w 228"/>
                    <a:gd name="T101" fmla="*/ 4 h 268"/>
                    <a:gd name="T102" fmla="*/ 160 w 228"/>
                    <a:gd name="T103" fmla="*/ 2 h 268"/>
                    <a:gd name="T104" fmla="*/ 188 w 228"/>
                    <a:gd name="T105" fmla="*/ 6 h 268"/>
                    <a:gd name="T106" fmla="*/ 212 w 228"/>
                    <a:gd name="T107" fmla="*/ 26 h 268"/>
                    <a:gd name="T108" fmla="*/ 216 w 228"/>
                    <a:gd name="T109" fmla="*/ 30 h 268"/>
                    <a:gd name="T110" fmla="*/ 218 w 228"/>
                    <a:gd name="T111" fmla="*/ 64 h 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228" h="268">
                      <a:moveTo>
                        <a:pt x="222" y="68"/>
                      </a:moveTo>
                      <a:lnTo>
                        <a:pt x="228" y="80"/>
                      </a:lnTo>
                      <a:lnTo>
                        <a:pt x="222" y="82"/>
                      </a:lnTo>
                      <a:lnTo>
                        <a:pt x="216" y="84"/>
                      </a:lnTo>
                      <a:lnTo>
                        <a:pt x="212" y="84"/>
                      </a:lnTo>
                      <a:lnTo>
                        <a:pt x="208" y="82"/>
                      </a:lnTo>
                      <a:lnTo>
                        <a:pt x="206" y="82"/>
                      </a:lnTo>
                      <a:lnTo>
                        <a:pt x="204" y="80"/>
                      </a:lnTo>
                      <a:lnTo>
                        <a:pt x="200" y="80"/>
                      </a:lnTo>
                      <a:lnTo>
                        <a:pt x="198" y="80"/>
                      </a:lnTo>
                      <a:lnTo>
                        <a:pt x="196" y="80"/>
                      </a:lnTo>
                      <a:lnTo>
                        <a:pt x="196" y="82"/>
                      </a:lnTo>
                      <a:lnTo>
                        <a:pt x="196" y="84"/>
                      </a:lnTo>
                      <a:lnTo>
                        <a:pt x="198" y="84"/>
                      </a:lnTo>
                      <a:lnTo>
                        <a:pt x="200" y="86"/>
                      </a:lnTo>
                      <a:lnTo>
                        <a:pt x="200" y="88"/>
                      </a:lnTo>
                      <a:lnTo>
                        <a:pt x="200" y="88"/>
                      </a:lnTo>
                      <a:lnTo>
                        <a:pt x="202" y="90"/>
                      </a:lnTo>
                      <a:lnTo>
                        <a:pt x="202" y="90"/>
                      </a:lnTo>
                      <a:lnTo>
                        <a:pt x="200" y="92"/>
                      </a:lnTo>
                      <a:lnTo>
                        <a:pt x="198" y="92"/>
                      </a:lnTo>
                      <a:lnTo>
                        <a:pt x="196" y="92"/>
                      </a:lnTo>
                      <a:lnTo>
                        <a:pt x="196" y="92"/>
                      </a:lnTo>
                      <a:lnTo>
                        <a:pt x="194" y="92"/>
                      </a:lnTo>
                      <a:lnTo>
                        <a:pt x="192" y="94"/>
                      </a:lnTo>
                      <a:lnTo>
                        <a:pt x="192" y="96"/>
                      </a:lnTo>
                      <a:lnTo>
                        <a:pt x="192" y="96"/>
                      </a:lnTo>
                      <a:lnTo>
                        <a:pt x="204" y="96"/>
                      </a:lnTo>
                      <a:lnTo>
                        <a:pt x="208" y="98"/>
                      </a:lnTo>
                      <a:lnTo>
                        <a:pt x="208" y="98"/>
                      </a:lnTo>
                      <a:lnTo>
                        <a:pt x="206" y="100"/>
                      </a:lnTo>
                      <a:lnTo>
                        <a:pt x="206" y="100"/>
                      </a:lnTo>
                      <a:lnTo>
                        <a:pt x="204" y="102"/>
                      </a:lnTo>
                      <a:lnTo>
                        <a:pt x="202" y="102"/>
                      </a:lnTo>
                      <a:lnTo>
                        <a:pt x="200" y="104"/>
                      </a:lnTo>
                      <a:lnTo>
                        <a:pt x="200" y="106"/>
                      </a:lnTo>
                      <a:lnTo>
                        <a:pt x="202" y="106"/>
                      </a:lnTo>
                      <a:lnTo>
                        <a:pt x="202" y="108"/>
                      </a:lnTo>
                      <a:lnTo>
                        <a:pt x="214" y="106"/>
                      </a:lnTo>
                      <a:lnTo>
                        <a:pt x="216" y="108"/>
                      </a:lnTo>
                      <a:lnTo>
                        <a:pt x="216" y="110"/>
                      </a:lnTo>
                      <a:lnTo>
                        <a:pt x="214" y="112"/>
                      </a:lnTo>
                      <a:lnTo>
                        <a:pt x="212" y="114"/>
                      </a:lnTo>
                      <a:lnTo>
                        <a:pt x="210" y="114"/>
                      </a:lnTo>
                      <a:lnTo>
                        <a:pt x="210" y="114"/>
                      </a:lnTo>
                      <a:lnTo>
                        <a:pt x="208" y="114"/>
                      </a:lnTo>
                      <a:lnTo>
                        <a:pt x="200" y="116"/>
                      </a:lnTo>
                      <a:lnTo>
                        <a:pt x="194" y="118"/>
                      </a:lnTo>
                      <a:lnTo>
                        <a:pt x="188" y="122"/>
                      </a:lnTo>
                      <a:lnTo>
                        <a:pt x="186" y="124"/>
                      </a:lnTo>
                      <a:lnTo>
                        <a:pt x="184" y="126"/>
                      </a:lnTo>
                      <a:lnTo>
                        <a:pt x="182" y="128"/>
                      </a:lnTo>
                      <a:lnTo>
                        <a:pt x="176" y="134"/>
                      </a:lnTo>
                      <a:lnTo>
                        <a:pt x="172" y="136"/>
                      </a:lnTo>
                      <a:lnTo>
                        <a:pt x="166" y="138"/>
                      </a:lnTo>
                      <a:lnTo>
                        <a:pt x="164" y="138"/>
                      </a:lnTo>
                      <a:lnTo>
                        <a:pt x="162" y="138"/>
                      </a:lnTo>
                      <a:lnTo>
                        <a:pt x="166" y="142"/>
                      </a:lnTo>
                      <a:lnTo>
                        <a:pt x="160" y="148"/>
                      </a:lnTo>
                      <a:lnTo>
                        <a:pt x="158" y="150"/>
                      </a:lnTo>
                      <a:lnTo>
                        <a:pt x="154" y="152"/>
                      </a:lnTo>
                      <a:lnTo>
                        <a:pt x="152" y="152"/>
                      </a:lnTo>
                      <a:lnTo>
                        <a:pt x="152" y="154"/>
                      </a:lnTo>
                      <a:lnTo>
                        <a:pt x="154" y="156"/>
                      </a:lnTo>
                      <a:lnTo>
                        <a:pt x="154" y="158"/>
                      </a:lnTo>
                      <a:lnTo>
                        <a:pt x="152" y="160"/>
                      </a:lnTo>
                      <a:lnTo>
                        <a:pt x="150" y="162"/>
                      </a:lnTo>
                      <a:lnTo>
                        <a:pt x="148" y="164"/>
                      </a:lnTo>
                      <a:lnTo>
                        <a:pt x="146" y="164"/>
                      </a:lnTo>
                      <a:lnTo>
                        <a:pt x="140" y="160"/>
                      </a:lnTo>
                      <a:lnTo>
                        <a:pt x="132" y="166"/>
                      </a:lnTo>
                      <a:lnTo>
                        <a:pt x="130" y="164"/>
                      </a:lnTo>
                      <a:lnTo>
                        <a:pt x="128" y="164"/>
                      </a:lnTo>
                      <a:lnTo>
                        <a:pt x="124" y="168"/>
                      </a:lnTo>
                      <a:lnTo>
                        <a:pt x="122" y="170"/>
                      </a:lnTo>
                      <a:lnTo>
                        <a:pt x="120" y="172"/>
                      </a:lnTo>
                      <a:lnTo>
                        <a:pt x="120" y="174"/>
                      </a:lnTo>
                      <a:lnTo>
                        <a:pt x="118" y="176"/>
                      </a:lnTo>
                      <a:lnTo>
                        <a:pt x="116" y="178"/>
                      </a:lnTo>
                      <a:lnTo>
                        <a:pt x="114" y="180"/>
                      </a:lnTo>
                      <a:lnTo>
                        <a:pt x="112" y="180"/>
                      </a:lnTo>
                      <a:lnTo>
                        <a:pt x="112" y="180"/>
                      </a:lnTo>
                      <a:lnTo>
                        <a:pt x="108" y="180"/>
                      </a:lnTo>
                      <a:lnTo>
                        <a:pt x="106" y="182"/>
                      </a:lnTo>
                      <a:lnTo>
                        <a:pt x="106" y="184"/>
                      </a:lnTo>
                      <a:lnTo>
                        <a:pt x="106" y="184"/>
                      </a:lnTo>
                      <a:lnTo>
                        <a:pt x="106" y="186"/>
                      </a:lnTo>
                      <a:lnTo>
                        <a:pt x="106" y="188"/>
                      </a:lnTo>
                      <a:lnTo>
                        <a:pt x="108" y="186"/>
                      </a:lnTo>
                      <a:lnTo>
                        <a:pt x="112" y="188"/>
                      </a:lnTo>
                      <a:lnTo>
                        <a:pt x="116" y="188"/>
                      </a:lnTo>
                      <a:lnTo>
                        <a:pt x="118" y="190"/>
                      </a:lnTo>
                      <a:lnTo>
                        <a:pt x="118" y="190"/>
                      </a:lnTo>
                      <a:lnTo>
                        <a:pt x="120" y="192"/>
                      </a:lnTo>
                      <a:lnTo>
                        <a:pt x="118" y="194"/>
                      </a:lnTo>
                      <a:lnTo>
                        <a:pt x="116" y="196"/>
                      </a:lnTo>
                      <a:lnTo>
                        <a:pt x="114" y="198"/>
                      </a:lnTo>
                      <a:lnTo>
                        <a:pt x="112" y="198"/>
                      </a:lnTo>
                      <a:lnTo>
                        <a:pt x="110" y="200"/>
                      </a:lnTo>
                      <a:lnTo>
                        <a:pt x="110" y="202"/>
                      </a:lnTo>
                      <a:lnTo>
                        <a:pt x="108" y="204"/>
                      </a:lnTo>
                      <a:lnTo>
                        <a:pt x="104" y="206"/>
                      </a:lnTo>
                      <a:lnTo>
                        <a:pt x="102" y="208"/>
                      </a:lnTo>
                      <a:lnTo>
                        <a:pt x="102" y="208"/>
                      </a:lnTo>
                      <a:lnTo>
                        <a:pt x="100" y="214"/>
                      </a:lnTo>
                      <a:lnTo>
                        <a:pt x="98" y="218"/>
                      </a:lnTo>
                      <a:lnTo>
                        <a:pt x="96" y="222"/>
                      </a:lnTo>
                      <a:lnTo>
                        <a:pt x="92" y="224"/>
                      </a:lnTo>
                      <a:lnTo>
                        <a:pt x="88" y="224"/>
                      </a:lnTo>
                      <a:lnTo>
                        <a:pt x="86" y="226"/>
                      </a:lnTo>
                      <a:lnTo>
                        <a:pt x="86" y="226"/>
                      </a:lnTo>
                      <a:lnTo>
                        <a:pt x="82" y="224"/>
                      </a:lnTo>
                      <a:lnTo>
                        <a:pt x="80" y="224"/>
                      </a:lnTo>
                      <a:lnTo>
                        <a:pt x="78" y="228"/>
                      </a:lnTo>
                      <a:lnTo>
                        <a:pt x="78" y="230"/>
                      </a:lnTo>
                      <a:lnTo>
                        <a:pt x="76" y="234"/>
                      </a:lnTo>
                      <a:lnTo>
                        <a:pt x="76" y="236"/>
                      </a:lnTo>
                      <a:lnTo>
                        <a:pt x="76" y="236"/>
                      </a:lnTo>
                      <a:lnTo>
                        <a:pt x="76" y="238"/>
                      </a:lnTo>
                      <a:lnTo>
                        <a:pt x="78" y="242"/>
                      </a:lnTo>
                      <a:lnTo>
                        <a:pt x="78" y="246"/>
                      </a:lnTo>
                      <a:lnTo>
                        <a:pt x="78" y="250"/>
                      </a:lnTo>
                      <a:lnTo>
                        <a:pt x="78" y="250"/>
                      </a:lnTo>
                      <a:lnTo>
                        <a:pt x="78" y="256"/>
                      </a:lnTo>
                      <a:lnTo>
                        <a:pt x="76" y="258"/>
                      </a:lnTo>
                      <a:lnTo>
                        <a:pt x="74" y="260"/>
                      </a:lnTo>
                      <a:lnTo>
                        <a:pt x="72" y="262"/>
                      </a:lnTo>
                      <a:lnTo>
                        <a:pt x="70" y="262"/>
                      </a:lnTo>
                      <a:lnTo>
                        <a:pt x="68" y="262"/>
                      </a:lnTo>
                      <a:lnTo>
                        <a:pt x="68" y="262"/>
                      </a:lnTo>
                      <a:lnTo>
                        <a:pt x="62" y="266"/>
                      </a:lnTo>
                      <a:lnTo>
                        <a:pt x="58" y="266"/>
                      </a:lnTo>
                      <a:lnTo>
                        <a:pt x="54" y="268"/>
                      </a:lnTo>
                      <a:lnTo>
                        <a:pt x="52" y="266"/>
                      </a:lnTo>
                      <a:lnTo>
                        <a:pt x="50" y="266"/>
                      </a:lnTo>
                      <a:lnTo>
                        <a:pt x="48" y="264"/>
                      </a:lnTo>
                      <a:lnTo>
                        <a:pt x="48" y="262"/>
                      </a:lnTo>
                      <a:lnTo>
                        <a:pt x="48" y="262"/>
                      </a:lnTo>
                      <a:lnTo>
                        <a:pt x="48" y="262"/>
                      </a:lnTo>
                      <a:lnTo>
                        <a:pt x="46" y="258"/>
                      </a:lnTo>
                      <a:lnTo>
                        <a:pt x="42" y="256"/>
                      </a:lnTo>
                      <a:lnTo>
                        <a:pt x="38" y="254"/>
                      </a:lnTo>
                      <a:lnTo>
                        <a:pt x="36" y="254"/>
                      </a:lnTo>
                      <a:lnTo>
                        <a:pt x="34" y="254"/>
                      </a:lnTo>
                      <a:lnTo>
                        <a:pt x="32" y="254"/>
                      </a:lnTo>
                      <a:lnTo>
                        <a:pt x="28" y="256"/>
                      </a:lnTo>
                      <a:lnTo>
                        <a:pt x="24" y="256"/>
                      </a:lnTo>
                      <a:lnTo>
                        <a:pt x="22" y="254"/>
                      </a:lnTo>
                      <a:lnTo>
                        <a:pt x="20" y="252"/>
                      </a:lnTo>
                      <a:lnTo>
                        <a:pt x="18" y="250"/>
                      </a:lnTo>
                      <a:lnTo>
                        <a:pt x="16" y="250"/>
                      </a:lnTo>
                      <a:lnTo>
                        <a:pt x="10" y="246"/>
                      </a:lnTo>
                      <a:lnTo>
                        <a:pt x="6" y="244"/>
                      </a:lnTo>
                      <a:lnTo>
                        <a:pt x="2" y="240"/>
                      </a:lnTo>
                      <a:lnTo>
                        <a:pt x="2" y="238"/>
                      </a:lnTo>
                      <a:lnTo>
                        <a:pt x="0" y="238"/>
                      </a:lnTo>
                      <a:lnTo>
                        <a:pt x="0" y="236"/>
                      </a:lnTo>
                      <a:lnTo>
                        <a:pt x="4" y="230"/>
                      </a:lnTo>
                      <a:lnTo>
                        <a:pt x="6" y="226"/>
                      </a:lnTo>
                      <a:lnTo>
                        <a:pt x="10" y="224"/>
                      </a:lnTo>
                      <a:lnTo>
                        <a:pt x="12" y="222"/>
                      </a:lnTo>
                      <a:lnTo>
                        <a:pt x="14" y="222"/>
                      </a:lnTo>
                      <a:lnTo>
                        <a:pt x="16" y="222"/>
                      </a:lnTo>
                      <a:lnTo>
                        <a:pt x="20" y="220"/>
                      </a:lnTo>
                      <a:lnTo>
                        <a:pt x="24" y="218"/>
                      </a:lnTo>
                      <a:lnTo>
                        <a:pt x="24" y="216"/>
                      </a:lnTo>
                      <a:lnTo>
                        <a:pt x="22" y="214"/>
                      </a:lnTo>
                      <a:lnTo>
                        <a:pt x="20" y="214"/>
                      </a:lnTo>
                      <a:lnTo>
                        <a:pt x="18" y="214"/>
                      </a:lnTo>
                      <a:lnTo>
                        <a:pt x="18" y="212"/>
                      </a:lnTo>
                      <a:lnTo>
                        <a:pt x="18" y="210"/>
                      </a:lnTo>
                      <a:lnTo>
                        <a:pt x="20" y="208"/>
                      </a:lnTo>
                      <a:lnTo>
                        <a:pt x="22" y="206"/>
                      </a:lnTo>
                      <a:lnTo>
                        <a:pt x="24" y="206"/>
                      </a:lnTo>
                      <a:lnTo>
                        <a:pt x="26" y="206"/>
                      </a:lnTo>
                      <a:lnTo>
                        <a:pt x="28" y="208"/>
                      </a:lnTo>
                      <a:lnTo>
                        <a:pt x="28" y="208"/>
                      </a:lnTo>
                      <a:lnTo>
                        <a:pt x="30" y="212"/>
                      </a:lnTo>
                      <a:lnTo>
                        <a:pt x="34" y="216"/>
                      </a:lnTo>
                      <a:lnTo>
                        <a:pt x="36" y="218"/>
                      </a:lnTo>
                      <a:lnTo>
                        <a:pt x="38" y="218"/>
                      </a:lnTo>
                      <a:lnTo>
                        <a:pt x="40" y="218"/>
                      </a:lnTo>
                      <a:lnTo>
                        <a:pt x="42" y="218"/>
                      </a:lnTo>
                      <a:lnTo>
                        <a:pt x="44" y="218"/>
                      </a:lnTo>
                      <a:lnTo>
                        <a:pt x="44" y="216"/>
                      </a:lnTo>
                      <a:lnTo>
                        <a:pt x="44" y="214"/>
                      </a:lnTo>
                      <a:lnTo>
                        <a:pt x="42" y="212"/>
                      </a:lnTo>
                      <a:lnTo>
                        <a:pt x="42" y="210"/>
                      </a:lnTo>
                      <a:lnTo>
                        <a:pt x="40" y="208"/>
                      </a:lnTo>
                      <a:lnTo>
                        <a:pt x="40" y="206"/>
                      </a:lnTo>
                      <a:lnTo>
                        <a:pt x="36" y="204"/>
                      </a:lnTo>
                      <a:lnTo>
                        <a:pt x="36" y="202"/>
                      </a:lnTo>
                      <a:lnTo>
                        <a:pt x="36" y="200"/>
                      </a:lnTo>
                      <a:lnTo>
                        <a:pt x="38" y="198"/>
                      </a:lnTo>
                      <a:lnTo>
                        <a:pt x="38" y="198"/>
                      </a:lnTo>
                      <a:lnTo>
                        <a:pt x="38" y="198"/>
                      </a:lnTo>
                      <a:lnTo>
                        <a:pt x="40" y="194"/>
                      </a:lnTo>
                      <a:lnTo>
                        <a:pt x="40" y="192"/>
                      </a:lnTo>
                      <a:lnTo>
                        <a:pt x="38" y="192"/>
                      </a:lnTo>
                      <a:lnTo>
                        <a:pt x="38" y="192"/>
                      </a:lnTo>
                      <a:lnTo>
                        <a:pt x="36" y="192"/>
                      </a:lnTo>
                      <a:lnTo>
                        <a:pt x="36" y="192"/>
                      </a:lnTo>
                      <a:lnTo>
                        <a:pt x="28" y="198"/>
                      </a:lnTo>
                      <a:lnTo>
                        <a:pt x="26" y="198"/>
                      </a:lnTo>
                      <a:lnTo>
                        <a:pt x="24" y="196"/>
                      </a:lnTo>
                      <a:lnTo>
                        <a:pt x="26" y="194"/>
                      </a:lnTo>
                      <a:lnTo>
                        <a:pt x="26" y="190"/>
                      </a:lnTo>
                      <a:lnTo>
                        <a:pt x="28" y="188"/>
                      </a:lnTo>
                      <a:lnTo>
                        <a:pt x="30" y="186"/>
                      </a:lnTo>
                      <a:lnTo>
                        <a:pt x="30" y="186"/>
                      </a:lnTo>
                      <a:lnTo>
                        <a:pt x="34" y="180"/>
                      </a:lnTo>
                      <a:lnTo>
                        <a:pt x="36" y="176"/>
                      </a:lnTo>
                      <a:lnTo>
                        <a:pt x="38" y="174"/>
                      </a:lnTo>
                      <a:lnTo>
                        <a:pt x="40" y="174"/>
                      </a:lnTo>
                      <a:lnTo>
                        <a:pt x="40" y="174"/>
                      </a:lnTo>
                      <a:lnTo>
                        <a:pt x="42" y="176"/>
                      </a:lnTo>
                      <a:lnTo>
                        <a:pt x="42" y="176"/>
                      </a:lnTo>
                      <a:lnTo>
                        <a:pt x="44" y="178"/>
                      </a:lnTo>
                      <a:lnTo>
                        <a:pt x="46" y="178"/>
                      </a:lnTo>
                      <a:lnTo>
                        <a:pt x="50" y="176"/>
                      </a:lnTo>
                      <a:lnTo>
                        <a:pt x="54" y="174"/>
                      </a:lnTo>
                      <a:lnTo>
                        <a:pt x="58" y="172"/>
                      </a:lnTo>
                      <a:lnTo>
                        <a:pt x="60" y="170"/>
                      </a:lnTo>
                      <a:lnTo>
                        <a:pt x="62" y="168"/>
                      </a:lnTo>
                      <a:lnTo>
                        <a:pt x="64" y="168"/>
                      </a:lnTo>
                      <a:lnTo>
                        <a:pt x="68" y="166"/>
                      </a:lnTo>
                      <a:lnTo>
                        <a:pt x="68" y="164"/>
                      </a:lnTo>
                      <a:lnTo>
                        <a:pt x="68" y="164"/>
                      </a:lnTo>
                      <a:lnTo>
                        <a:pt x="68" y="164"/>
                      </a:lnTo>
                      <a:lnTo>
                        <a:pt x="66" y="162"/>
                      </a:lnTo>
                      <a:lnTo>
                        <a:pt x="64" y="162"/>
                      </a:lnTo>
                      <a:lnTo>
                        <a:pt x="62" y="162"/>
                      </a:lnTo>
                      <a:lnTo>
                        <a:pt x="60" y="166"/>
                      </a:lnTo>
                      <a:lnTo>
                        <a:pt x="56" y="166"/>
                      </a:lnTo>
                      <a:lnTo>
                        <a:pt x="54" y="164"/>
                      </a:lnTo>
                      <a:lnTo>
                        <a:pt x="52" y="164"/>
                      </a:lnTo>
                      <a:lnTo>
                        <a:pt x="50" y="162"/>
                      </a:lnTo>
                      <a:lnTo>
                        <a:pt x="54" y="144"/>
                      </a:lnTo>
                      <a:lnTo>
                        <a:pt x="58" y="140"/>
                      </a:lnTo>
                      <a:lnTo>
                        <a:pt x="60" y="136"/>
                      </a:lnTo>
                      <a:lnTo>
                        <a:pt x="60" y="134"/>
                      </a:lnTo>
                      <a:lnTo>
                        <a:pt x="58" y="132"/>
                      </a:lnTo>
                      <a:lnTo>
                        <a:pt x="58" y="132"/>
                      </a:lnTo>
                      <a:lnTo>
                        <a:pt x="58" y="132"/>
                      </a:lnTo>
                      <a:lnTo>
                        <a:pt x="54" y="126"/>
                      </a:lnTo>
                      <a:lnTo>
                        <a:pt x="52" y="122"/>
                      </a:lnTo>
                      <a:lnTo>
                        <a:pt x="52" y="118"/>
                      </a:lnTo>
                      <a:lnTo>
                        <a:pt x="52" y="116"/>
                      </a:lnTo>
                      <a:lnTo>
                        <a:pt x="52" y="112"/>
                      </a:lnTo>
                      <a:lnTo>
                        <a:pt x="56" y="110"/>
                      </a:lnTo>
                      <a:lnTo>
                        <a:pt x="58" y="108"/>
                      </a:lnTo>
                      <a:lnTo>
                        <a:pt x="60" y="108"/>
                      </a:lnTo>
                      <a:lnTo>
                        <a:pt x="60" y="108"/>
                      </a:lnTo>
                      <a:lnTo>
                        <a:pt x="64" y="110"/>
                      </a:lnTo>
                      <a:lnTo>
                        <a:pt x="66" y="112"/>
                      </a:lnTo>
                      <a:lnTo>
                        <a:pt x="68" y="114"/>
                      </a:lnTo>
                      <a:lnTo>
                        <a:pt x="70" y="118"/>
                      </a:lnTo>
                      <a:lnTo>
                        <a:pt x="72" y="120"/>
                      </a:lnTo>
                      <a:lnTo>
                        <a:pt x="72" y="120"/>
                      </a:lnTo>
                      <a:lnTo>
                        <a:pt x="74" y="140"/>
                      </a:lnTo>
                      <a:lnTo>
                        <a:pt x="74" y="142"/>
                      </a:lnTo>
                      <a:lnTo>
                        <a:pt x="74" y="144"/>
                      </a:lnTo>
                      <a:lnTo>
                        <a:pt x="76" y="144"/>
                      </a:lnTo>
                      <a:lnTo>
                        <a:pt x="78" y="142"/>
                      </a:lnTo>
                      <a:lnTo>
                        <a:pt x="78" y="140"/>
                      </a:lnTo>
                      <a:lnTo>
                        <a:pt x="80" y="138"/>
                      </a:lnTo>
                      <a:lnTo>
                        <a:pt x="82" y="136"/>
                      </a:lnTo>
                      <a:lnTo>
                        <a:pt x="82" y="134"/>
                      </a:lnTo>
                      <a:lnTo>
                        <a:pt x="80" y="128"/>
                      </a:lnTo>
                      <a:lnTo>
                        <a:pt x="80" y="122"/>
                      </a:lnTo>
                      <a:lnTo>
                        <a:pt x="80" y="118"/>
                      </a:lnTo>
                      <a:lnTo>
                        <a:pt x="80" y="116"/>
                      </a:lnTo>
                      <a:lnTo>
                        <a:pt x="82" y="114"/>
                      </a:lnTo>
                      <a:lnTo>
                        <a:pt x="84" y="110"/>
                      </a:lnTo>
                      <a:lnTo>
                        <a:pt x="84" y="108"/>
                      </a:lnTo>
                      <a:lnTo>
                        <a:pt x="84" y="106"/>
                      </a:lnTo>
                      <a:lnTo>
                        <a:pt x="86" y="102"/>
                      </a:lnTo>
                      <a:lnTo>
                        <a:pt x="86" y="98"/>
                      </a:lnTo>
                      <a:lnTo>
                        <a:pt x="86" y="96"/>
                      </a:lnTo>
                      <a:lnTo>
                        <a:pt x="104" y="94"/>
                      </a:lnTo>
                      <a:lnTo>
                        <a:pt x="108" y="96"/>
                      </a:lnTo>
                      <a:lnTo>
                        <a:pt x="112" y="96"/>
                      </a:lnTo>
                      <a:lnTo>
                        <a:pt x="116" y="96"/>
                      </a:lnTo>
                      <a:lnTo>
                        <a:pt x="118" y="94"/>
                      </a:lnTo>
                      <a:lnTo>
                        <a:pt x="118" y="94"/>
                      </a:lnTo>
                      <a:lnTo>
                        <a:pt x="120" y="90"/>
                      </a:lnTo>
                      <a:lnTo>
                        <a:pt x="122" y="88"/>
                      </a:lnTo>
                      <a:lnTo>
                        <a:pt x="126" y="86"/>
                      </a:lnTo>
                      <a:lnTo>
                        <a:pt x="128" y="86"/>
                      </a:lnTo>
                      <a:lnTo>
                        <a:pt x="130" y="86"/>
                      </a:lnTo>
                      <a:lnTo>
                        <a:pt x="128" y="84"/>
                      </a:lnTo>
                      <a:lnTo>
                        <a:pt x="128" y="84"/>
                      </a:lnTo>
                      <a:lnTo>
                        <a:pt x="130" y="82"/>
                      </a:lnTo>
                      <a:lnTo>
                        <a:pt x="132" y="80"/>
                      </a:lnTo>
                      <a:lnTo>
                        <a:pt x="134" y="80"/>
                      </a:lnTo>
                      <a:lnTo>
                        <a:pt x="134" y="78"/>
                      </a:lnTo>
                      <a:lnTo>
                        <a:pt x="130" y="76"/>
                      </a:lnTo>
                      <a:lnTo>
                        <a:pt x="96" y="80"/>
                      </a:lnTo>
                      <a:lnTo>
                        <a:pt x="92" y="76"/>
                      </a:lnTo>
                      <a:lnTo>
                        <a:pt x="90" y="76"/>
                      </a:lnTo>
                      <a:lnTo>
                        <a:pt x="86" y="74"/>
                      </a:lnTo>
                      <a:lnTo>
                        <a:pt x="82" y="74"/>
                      </a:lnTo>
                      <a:lnTo>
                        <a:pt x="82" y="74"/>
                      </a:lnTo>
                      <a:lnTo>
                        <a:pt x="78" y="74"/>
                      </a:lnTo>
                      <a:lnTo>
                        <a:pt x="74" y="74"/>
                      </a:lnTo>
                      <a:lnTo>
                        <a:pt x="70" y="74"/>
                      </a:lnTo>
                      <a:lnTo>
                        <a:pt x="68" y="72"/>
                      </a:lnTo>
                      <a:lnTo>
                        <a:pt x="68" y="72"/>
                      </a:lnTo>
                      <a:lnTo>
                        <a:pt x="66" y="70"/>
                      </a:lnTo>
                      <a:lnTo>
                        <a:pt x="64" y="70"/>
                      </a:lnTo>
                      <a:lnTo>
                        <a:pt x="62" y="70"/>
                      </a:lnTo>
                      <a:lnTo>
                        <a:pt x="62" y="70"/>
                      </a:lnTo>
                      <a:lnTo>
                        <a:pt x="62" y="72"/>
                      </a:lnTo>
                      <a:lnTo>
                        <a:pt x="58" y="74"/>
                      </a:lnTo>
                      <a:lnTo>
                        <a:pt x="56" y="74"/>
                      </a:lnTo>
                      <a:lnTo>
                        <a:pt x="54" y="74"/>
                      </a:lnTo>
                      <a:lnTo>
                        <a:pt x="54" y="72"/>
                      </a:lnTo>
                      <a:lnTo>
                        <a:pt x="54" y="72"/>
                      </a:lnTo>
                      <a:lnTo>
                        <a:pt x="44" y="64"/>
                      </a:lnTo>
                      <a:lnTo>
                        <a:pt x="42" y="60"/>
                      </a:lnTo>
                      <a:lnTo>
                        <a:pt x="42" y="56"/>
                      </a:lnTo>
                      <a:lnTo>
                        <a:pt x="44" y="54"/>
                      </a:lnTo>
                      <a:lnTo>
                        <a:pt x="44" y="54"/>
                      </a:lnTo>
                      <a:lnTo>
                        <a:pt x="46" y="50"/>
                      </a:lnTo>
                      <a:lnTo>
                        <a:pt x="44" y="46"/>
                      </a:lnTo>
                      <a:lnTo>
                        <a:pt x="44" y="44"/>
                      </a:lnTo>
                      <a:lnTo>
                        <a:pt x="42" y="44"/>
                      </a:lnTo>
                      <a:lnTo>
                        <a:pt x="44" y="42"/>
                      </a:lnTo>
                      <a:lnTo>
                        <a:pt x="44" y="40"/>
                      </a:lnTo>
                      <a:lnTo>
                        <a:pt x="48" y="38"/>
                      </a:lnTo>
                      <a:lnTo>
                        <a:pt x="50" y="36"/>
                      </a:lnTo>
                      <a:lnTo>
                        <a:pt x="52" y="36"/>
                      </a:lnTo>
                      <a:lnTo>
                        <a:pt x="56" y="36"/>
                      </a:lnTo>
                      <a:lnTo>
                        <a:pt x="60" y="38"/>
                      </a:lnTo>
                      <a:lnTo>
                        <a:pt x="64" y="42"/>
                      </a:lnTo>
                      <a:lnTo>
                        <a:pt x="66" y="42"/>
                      </a:lnTo>
                      <a:lnTo>
                        <a:pt x="68" y="44"/>
                      </a:lnTo>
                      <a:lnTo>
                        <a:pt x="70" y="34"/>
                      </a:lnTo>
                      <a:lnTo>
                        <a:pt x="70" y="34"/>
                      </a:lnTo>
                      <a:lnTo>
                        <a:pt x="70" y="32"/>
                      </a:lnTo>
                      <a:lnTo>
                        <a:pt x="72" y="30"/>
                      </a:lnTo>
                      <a:lnTo>
                        <a:pt x="74" y="28"/>
                      </a:lnTo>
                      <a:lnTo>
                        <a:pt x="78" y="26"/>
                      </a:lnTo>
                      <a:lnTo>
                        <a:pt x="82" y="26"/>
                      </a:lnTo>
                      <a:lnTo>
                        <a:pt x="86" y="26"/>
                      </a:lnTo>
                      <a:lnTo>
                        <a:pt x="90" y="24"/>
                      </a:lnTo>
                      <a:lnTo>
                        <a:pt x="92" y="22"/>
                      </a:lnTo>
                      <a:lnTo>
                        <a:pt x="92" y="22"/>
                      </a:lnTo>
                      <a:lnTo>
                        <a:pt x="96" y="26"/>
                      </a:lnTo>
                      <a:lnTo>
                        <a:pt x="100" y="18"/>
                      </a:lnTo>
                      <a:lnTo>
                        <a:pt x="100" y="16"/>
                      </a:lnTo>
                      <a:lnTo>
                        <a:pt x="102" y="14"/>
                      </a:lnTo>
                      <a:lnTo>
                        <a:pt x="106" y="12"/>
                      </a:lnTo>
                      <a:lnTo>
                        <a:pt x="110" y="8"/>
                      </a:lnTo>
                      <a:lnTo>
                        <a:pt x="118" y="6"/>
                      </a:lnTo>
                      <a:lnTo>
                        <a:pt x="120" y="14"/>
                      </a:lnTo>
                      <a:lnTo>
                        <a:pt x="122" y="4"/>
                      </a:lnTo>
                      <a:lnTo>
                        <a:pt x="122" y="2"/>
                      </a:lnTo>
                      <a:lnTo>
                        <a:pt x="126" y="2"/>
                      </a:lnTo>
                      <a:lnTo>
                        <a:pt x="130" y="0"/>
                      </a:lnTo>
                      <a:lnTo>
                        <a:pt x="134" y="0"/>
                      </a:lnTo>
                      <a:lnTo>
                        <a:pt x="138" y="0"/>
                      </a:lnTo>
                      <a:lnTo>
                        <a:pt x="148" y="2"/>
                      </a:lnTo>
                      <a:lnTo>
                        <a:pt x="160" y="2"/>
                      </a:lnTo>
                      <a:lnTo>
                        <a:pt x="170" y="4"/>
                      </a:lnTo>
                      <a:lnTo>
                        <a:pt x="174" y="4"/>
                      </a:lnTo>
                      <a:lnTo>
                        <a:pt x="174" y="14"/>
                      </a:lnTo>
                      <a:lnTo>
                        <a:pt x="180" y="8"/>
                      </a:lnTo>
                      <a:lnTo>
                        <a:pt x="180" y="8"/>
                      </a:lnTo>
                      <a:lnTo>
                        <a:pt x="184" y="6"/>
                      </a:lnTo>
                      <a:lnTo>
                        <a:pt x="188" y="6"/>
                      </a:lnTo>
                      <a:lnTo>
                        <a:pt x="192" y="8"/>
                      </a:lnTo>
                      <a:lnTo>
                        <a:pt x="196" y="8"/>
                      </a:lnTo>
                      <a:lnTo>
                        <a:pt x="200" y="12"/>
                      </a:lnTo>
                      <a:lnTo>
                        <a:pt x="202" y="16"/>
                      </a:lnTo>
                      <a:lnTo>
                        <a:pt x="206" y="20"/>
                      </a:lnTo>
                      <a:lnTo>
                        <a:pt x="210" y="22"/>
                      </a:lnTo>
                      <a:lnTo>
                        <a:pt x="212" y="26"/>
                      </a:lnTo>
                      <a:lnTo>
                        <a:pt x="212" y="26"/>
                      </a:lnTo>
                      <a:lnTo>
                        <a:pt x="208" y="30"/>
                      </a:lnTo>
                      <a:lnTo>
                        <a:pt x="208" y="30"/>
                      </a:lnTo>
                      <a:lnTo>
                        <a:pt x="210" y="30"/>
                      </a:lnTo>
                      <a:lnTo>
                        <a:pt x="210" y="28"/>
                      </a:lnTo>
                      <a:lnTo>
                        <a:pt x="214" y="28"/>
                      </a:lnTo>
                      <a:lnTo>
                        <a:pt x="216" y="30"/>
                      </a:lnTo>
                      <a:lnTo>
                        <a:pt x="220" y="36"/>
                      </a:lnTo>
                      <a:lnTo>
                        <a:pt x="222" y="40"/>
                      </a:lnTo>
                      <a:lnTo>
                        <a:pt x="220" y="46"/>
                      </a:lnTo>
                      <a:lnTo>
                        <a:pt x="218" y="52"/>
                      </a:lnTo>
                      <a:lnTo>
                        <a:pt x="216" y="56"/>
                      </a:lnTo>
                      <a:lnTo>
                        <a:pt x="218" y="60"/>
                      </a:lnTo>
                      <a:lnTo>
                        <a:pt x="218" y="64"/>
                      </a:lnTo>
                      <a:lnTo>
                        <a:pt x="220" y="66"/>
                      </a:lnTo>
                      <a:lnTo>
                        <a:pt x="222" y="68"/>
                      </a:lnTo>
                      <a:lnTo>
                        <a:pt x="222" y="68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22" name="Freeform 370"/>
                <p:cNvSpPr>
                  <a:spLocks/>
                </p:cNvSpPr>
                <p:nvPr/>
              </p:nvSpPr>
              <p:spPr bwMode="gray">
                <a:xfrm>
                  <a:off x="4715" y="3574"/>
                  <a:ext cx="78" cy="90"/>
                </a:xfrm>
                <a:custGeom>
                  <a:avLst/>
                  <a:gdLst>
                    <a:gd name="T0" fmla="*/ 78 w 78"/>
                    <a:gd name="T1" fmla="*/ 50 h 90"/>
                    <a:gd name="T2" fmla="*/ 60 w 78"/>
                    <a:gd name="T3" fmla="*/ 32 h 90"/>
                    <a:gd name="T4" fmla="*/ 60 w 78"/>
                    <a:gd name="T5" fmla="*/ 30 h 90"/>
                    <a:gd name="T6" fmla="*/ 58 w 78"/>
                    <a:gd name="T7" fmla="*/ 28 h 90"/>
                    <a:gd name="T8" fmla="*/ 56 w 78"/>
                    <a:gd name="T9" fmla="*/ 26 h 90"/>
                    <a:gd name="T10" fmla="*/ 52 w 78"/>
                    <a:gd name="T11" fmla="*/ 24 h 90"/>
                    <a:gd name="T12" fmla="*/ 44 w 78"/>
                    <a:gd name="T13" fmla="*/ 20 h 90"/>
                    <a:gd name="T14" fmla="*/ 36 w 78"/>
                    <a:gd name="T15" fmla="*/ 18 h 90"/>
                    <a:gd name="T16" fmla="*/ 32 w 78"/>
                    <a:gd name="T17" fmla="*/ 14 h 90"/>
                    <a:gd name="T18" fmla="*/ 30 w 78"/>
                    <a:gd name="T19" fmla="*/ 12 h 90"/>
                    <a:gd name="T20" fmla="*/ 28 w 78"/>
                    <a:gd name="T21" fmla="*/ 10 h 90"/>
                    <a:gd name="T22" fmla="*/ 28 w 78"/>
                    <a:gd name="T23" fmla="*/ 10 h 90"/>
                    <a:gd name="T24" fmla="*/ 28 w 78"/>
                    <a:gd name="T25" fmla="*/ 8 h 90"/>
                    <a:gd name="T26" fmla="*/ 26 w 78"/>
                    <a:gd name="T27" fmla="*/ 6 h 90"/>
                    <a:gd name="T28" fmla="*/ 24 w 78"/>
                    <a:gd name="T29" fmla="*/ 4 h 90"/>
                    <a:gd name="T30" fmla="*/ 20 w 78"/>
                    <a:gd name="T31" fmla="*/ 2 h 90"/>
                    <a:gd name="T32" fmla="*/ 16 w 78"/>
                    <a:gd name="T33" fmla="*/ 0 h 90"/>
                    <a:gd name="T34" fmla="*/ 12 w 78"/>
                    <a:gd name="T35" fmla="*/ 2 h 90"/>
                    <a:gd name="T36" fmla="*/ 12 w 78"/>
                    <a:gd name="T37" fmla="*/ 2 h 90"/>
                    <a:gd name="T38" fmla="*/ 10 w 78"/>
                    <a:gd name="T39" fmla="*/ 6 h 90"/>
                    <a:gd name="T40" fmla="*/ 8 w 78"/>
                    <a:gd name="T41" fmla="*/ 10 h 90"/>
                    <a:gd name="T42" fmla="*/ 4 w 78"/>
                    <a:gd name="T43" fmla="*/ 14 h 90"/>
                    <a:gd name="T44" fmla="*/ 2 w 78"/>
                    <a:gd name="T45" fmla="*/ 20 h 90"/>
                    <a:gd name="T46" fmla="*/ 0 w 78"/>
                    <a:gd name="T47" fmla="*/ 32 h 90"/>
                    <a:gd name="T48" fmla="*/ 0 w 78"/>
                    <a:gd name="T49" fmla="*/ 44 h 90"/>
                    <a:gd name="T50" fmla="*/ 2 w 78"/>
                    <a:gd name="T51" fmla="*/ 52 h 90"/>
                    <a:gd name="T52" fmla="*/ 2 w 78"/>
                    <a:gd name="T53" fmla="*/ 54 h 90"/>
                    <a:gd name="T54" fmla="*/ 2 w 78"/>
                    <a:gd name="T55" fmla="*/ 56 h 90"/>
                    <a:gd name="T56" fmla="*/ 2 w 78"/>
                    <a:gd name="T57" fmla="*/ 58 h 90"/>
                    <a:gd name="T58" fmla="*/ 2 w 78"/>
                    <a:gd name="T59" fmla="*/ 62 h 90"/>
                    <a:gd name="T60" fmla="*/ 2 w 78"/>
                    <a:gd name="T61" fmla="*/ 66 h 90"/>
                    <a:gd name="T62" fmla="*/ 2 w 78"/>
                    <a:gd name="T63" fmla="*/ 72 h 90"/>
                    <a:gd name="T64" fmla="*/ 4 w 78"/>
                    <a:gd name="T65" fmla="*/ 78 h 90"/>
                    <a:gd name="T66" fmla="*/ 6 w 78"/>
                    <a:gd name="T67" fmla="*/ 82 h 90"/>
                    <a:gd name="T68" fmla="*/ 10 w 78"/>
                    <a:gd name="T69" fmla="*/ 86 h 90"/>
                    <a:gd name="T70" fmla="*/ 12 w 78"/>
                    <a:gd name="T71" fmla="*/ 88 h 90"/>
                    <a:gd name="T72" fmla="*/ 14 w 78"/>
                    <a:gd name="T73" fmla="*/ 90 h 90"/>
                    <a:gd name="T74" fmla="*/ 16 w 78"/>
                    <a:gd name="T75" fmla="*/ 90 h 90"/>
                    <a:gd name="T76" fmla="*/ 20 w 78"/>
                    <a:gd name="T77" fmla="*/ 90 h 90"/>
                    <a:gd name="T78" fmla="*/ 30 w 78"/>
                    <a:gd name="T79" fmla="*/ 90 h 90"/>
                    <a:gd name="T80" fmla="*/ 42 w 78"/>
                    <a:gd name="T81" fmla="*/ 90 h 90"/>
                    <a:gd name="T82" fmla="*/ 50 w 78"/>
                    <a:gd name="T83" fmla="*/ 88 h 90"/>
                    <a:gd name="T84" fmla="*/ 52 w 78"/>
                    <a:gd name="T85" fmla="*/ 86 h 90"/>
                    <a:gd name="T86" fmla="*/ 56 w 78"/>
                    <a:gd name="T87" fmla="*/ 84 h 90"/>
                    <a:gd name="T88" fmla="*/ 60 w 78"/>
                    <a:gd name="T89" fmla="*/ 82 h 90"/>
                    <a:gd name="T90" fmla="*/ 64 w 78"/>
                    <a:gd name="T91" fmla="*/ 80 h 90"/>
                    <a:gd name="T92" fmla="*/ 68 w 78"/>
                    <a:gd name="T93" fmla="*/ 78 h 90"/>
                    <a:gd name="T94" fmla="*/ 70 w 78"/>
                    <a:gd name="T95" fmla="*/ 76 h 90"/>
                    <a:gd name="T96" fmla="*/ 70 w 78"/>
                    <a:gd name="T97" fmla="*/ 76 h 90"/>
                    <a:gd name="T98" fmla="*/ 78 w 78"/>
                    <a:gd name="T99" fmla="*/ 5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8" h="90">
                      <a:moveTo>
                        <a:pt x="78" y="50"/>
                      </a:moveTo>
                      <a:lnTo>
                        <a:pt x="60" y="32"/>
                      </a:lnTo>
                      <a:lnTo>
                        <a:pt x="60" y="30"/>
                      </a:lnTo>
                      <a:lnTo>
                        <a:pt x="58" y="28"/>
                      </a:lnTo>
                      <a:lnTo>
                        <a:pt x="56" y="26"/>
                      </a:lnTo>
                      <a:lnTo>
                        <a:pt x="52" y="24"/>
                      </a:lnTo>
                      <a:lnTo>
                        <a:pt x="44" y="20"/>
                      </a:lnTo>
                      <a:lnTo>
                        <a:pt x="36" y="18"/>
                      </a:lnTo>
                      <a:lnTo>
                        <a:pt x="32" y="14"/>
                      </a:lnTo>
                      <a:lnTo>
                        <a:pt x="30" y="12"/>
                      </a:lnTo>
                      <a:lnTo>
                        <a:pt x="28" y="10"/>
                      </a:lnTo>
                      <a:lnTo>
                        <a:pt x="28" y="10"/>
                      </a:lnTo>
                      <a:lnTo>
                        <a:pt x="28" y="8"/>
                      </a:lnTo>
                      <a:lnTo>
                        <a:pt x="26" y="6"/>
                      </a:lnTo>
                      <a:lnTo>
                        <a:pt x="24" y="4"/>
                      </a:ln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2" y="2"/>
                      </a:lnTo>
                      <a:lnTo>
                        <a:pt x="12" y="2"/>
                      </a:lnTo>
                      <a:lnTo>
                        <a:pt x="10" y="6"/>
                      </a:lnTo>
                      <a:lnTo>
                        <a:pt x="8" y="10"/>
                      </a:lnTo>
                      <a:lnTo>
                        <a:pt x="4" y="14"/>
                      </a:lnTo>
                      <a:lnTo>
                        <a:pt x="2" y="20"/>
                      </a:lnTo>
                      <a:lnTo>
                        <a:pt x="0" y="32"/>
                      </a:lnTo>
                      <a:lnTo>
                        <a:pt x="0" y="44"/>
                      </a:lnTo>
                      <a:lnTo>
                        <a:pt x="2" y="52"/>
                      </a:lnTo>
                      <a:lnTo>
                        <a:pt x="2" y="54"/>
                      </a:lnTo>
                      <a:lnTo>
                        <a:pt x="2" y="56"/>
                      </a:lnTo>
                      <a:lnTo>
                        <a:pt x="2" y="58"/>
                      </a:lnTo>
                      <a:lnTo>
                        <a:pt x="2" y="62"/>
                      </a:lnTo>
                      <a:lnTo>
                        <a:pt x="2" y="66"/>
                      </a:lnTo>
                      <a:lnTo>
                        <a:pt x="2" y="72"/>
                      </a:lnTo>
                      <a:lnTo>
                        <a:pt x="4" y="78"/>
                      </a:lnTo>
                      <a:lnTo>
                        <a:pt x="6" y="82"/>
                      </a:lnTo>
                      <a:lnTo>
                        <a:pt x="10" y="86"/>
                      </a:lnTo>
                      <a:lnTo>
                        <a:pt x="12" y="88"/>
                      </a:lnTo>
                      <a:lnTo>
                        <a:pt x="14" y="90"/>
                      </a:lnTo>
                      <a:lnTo>
                        <a:pt x="16" y="90"/>
                      </a:lnTo>
                      <a:lnTo>
                        <a:pt x="20" y="90"/>
                      </a:lnTo>
                      <a:lnTo>
                        <a:pt x="30" y="90"/>
                      </a:lnTo>
                      <a:lnTo>
                        <a:pt x="42" y="90"/>
                      </a:lnTo>
                      <a:lnTo>
                        <a:pt x="50" y="88"/>
                      </a:lnTo>
                      <a:lnTo>
                        <a:pt x="52" y="86"/>
                      </a:lnTo>
                      <a:lnTo>
                        <a:pt x="56" y="84"/>
                      </a:lnTo>
                      <a:lnTo>
                        <a:pt x="60" y="82"/>
                      </a:lnTo>
                      <a:lnTo>
                        <a:pt x="64" y="80"/>
                      </a:lnTo>
                      <a:lnTo>
                        <a:pt x="68" y="78"/>
                      </a:lnTo>
                      <a:lnTo>
                        <a:pt x="70" y="76"/>
                      </a:lnTo>
                      <a:lnTo>
                        <a:pt x="70" y="76"/>
                      </a:lnTo>
                      <a:lnTo>
                        <a:pt x="78" y="5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23" name="Freeform 371"/>
                <p:cNvSpPr>
                  <a:spLocks/>
                </p:cNvSpPr>
                <p:nvPr/>
              </p:nvSpPr>
              <p:spPr bwMode="gray">
                <a:xfrm>
                  <a:off x="3651" y="1774"/>
                  <a:ext cx="1094" cy="746"/>
                </a:xfrm>
                <a:custGeom>
                  <a:avLst/>
                  <a:gdLst>
                    <a:gd name="T0" fmla="*/ 944 w 1094"/>
                    <a:gd name="T1" fmla="*/ 658 h 746"/>
                    <a:gd name="T2" fmla="*/ 978 w 1094"/>
                    <a:gd name="T3" fmla="*/ 698 h 746"/>
                    <a:gd name="T4" fmla="*/ 1002 w 1094"/>
                    <a:gd name="T5" fmla="*/ 710 h 746"/>
                    <a:gd name="T6" fmla="*/ 978 w 1094"/>
                    <a:gd name="T7" fmla="*/ 672 h 746"/>
                    <a:gd name="T8" fmla="*/ 970 w 1094"/>
                    <a:gd name="T9" fmla="*/ 640 h 746"/>
                    <a:gd name="T10" fmla="*/ 930 w 1094"/>
                    <a:gd name="T11" fmla="*/ 638 h 746"/>
                    <a:gd name="T12" fmla="*/ 1022 w 1094"/>
                    <a:gd name="T13" fmla="*/ 600 h 746"/>
                    <a:gd name="T14" fmla="*/ 1082 w 1094"/>
                    <a:gd name="T15" fmla="*/ 568 h 746"/>
                    <a:gd name="T16" fmla="*/ 1070 w 1094"/>
                    <a:gd name="T17" fmla="*/ 500 h 746"/>
                    <a:gd name="T18" fmla="*/ 1024 w 1094"/>
                    <a:gd name="T19" fmla="*/ 460 h 746"/>
                    <a:gd name="T20" fmla="*/ 974 w 1094"/>
                    <a:gd name="T21" fmla="*/ 372 h 746"/>
                    <a:gd name="T22" fmla="*/ 916 w 1094"/>
                    <a:gd name="T23" fmla="*/ 354 h 746"/>
                    <a:gd name="T24" fmla="*/ 878 w 1094"/>
                    <a:gd name="T25" fmla="*/ 312 h 746"/>
                    <a:gd name="T26" fmla="*/ 806 w 1094"/>
                    <a:gd name="T27" fmla="*/ 332 h 746"/>
                    <a:gd name="T28" fmla="*/ 816 w 1094"/>
                    <a:gd name="T29" fmla="*/ 458 h 746"/>
                    <a:gd name="T30" fmla="*/ 790 w 1094"/>
                    <a:gd name="T31" fmla="*/ 510 h 746"/>
                    <a:gd name="T32" fmla="*/ 792 w 1094"/>
                    <a:gd name="T33" fmla="*/ 576 h 746"/>
                    <a:gd name="T34" fmla="*/ 758 w 1094"/>
                    <a:gd name="T35" fmla="*/ 556 h 746"/>
                    <a:gd name="T36" fmla="*/ 736 w 1094"/>
                    <a:gd name="T37" fmla="*/ 496 h 746"/>
                    <a:gd name="T38" fmla="*/ 640 w 1094"/>
                    <a:gd name="T39" fmla="*/ 440 h 746"/>
                    <a:gd name="T40" fmla="*/ 592 w 1094"/>
                    <a:gd name="T41" fmla="*/ 392 h 746"/>
                    <a:gd name="T42" fmla="*/ 644 w 1094"/>
                    <a:gd name="T43" fmla="*/ 298 h 746"/>
                    <a:gd name="T44" fmla="*/ 682 w 1094"/>
                    <a:gd name="T45" fmla="*/ 266 h 746"/>
                    <a:gd name="T46" fmla="*/ 672 w 1094"/>
                    <a:gd name="T47" fmla="*/ 194 h 746"/>
                    <a:gd name="T48" fmla="*/ 738 w 1094"/>
                    <a:gd name="T49" fmla="*/ 194 h 746"/>
                    <a:gd name="T50" fmla="*/ 774 w 1094"/>
                    <a:gd name="T51" fmla="*/ 156 h 746"/>
                    <a:gd name="T52" fmla="*/ 768 w 1094"/>
                    <a:gd name="T53" fmla="*/ 114 h 746"/>
                    <a:gd name="T54" fmla="*/ 744 w 1094"/>
                    <a:gd name="T55" fmla="*/ 74 h 746"/>
                    <a:gd name="T56" fmla="*/ 714 w 1094"/>
                    <a:gd name="T57" fmla="*/ 138 h 746"/>
                    <a:gd name="T58" fmla="*/ 686 w 1094"/>
                    <a:gd name="T59" fmla="*/ 106 h 746"/>
                    <a:gd name="T60" fmla="*/ 658 w 1094"/>
                    <a:gd name="T61" fmla="*/ 100 h 746"/>
                    <a:gd name="T62" fmla="*/ 644 w 1094"/>
                    <a:gd name="T63" fmla="*/ 48 h 746"/>
                    <a:gd name="T64" fmla="*/ 610 w 1094"/>
                    <a:gd name="T65" fmla="*/ 4 h 746"/>
                    <a:gd name="T66" fmla="*/ 598 w 1094"/>
                    <a:gd name="T67" fmla="*/ 78 h 746"/>
                    <a:gd name="T68" fmla="*/ 630 w 1094"/>
                    <a:gd name="T69" fmla="*/ 122 h 746"/>
                    <a:gd name="T70" fmla="*/ 584 w 1094"/>
                    <a:gd name="T71" fmla="*/ 124 h 746"/>
                    <a:gd name="T72" fmla="*/ 544 w 1094"/>
                    <a:gd name="T73" fmla="*/ 152 h 746"/>
                    <a:gd name="T74" fmla="*/ 502 w 1094"/>
                    <a:gd name="T75" fmla="*/ 150 h 746"/>
                    <a:gd name="T76" fmla="*/ 464 w 1094"/>
                    <a:gd name="T77" fmla="*/ 122 h 746"/>
                    <a:gd name="T78" fmla="*/ 424 w 1094"/>
                    <a:gd name="T79" fmla="*/ 124 h 746"/>
                    <a:gd name="T80" fmla="*/ 420 w 1094"/>
                    <a:gd name="T81" fmla="*/ 186 h 746"/>
                    <a:gd name="T82" fmla="*/ 380 w 1094"/>
                    <a:gd name="T83" fmla="*/ 148 h 746"/>
                    <a:gd name="T84" fmla="*/ 342 w 1094"/>
                    <a:gd name="T85" fmla="*/ 138 h 746"/>
                    <a:gd name="T86" fmla="*/ 328 w 1094"/>
                    <a:gd name="T87" fmla="*/ 100 h 746"/>
                    <a:gd name="T88" fmla="*/ 282 w 1094"/>
                    <a:gd name="T89" fmla="*/ 84 h 746"/>
                    <a:gd name="T90" fmla="*/ 220 w 1094"/>
                    <a:gd name="T91" fmla="*/ 72 h 746"/>
                    <a:gd name="T92" fmla="*/ 182 w 1094"/>
                    <a:gd name="T93" fmla="*/ 44 h 746"/>
                    <a:gd name="T94" fmla="*/ 166 w 1094"/>
                    <a:gd name="T95" fmla="*/ 62 h 746"/>
                    <a:gd name="T96" fmla="*/ 124 w 1094"/>
                    <a:gd name="T97" fmla="*/ 78 h 746"/>
                    <a:gd name="T98" fmla="*/ 22 w 1094"/>
                    <a:gd name="T99" fmla="*/ 80 h 746"/>
                    <a:gd name="T100" fmla="*/ 80 w 1094"/>
                    <a:gd name="T101" fmla="*/ 388 h 746"/>
                    <a:gd name="T102" fmla="*/ 152 w 1094"/>
                    <a:gd name="T103" fmla="*/ 496 h 746"/>
                    <a:gd name="T104" fmla="*/ 172 w 1094"/>
                    <a:gd name="T105" fmla="*/ 572 h 746"/>
                    <a:gd name="T106" fmla="*/ 638 w 1094"/>
                    <a:gd name="T107" fmla="*/ 646 h 746"/>
                    <a:gd name="T108" fmla="*/ 720 w 1094"/>
                    <a:gd name="T109" fmla="*/ 648 h 746"/>
                    <a:gd name="T110" fmla="*/ 756 w 1094"/>
                    <a:gd name="T111" fmla="*/ 672 h 746"/>
                    <a:gd name="T112" fmla="*/ 784 w 1094"/>
                    <a:gd name="T113" fmla="*/ 704 h 746"/>
                    <a:gd name="T114" fmla="*/ 752 w 1094"/>
                    <a:gd name="T115" fmla="*/ 722 h 746"/>
                    <a:gd name="T116" fmla="*/ 750 w 1094"/>
                    <a:gd name="T117" fmla="*/ 744 h 746"/>
                    <a:gd name="T118" fmla="*/ 798 w 1094"/>
                    <a:gd name="T119" fmla="*/ 722 h 746"/>
                    <a:gd name="T120" fmla="*/ 840 w 1094"/>
                    <a:gd name="T121" fmla="*/ 698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094" h="746">
                      <a:moveTo>
                        <a:pt x="850" y="702"/>
                      </a:moveTo>
                      <a:lnTo>
                        <a:pt x="864" y="690"/>
                      </a:lnTo>
                      <a:lnTo>
                        <a:pt x="880" y="682"/>
                      </a:lnTo>
                      <a:lnTo>
                        <a:pt x="894" y="680"/>
                      </a:lnTo>
                      <a:lnTo>
                        <a:pt x="906" y="678"/>
                      </a:lnTo>
                      <a:lnTo>
                        <a:pt x="910" y="678"/>
                      </a:lnTo>
                      <a:lnTo>
                        <a:pt x="916" y="668"/>
                      </a:lnTo>
                      <a:lnTo>
                        <a:pt x="920" y="662"/>
                      </a:lnTo>
                      <a:lnTo>
                        <a:pt x="924" y="658"/>
                      </a:lnTo>
                      <a:lnTo>
                        <a:pt x="928" y="656"/>
                      </a:lnTo>
                      <a:lnTo>
                        <a:pt x="932" y="654"/>
                      </a:lnTo>
                      <a:lnTo>
                        <a:pt x="934" y="654"/>
                      </a:lnTo>
                      <a:lnTo>
                        <a:pt x="936" y="656"/>
                      </a:lnTo>
                      <a:lnTo>
                        <a:pt x="936" y="656"/>
                      </a:lnTo>
                      <a:lnTo>
                        <a:pt x="938" y="656"/>
                      </a:lnTo>
                      <a:lnTo>
                        <a:pt x="944" y="658"/>
                      </a:lnTo>
                      <a:lnTo>
                        <a:pt x="946" y="666"/>
                      </a:lnTo>
                      <a:lnTo>
                        <a:pt x="944" y="674"/>
                      </a:lnTo>
                      <a:lnTo>
                        <a:pt x="940" y="682"/>
                      </a:lnTo>
                      <a:lnTo>
                        <a:pt x="938" y="688"/>
                      </a:lnTo>
                      <a:lnTo>
                        <a:pt x="936" y="690"/>
                      </a:lnTo>
                      <a:lnTo>
                        <a:pt x="946" y="698"/>
                      </a:lnTo>
                      <a:lnTo>
                        <a:pt x="956" y="700"/>
                      </a:lnTo>
                      <a:lnTo>
                        <a:pt x="964" y="696"/>
                      </a:lnTo>
                      <a:lnTo>
                        <a:pt x="970" y="692"/>
                      </a:lnTo>
                      <a:lnTo>
                        <a:pt x="972" y="690"/>
                      </a:lnTo>
                      <a:lnTo>
                        <a:pt x="978" y="690"/>
                      </a:lnTo>
                      <a:lnTo>
                        <a:pt x="980" y="690"/>
                      </a:lnTo>
                      <a:lnTo>
                        <a:pt x="982" y="692"/>
                      </a:lnTo>
                      <a:lnTo>
                        <a:pt x="982" y="694"/>
                      </a:lnTo>
                      <a:lnTo>
                        <a:pt x="980" y="696"/>
                      </a:lnTo>
                      <a:lnTo>
                        <a:pt x="978" y="698"/>
                      </a:lnTo>
                      <a:lnTo>
                        <a:pt x="976" y="700"/>
                      </a:lnTo>
                      <a:lnTo>
                        <a:pt x="974" y="702"/>
                      </a:lnTo>
                      <a:lnTo>
                        <a:pt x="972" y="702"/>
                      </a:lnTo>
                      <a:lnTo>
                        <a:pt x="972" y="702"/>
                      </a:lnTo>
                      <a:lnTo>
                        <a:pt x="966" y="706"/>
                      </a:lnTo>
                      <a:lnTo>
                        <a:pt x="962" y="708"/>
                      </a:lnTo>
                      <a:lnTo>
                        <a:pt x="960" y="712"/>
                      </a:lnTo>
                      <a:lnTo>
                        <a:pt x="960" y="714"/>
                      </a:lnTo>
                      <a:lnTo>
                        <a:pt x="960" y="718"/>
                      </a:lnTo>
                      <a:lnTo>
                        <a:pt x="960" y="720"/>
                      </a:lnTo>
                      <a:lnTo>
                        <a:pt x="962" y="722"/>
                      </a:lnTo>
                      <a:lnTo>
                        <a:pt x="962" y="722"/>
                      </a:lnTo>
                      <a:lnTo>
                        <a:pt x="968" y="722"/>
                      </a:lnTo>
                      <a:lnTo>
                        <a:pt x="980" y="718"/>
                      </a:lnTo>
                      <a:lnTo>
                        <a:pt x="992" y="714"/>
                      </a:lnTo>
                      <a:lnTo>
                        <a:pt x="1002" y="710"/>
                      </a:lnTo>
                      <a:lnTo>
                        <a:pt x="1006" y="708"/>
                      </a:lnTo>
                      <a:lnTo>
                        <a:pt x="1010" y="706"/>
                      </a:lnTo>
                      <a:lnTo>
                        <a:pt x="1012" y="704"/>
                      </a:lnTo>
                      <a:lnTo>
                        <a:pt x="1012" y="702"/>
                      </a:lnTo>
                      <a:lnTo>
                        <a:pt x="1010" y="700"/>
                      </a:lnTo>
                      <a:lnTo>
                        <a:pt x="1008" y="698"/>
                      </a:lnTo>
                      <a:lnTo>
                        <a:pt x="1006" y="696"/>
                      </a:lnTo>
                      <a:lnTo>
                        <a:pt x="1006" y="696"/>
                      </a:lnTo>
                      <a:lnTo>
                        <a:pt x="1004" y="696"/>
                      </a:lnTo>
                      <a:lnTo>
                        <a:pt x="1000" y="694"/>
                      </a:lnTo>
                      <a:lnTo>
                        <a:pt x="996" y="690"/>
                      </a:lnTo>
                      <a:lnTo>
                        <a:pt x="990" y="686"/>
                      </a:lnTo>
                      <a:lnTo>
                        <a:pt x="986" y="682"/>
                      </a:lnTo>
                      <a:lnTo>
                        <a:pt x="982" y="678"/>
                      </a:lnTo>
                      <a:lnTo>
                        <a:pt x="980" y="674"/>
                      </a:lnTo>
                      <a:lnTo>
                        <a:pt x="978" y="672"/>
                      </a:lnTo>
                      <a:lnTo>
                        <a:pt x="976" y="670"/>
                      </a:lnTo>
                      <a:lnTo>
                        <a:pt x="972" y="666"/>
                      </a:lnTo>
                      <a:lnTo>
                        <a:pt x="970" y="662"/>
                      </a:lnTo>
                      <a:lnTo>
                        <a:pt x="972" y="658"/>
                      </a:lnTo>
                      <a:lnTo>
                        <a:pt x="972" y="656"/>
                      </a:lnTo>
                      <a:lnTo>
                        <a:pt x="974" y="654"/>
                      </a:lnTo>
                      <a:lnTo>
                        <a:pt x="974" y="652"/>
                      </a:lnTo>
                      <a:lnTo>
                        <a:pt x="974" y="648"/>
                      </a:lnTo>
                      <a:lnTo>
                        <a:pt x="972" y="646"/>
                      </a:lnTo>
                      <a:lnTo>
                        <a:pt x="970" y="646"/>
                      </a:lnTo>
                      <a:lnTo>
                        <a:pt x="968" y="644"/>
                      </a:lnTo>
                      <a:lnTo>
                        <a:pt x="966" y="646"/>
                      </a:lnTo>
                      <a:lnTo>
                        <a:pt x="964" y="646"/>
                      </a:lnTo>
                      <a:lnTo>
                        <a:pt x="964" y="646"/>
                      </a:lnTo>
                      <a:lnTo>
                        <a:pt x="964" y="640"/>
                      </a:lnTo>
                      <a:lnTo>
                        <a:pt x="970" y="640"/>
                      </a:lnTo>
                      <a:lnTo>
                        <a:pt x="974" y="638"/>
                      </a:lnTo>
                      <a:lnTo>
                        <a:pt x="978" y="636"/>
                      </a:lnTo>
                      <a:lnTo>
                        <a:pt x="980" y="632"/>
                      </a:lnTo>
                      <a:lnTo>
                        <a:pt x="982" y="630"/>
                      </a:lnTo>
                      <a:lnTo>
                        <a:pt x="982" y="628"/>
                      </a:lnTo>
                      <a:lnTo>
                        <a:pt x="980" y="624"/>
                      </a:lnTo>
                      <a:lnTo>
                        <a:pt x="978" y="622"/>
                      </a:lnTo>
                      <a:lnTo>
                        <a:pt x="976" y="620"/>
                      </a:lnTo>
                      <a:lnTo>
                        <a:pt x="972" y="620"/>
                      </a:lnTo>
                      <a:lnTo>
                        <a:pt x="968" y="620"/>
                      </a:lnTo>
                      <a:lnTo>
                        <a:pt x="966" y="622"/>
                      </a:lnTo>
                      <a:lnTo>
                        <a:pt x="964" y="622"/>
                      </a:lnTo>
                      <a:lnTo>
                        <a:pt x="964" y="622"/>
                      </a:lnTo>
                      <a:lnTo>
                        <a:pt x="948" y="628"/>
                      </a:lnTo>
                      <a:lnTo>
                        <a:pt x="936" y="634"/>
                      </a:lnTo>
                      <a:lnTo>
                        <a:pt x="930" y="638"/>
                      </a:lnTo>
                      <a:lnTo>
                        <a:pt x="928" y="640"/>
                      </a:lnTo>
                      <a:lnTo>
                        <a:pt x="918" y="650"/>
                      </a:lnTo>
                      <a:lnTo>
                        <a:pt x="908" y="660"/>
                      </a:lnTo>
                      <a:lnTo>
                        <a:pt x="898" y="666"/>
                      </a:lnTo>
                      <a:lnTo>
                        <a:pt x="892" y="668"/>
                      </a:lnTo>
                      <a:lnTo>
                        <a:pt x="902" y="656"/>
                      </a:lnTo>
                      <a:lnTo>
                        <a:pt x="912" y="644"/>
                      </a:lnTo>
                      <a:lnTo>
                        <a:pt x="922" y="632"/>
                      </a:lnTo>
                      <a:lnTo>
                        <a:pt x="928" y="622"/>
                      </a:lnTo>
                      <a:lnTo>
                        <a:pt x="930" y="620"/>
                      </a:lnTo>
                      <a:lnTo>
                        <a:pt x="952" y="606"/>
                      </a:lnTo>
                      <a:lnTo>
                        <a:pt x="968" y="598"/>
                      </a:lnTo>
                      <a:lnTo>
                        <a:pt x="974" y="598"/>
                      </a:lnTo>
                      <a:lnTo>
                        <a:pt x="990" y="600"/>
                      </a:lnTo>
                      <a:lnTo>
                        <a:pt x="1006" y="600"/>
                      </a:lnTo>
                      <a:lnTo>
                        <a:pt x="1022" y="600"/>
                      </a:lnTo>
                      <a:lnTo>
                        <a:pt x="1034" y="598"/>
                      </a:lnTo>
                      <a:lnTo>
                        <a:pt x="1038" y="598"/>
                      </a:lnTo>
                      <a:lnTo>
                        <a:pt x="1046" y="596"/>
                      </a:lnTo>
                      <a:lnTo>
                        <a:pt x="1052" y="594"/>
                      </a:lnTo>
                      <a:lnTo>
                        <a:pt x="1056" y="590"/>
                      </a:lnTo>
                      <a:lnTo>
                        <a:pt x="1058" y="588"/>
                      </a:lnTo>
                      <a:lnTo>
                        <a:pt x="1060" y="584"/>
                      </a:lnTo>
                      <a:lnTo>
                        <a:pt x="1060" y="582"/>
                      </a:lnTo>
                      <a:lnTo>
                        <a:pt x="1060" y="580"/>
                      </a:lnTo>
                      <a:lnTo>
                        <a:pt x="1060" y="580"/>
                      </a:lnTo>
                      <a:lnTo>
                        <a:pt x="1064" y="574"/>
                      </a:lnTo>
                      <a:lnTo>
                        <a:pt x="1068" y="570"/>
                      </a:lnTo>
                      <a:lnTo>
                        <a:pt x="1072" y="568"/>
                      </a:lnTo>
                      <a:lnTo>
                        <a:pt x="1076" y="566"/>
                      </a:lnTo>
                      <a:lnTo>
                        <a:pt x="1080" y="566"/>
                      </a:lnTo>
                      <a:lnTo>
                        <a:pt x="1082" y="568"/>
                      </a:lnTo>
                      <a:lnTo>
                        <a:pt x="1082" y="568"/>
                      </a:lnTo>
                      <a:lnTo>
                        <a:pt x="1090" y="562"/>
                      </a:lnTo>
                      <a:lnTo>
                        <a:pt x="1094" y="552"/>
                      </a:lnTo>
                      <a:lnTo>
                        <a:pt x="1094" y="540"/>
                      </a:lnTo>
                      <a:lnTo>
                        <a:pt x="1092" y="530"/>
                      </a:lnTo>
                      <a:lnTo>
                        <a:pt x="1088" y="524"/>
                      </a:lnTo>
                      <a:lnTo>
                        <a:pt x="1084" y="520"/>
                      </a:lnTo>
                      <a:lnTo>
                        <a:pt x="1082" y="518"/>
                      </a:lnTo>
                      <a:lnTo>
                        <a:pt x="1078" y="518"/>
                      </a:lnTo>
                      <a:lnTo>
                        <a:pt x="1078" y="518"/>
                      </a:lnTo>
                      <a:lnTo>
                        <a:pt x="1076" y="510"/>
                      </a:lnTo>
                      <a:lnTo>
                        <a:pt x="1074" y="504"/>
                      </a:lnTo>
                      <a:lnTo>
                        <a:pt x="1072" y="502"/>
                      </a:lnTo>
                      <a:lnTo>
                        <a:pt x="1072" y="500"/>
                      </a:lnTo>
                      <a:lnTo>
                        <a:pt x="1072" y="500"/>
                      </a:lnTo>
                      <a:lnTo>
                        <a:pt x="1070" y="500"/>
                      </a:lnTo>
                      <a:lnTo>
                        <a:pt x="1052" y="500"/>
                      </a:lnTo>
                      <a:lnTo>
                        <a:pt x="1048" y="502"/>
                      </a:lnTo>
                      <a:lnTo>
                        <a:pt x="1046" y="504"/>
                      </a:lnTo>
                      <a:lnTo>
                        <a:pt x="1044" y="502"/>
                      </a:lnTo>
                      <a:lnTo>
                        <a:pt x="1042" y="502"/>
                      </a:lnTo>
                      <a:lnTo>
                        <a:pt x="1040" y="500"/>
                      </a:lnTo>
                      <a:lnTo>
                        <a:pt x="1040" y="500"/>
                      </a:lnTo>
                      <a:lnTo>
                        <a:pt x="1034" y="484"/>
                      </a:lnTo>
                      <a:lnTo>
                        <a:pt x="1030" y="468"/>
                      </a:lnTo>
                      <a:lnTo>
                        <a:pt x="1026" y="456"/>
                      </a:lnTo>
                      <a:lnTo>
                        <a:pt x="1024" y="452"/>
                      </a:lnTo>
                      <a:lnTo>
                        <a:pt x="1024" y="452"/>
                      </a:lnTo>
                      <a:lnTo>
                        <a:pt x="1024" y="454"/>
                      </a:lnTo>
                      <a:lnTo>
                        <a:pt x="1024" y="458"/>
                      </a:lnTo>
                      <a:lnTo>
                        <a:pt x="1024" y="460"/>
                      </a:lnTo>
                      <a:lnTo>
                        <a:pt x="1024" y="460"/>
                      </a:lnTo>
                      <a:lnTo>
                        <a:pt x="1024" y="460"/>
                      </a:lnTo>
                      <a:lnTo>
                        <a:pt x="1024" y="456"/>
                      </a:lnTo>
                      <a:lnTo>
                        <a:pt x="1022" y="448"/>
                      </a:lnTo>
                      <a:lnTo>
                        <a:pt x="1016" y="436"/>
                      </a:lnTo>
                      <a:lnTo>
                        <a:pt x="1010" y="422"/>
                      </a:lnTo>
                      <a:lnTo>
                        <a:pt x="1002" y="408"/>
                      </a:lnTo>
                      <a:lnTo>
                        <a:pt x="996" y="398"/>
                      </a:lnTo>
                      <a:lnTo>
                        <a:pt x="994" y="394"/>
                      </a:lnTo>
                      <a:lnTo>
                        <a:pt x="992" y="384"/>
                      </a:lnTo>
                      <a:lnTo>
                        <a:pt x="988" y="378"/>
                      </a:lnTo>
                      <a:lnTo>
                        <a:pt x="986" y="374"/>
                      </a:lnTo>
                      <a:lnTo>
                        <a:pt x="982" y="372"/>
                      </a:lnTo>
                      <a:lnTo>
                        <a:pt x="980" y="370"/>
                      </a:lnTo>
                      <a:lnTo>
                        <a:pt x="976" y="370"/>
                      </a:lnTo>
                      <a:lnTo>
                        <a:pt x="974" y="370"/>
                      </a:lnTo>
                      <a:lnTo>
                        <a:pt x="974" y="372"/>
                      </a:lnTo>
                      <a:lnTo>
                        <a:pt x="972" y="372"/>
                      </a:lnTo>
                      <a:lnTo>
                        <a:pt x="974" y="386"/>
                      </a:lnTo>
                      <a:lnTo>
                        <a:pt x="970" y="394"/>
                      </a:lnTo>
                      <a:lnTo>
                        <a:pt x="964" y="400"/>
                      </a:lnTo>
                      <a:lnTo>
                        <a:pt x="958" y="404"/>
                      </a:lnTo>
                      <a:lnTo>
                        <a:pt x="954" y="404"/>
                      </a:lnTo>
                      <a:lnTo>
                        <a:pt x="942" y="408"/>
                      </a:lnTo>
                      <a:lnTo>
                        <a:pt x="932" y="408"/>
                      </a:lnTo>
                      <a:lnTo>
                        <a:pt x="926" y="404"/>
                      </a:lnTo>
                      <a:lnTo>
                        <a:pt x="924" y="400"/>
                      </a:lnTo>
                      <a:lnTo>
                        <a:pt x="922" y="398"/>
                      </a:lnTo>
                      <a:lnTo>
                        <a:pt x="918" y="388"/>
                      </a:lnTo>
                      <a:lnTo>
                        <a:pt x="918" y="378"/>
                      </a:lnTo>
                      <a:lnTo>
                        <a:pt x="920" y="370"/>
                      </a:lnTo>
                      <a:lnTo>
                        <a:pt x="922" y="366"/>
                      </a:lnTo>
                      <a:lnTo>
                        <a:pt x="916" y="354"/>
                      </a:lnTo>
                      <a:lnTo>
                        <a:pt x="918" y="350"/>
                      </a:lnTo>
                      <a:lnTo>
                        <a:pt x="918" y="348"/>
                      </a:lnTo>
                      <a:lnTo>
                        <a:pt x="918" y="344"/>
                      </a:lnTo>
                      <a:lnTo>
                        <a:pt x="916" y="342"/>
                      </a:lnTo>
                      <a:lnTo>
                        <a:pt x="916" y="342"/>
                      </a:lnTo>
                      <a:lnTo>
                        <a:pt x="912" y="340"/>
                      </a:lnTo>
                      <a:lnTo>
                        <a:pt x="908" y="338"/>
                      </a:lnTo>
                      <a:lnTo>
                        <a:pt x="904" y="334"/>
                      </a:lnTo>
                      <a:lnTo>
                        <a:pt x="900" y="332"/>
                      </a:lnTo>
                      <a:lnTo>
                        <a:pt x="898" y="328"/>
                      </a:lnTo>
                      <a:lnTo>
                        <a:pt x="896" y="326"/>
                      </a:lnTo>
                      <a:lnTo>
                        <a:pt x="894" y="326"/>
                      </a:lnTo>
                      <a:lnTo>
                        <a:pt x="890" y="320"/>
                      </a:lnTo>
                      <a:lnTo>
                        <a:pt x="886" y="316"/>
                      </a:lnTo>
                      <a:lnTo>
                        <a:pt x="882" y="314"/>
                      </a:lnTo>
                      <a:lnTo>
                        <a:pt x="878" y="312"/>
                      </a:lnTo>
                      <a:lnTo>
                        <a:pt x="874" y="312"/>
                      </a:lnTo>
                      <a:lnTo>
                        <a:pt x="870" y="312"/>
                      </a:lnTo>
                      <a:lnTo>
                        <a:pt x="870" y="312"/>
                      </a:lnTo>
                      <a:lnTo>
                        <a:pt x="830" y="310"/>
                      </a:lnTo>
                      <a:lnTo>
                        <a:pt x="826" y="308"/>
                      </a:lnTo>
                      <a:lnTo>
                        <a:pt x="820" y="308"/>
                      </a:lnTo>
                      <a:lnTo>
                        <a:pt x="818" y="308"/>
                      </a:lnTo>
                      <a:lnTo>
                        <a:pt x="814" y="312"/>
                      </a:lnTo>
                      <a:lnTo>
                        <a:pt x="812" y="314"/>
                      </a:lnTo>
                      <a:lnTo>
                        <a:pt x="810" y="318"/>
                      </a:lnTo>
                      <a:lnTo>
                        <a:pt x="810" y="320"/>
                      </a:lnTo>
                      <a:lnTo>
                        <a:pt x="810" y="324"/>
                      </a:lnTo>
                      <a:lnTo>
                        <a:pt x="810" y="324"/>
                      </a:lnTo>
                      <a:lnTo>
                        <a:pt x="808" y="326"/>
                      </a:lnTo>
                      <a:lnTo>
                        <a:pt x="806" y="328"/>
                      </a:lnTo>
                      <a:lnTo>
                        <a:pt x="806" y="332"/>
                      </a:lnTo>
                      <a:lnTo>
                        <a:pt x="806" y="336"/>
                      </a:lnTo>
                      <a:lnTo>
                        <a:pt x="806" y="340"/>
                      </a:lnTo>
                      <a:lnTo>
                        <a:pt x="806" y="342"/>
                      </a:lnTo>
                      <a:lnTo>
                        <a:pt x="806" y="344"/>
                      </a:lnTo>
                      <a:lnTo>
                        <a:pt x="810" y="348"/>
                      </a:lnTo>
                      <a:lnTo>
                        <a:pt x="812" y="354"/>
                      </a:lnTo>
                      <a:lnTo>
                        <a:pt x="814" y="358"/>
                      </a:lnTo>
                      <a:lnTo>
                        <a:pt x="814" y="362"/>
                      </a:lnTo>
                      <a:lnTo>
                        <a:pt x="814" y="366"/>
                      </a:lnTo>
                      <a:lnTo>
                        <a:pt x="808" y="388"/>
                      </a:lnTo>
                      <a:lnTo>
                        <a:pt x="804" y="402"/>
                      </a:lnTo>
                      <a:lnTo>
                        <a:pt x="802" y="408"/>
                      </a:lnTo>
                      <a:lnTo>
                        <a:pt x="806" y="416"/>
                      </a:lnTo>
                      <a:lnTo>
                        <a:pt x="810" y="430"/>
                      </a:lnTo>
                      <a:lnTo>
                        <a:pt x="814" y="446"/>
                      </a:lnTo>
                      <a:lnTo>
                        <a:pt x="816" y="458"/>
                      </a:lnTo>
                      <a:lnTo>
                        <a:pt x="818" y="462"/>
                      </a:lnTo>
                      <a:lnTo>
                        <a:pt x="818" y="470"/>
                      </a:lnTo>
                      <a:lnTo>
                        <a:pt x="816" y="474"/>
                      </a:lnTo>
                      <a:lnTo>
                        <a:pt x="814" y="478"/>
                      </a:lnTo>
                      <a:lnTo>
                        <a:pt x="812" y="482"/>
                      </a:lnTo>
                      <a:lnTo>
                        <a:pt x="810" y="482"/>
                      </a:lnTo>
                      <a:lnTo>
                        <a:pt x="808" y="484"/>
                      </a:lnTo>
                      <a:lnTo>
                        <a:pt x="806" y="484"/>
                      </a:lnTo>
                      <a:lnTo>
                        <a:pt x="804" y="490"/>
                      </a:lnTo>
                      <a:lnTo>
                        <a:pt x="800" y="496"/>
                      </a:lnTo>
                      <a:lnTo>
                        <a:pt x="796" y="500"/>
                      </a:lnTo>
                      <a:lnTo>
                        <a:pt x="792" y="502"/>
                      </a:lnTo>
                      <a:lnTo>
                        <a:pt x="788" y="504"/>
                      </a:lnTo>
                      <a:lnTo>
                        <a:pt x="788" y="504"/>
                      </a:lnTo>
                      <a:lnTo>
                        <a:pt x="790" y="506"/>
                      </a:lnTo>
                      <a:lnTo>
                        <a:pt x="790" y="510"/>
                      </a:lnTo>
                      <a:lnTo>
                        <a:pt x="790" y="514"/>
                      </a:lnTo>
                      <a:lnTo>
                        <a:pt x="790" y="520"/>
                      </a:lnTo>
                      <a:lnTo>
                        <a:pt x="790" y="524"/>
                      </a:lnTo>
                      <a:lnTo>
                        <a:pt x="790" y="530"/>
                      </a:lnTo>
                      <a:lnTo>
                        <a:pt x="790" y="532"/>
                      </a:lnTo>
                      <a:lnTo>
                        <a:pt x="790" y="534"/>
                      </a:lnTo>
                      <a:lnTo>
                        <a:pt x="790" y="540"/>
                      </a:lnTo>
                      <a:lnTo>
                        <a:pt x="792" y="544"/>
                      </a:lnTo>
                      <a:lnTo>
                        <a:pt x="794" y="548"/>
                      </a:lnTo>
                      <a:lnTo>
                        <a:pt x="798" y="552"/>
                      </a:lnTo>
                      <a:lnTo>
                        <a:pt x="800" y="554"/>
                      </a:lnTo>
                      <a:lnTo>
                        <a:pt x="800" y="554"/>
                      </a:lnTo>
                      <a:lnTo>
                        <a:pt x="800" y="562"/>
                      </a:lnTo>
                      <a:lnTo>
                        <a:pt x="798" y="568"/>
                      </a:lnTo>
                      <a:lnTo>
                        <a:pt x="794" y="572"/>
                      </a:lnTo>
                      <a:lnTo>
                        <a:pt x="792" y="576"/>
                      </a:lnTo>
                      <a:lnTo>
                        <a:pt x="790" y="578"/>
                      </a:lnTo>
                      <a:lnTo>
                        <a:pt x="790" y="578"/>
                      </a:lnTo>
                      <a:lnTo>
                        <a:pt x="786" y="582"/>
                      </a:lnTo>
                      <a:lnTo>
                        <a:pt x="782" y="584"/>
                      </a:lnTo>
                      <a:lnTo>
                        <a:pt x="778" y="584"/>
                      </a:lnTo>
                      <a:lnTo>
                        <a:pt x="776" y="582"/>
                      </a:lnTo>
                      <a:lnTo>
                        <a:pt x="774" y="580"/>
                      </a:lnTo>
                      <a:lnTo>
                        <a:pt x="772" y="578"/>
                      </a:lnTo>
                      <a:lnTo>
                        <a:pt x="770" y="576"/>
                      </a:lnTo>
                      <a:lnTo>
                        <a:pt x="770" y="574"/>
                      </a:lnTo>
                      <a:lnTo>
                        <a:pt x="768" y="570"/>
                      </a:lnTo>
                      <a:lnTo>
                        <a:pt x="766" y="566"/>
                      </a:lnTo>
                      <a:lnTo>
                        <a:pt x="764" y="562"/>
                      </a:lnTo>
                      <a:lnTo>
                        <a:pt x="764" y="560"/>
                      </a:lnTo>
                      <a:lnTo>
                        <a:pt x="762" y="558"/>
                      </a:lnTo>
                      <a:lnTo>
                        <a:pt x="758" y="556"/>
                      </a:lnTo>
                      <a:lnTo>
                        <a:pt x="754" y="554"/>
                      </a:lnTo>
                      <a:lnTo>
                        <a:pt x="752" y="550"/>
                      </a:lnTo>
                      <a:lnTo>
                        <a:pt x="752" y="548"/>
                      </a:lnTo>
                      <a:lnTo>
                        <a:pt x="752" y="546"/>
                      </a:lnTo>
                      <a:lnTo>
                        <a:pt x="752" y="544"/>
                      </a:lnTo>
                      <a:lnTo>
                        <a:pt x="752" y="542"/>
                      </a:lnTo>
                      <a:lnTo>
                        <a:pt x="750" y="540"/>
                      </a:lnTo>
                      <a:lnTo>
                        <a:pt x="748" y="534"/>
                      </a:lnTo>
                      <a:lnTo>
                        <a:pt x="746" y="530"/>
                      </a:lnTo>
                      <a:lnTo>
                        <a:pt x="746" y="524"/>
                      </a:lnTo>
                      <a:lnTo>
                        <a:pt x="744" y="522"/>
                      </a:lnTo>
                      <a:lnTo>
                        <a:pt x="744" y="520"/>
                      </a:lnTo>
                      <a:lnTo>
                        <a:pt x="744" y="510"/>
                      </a:lnTo>
                      <a:lnTo>
                        <a:pt x="742" y="504"/>
                      </a:lnTo>
                      <a:lnTo>
                        <a:pt x="738" y="500"/>
                      </a:lnTo>
                      <a:lnTo>
                        <a:pt x="736" y="496"/>
                      </a:lnTo>
                      <a:lnTo>
                        <a:pt x="732" y="494"/>
                      </a:lnTo>
                      <a:lnTo>
                        <a:pt x="730" y="492"/>
                      </a:lnTo>
                      <a:lnTo>
                        <a:pt x="728" y="492"/>
                      </a:lnTo>
                      <a:lnTo>
                        <a:pt x="726" y="492"/>
                      </a:lnTo>
                      <a:lnTo>
                        <a:pt x="726" y="492"/>
                      </a:lnTo>
                      <a:lnTo>
                        <a:pt x="714" y="490"/>
                      </a:lnTo>
                      <a:lnTo>
                        <a:pt x="702" y="490"/>
                      </a:lnTo>
                      <a:lnTo>
                        <a:pt x="690" y="492"/>
                      </a:lnTo>
                      <a:lnTo>
                        <a:pt x="686" y="492"/>
                      </a:lnTo>
                      <a:lnTo>
                        <a:pt x="670" y="488"/>
                      </a:lnTo>
                      <a:lnTo>
                        <a:pt x="660" y="478"/>
                      </a:lnTo>
                      <a:lnTo>
                        <a:pt x="652" y="468"/>
                      </a:lnTo>
                      <a:lnTo>
                        <a:pt x="650" y="458"/>
                      </a:lnTo>
                      <a:lnTo>
                        <a:pt x="650" y="456"/>
                      </a:lnTo>
                      <a:lnTo>
                        <a:pt x="644" y="446"/>
                      </a:lnTo>
                      <a:lnTo>
                        <a:pt x="640" y="440"/>
                      </a:lnTo>
                      <a:lnTo>
                        <a:pt x="636" y="434"/>
                      </a:lnTo>
                      <a:lnTo>
                        <a:pt x="630" y="430"/>
                      </a:lnTo>
                      <a:lnTo>
                        <a:pt x="628" y="428"/>
                      </a:lnTo>
                      <a:lnTo>
                        <a:pt x="624" y="428"/>
                      </a:lnTo>
                      <a:lnTo>
                        <a:pt x="624" y="428"/>
                      </a:lnTo>
                      <a:lnTo>
                        <a:pt x="622" y="420"/>
                      </a:lnTo>
                      <a:lnTo>
                        <a:pt x="620" y="416"/>
                      </a:lnTo>
                      <a:lnTo>
                        <a:pt x="618" y="412"/>
                      </a:lnTo>
                      <a:lnTo>
                        <a:pt x="618" y="412"/>
                      </a:lnTo>
                      <a:lnTo>
                        <a:pt x="616" y="410"/>
                      </a:lnTo>
                      <a:lnTo>
                        <a:pt x="608" y="412"/>
                      </a:lnTo>
                      <a:lnTo>
                        <a:pt x="602" y="410"/>
                      </a:lnTo>
                      <a:lnTo>
                        <a:pt x="598" y="408"/>
                      </a:lnTo>
                      <a:lnTo>
                        <a:pt x="594" y="402"/>
                      </a:lnTo>
                      <a:lnTo>
                        <a:pt x="592" y="398"/>
                      </a:lnTo>
                      <a:lnTo>
                        <a:pt x="592" y="392"/>
                      </a:lnTo>
                      <a:lnTo>
                        <a:pt x="590" y="388"/>
                      </a:lnTo>
                      <a:lnTo>
                        <a:pt x="590" y="386"/>
                      </a:lnTo>
                      <a:lnTo>
                        <a:pt x="590" y="384"/>
                      </a:lnTo>
                      <a:lnTo>
                        <a:pt x="592" y="372"/>
                      </a:lnTo>
                      <a:lnTo>
                        <a:pt x="598" y="358"/>
                      </a:lnTo>
                      <a:lnTo>
                        <a:pt x="608" y="342"/>
                      </a:lnTo>
                      <a:lnTo>
                        <a:pt x="618" y="330"/>
                      </a:lnTo>
                      <a:lnTo>
                        <a:pt x="624" y="320"/>
                      </a:lnTo>
                      <a:lnTo>
                        <a:pt x="628" y="318"/>
                      </a:lnTo>
                      <a:lnTo>
                        <a:pt x="634" y="316"/>
                      </a:lnTo>
                      <a:lnTo>
                        <a:pt x="638" y="312"/>
                      </a:lnTo>
                      <a:lnTo>
                        <a:pt x="642" y="308"/>
                      </a:lnTo>
                      <a:lnTo>
                        <a:pt x="644" y="306"/>
                      </a:lnTo>
                      <a:lnTo>
                        <a:pt x="644" y="304"/>
                      </a:lnTo>
                      <a:lnTo>
                        <a:pt x="646" y="302"/>
                      </a:lnTo>
                      <a:lnTo>
                        <a:pt x="644" y="298"/>
                      </a:lnTo>
                      <a:lnTo>
                        <a:pt x="644" y="296"/>
                      </a:lnTo>
                      <a:lnTo>
                        <a:pt x="646" y="294"/>
                      </a:lnTo>
                      <a:lnTo>
                        <a:pt x="646" y="292"/>
                      </a:lnTo>
                      <a:lnTo>
                        <a:pt x="648" y="292"/>
                      </a:lnTo>
                      <a:lnTo>
                        <a:pt x="650" y="292"/>
                      </a:lnTo>
                      <a:lnTo>
                        <a:pt x="652" y="290"/>
                      </a:lnTo>
                      <a:lnTo>
                        <a:pt x="656" y="292"/>
                      </a:lnTo>
                      <a:lnTo>
                        <a:pt x="662" y="292"/>
                      </a:lnTo>
                      <a:lnTo>
                        <a:pt x="666" y="294"/>
                      </a:lnTo>
                      <a:lnTo>
                        <a:pt x="670" y="296"/>
                      </a:lnTo>
                      <a:lnTo>
                        <a:pt x="672" y="296"/>
                      </a:lnTo>
                      <a:lnTo>
                        <a:pt x="674" y="298"/>
                      </a:lnTo>
                      <a:lnTo>
                        <a:pt x="678" y="292"/>
                      </a:lnTo>
                      <a:lnTo>
                        <a:pt x="682" y="282"/>
                      </a:lnTo>
                      <a:lnTo>
                        <a:pt x="682" y="270"/>
                      </a:lnTo>
                      <a:lnTo>
                        <a:pt x="682" y="266"/>
                      </a:lnTo>
                      <a:lnTo>
                        <a:pt x="684" y="250"/>
                      </a:lnTo>
                      <a:lnTo>
                        <a:pt x="690" y="238"/>
                      </a:lnTo>
                      <a:lnTo>
                        <a:pt x="698" y="230"/>
                      </a:lnTo>
                      <a:lnTo>
                        <a:pt x="700" y="226"/>
                      </a:lnTo>
                      <a:lnTo>
                        <a:pt x="702" y="220"/>
                      </a:lnTo>
                      <a:lnTo>
                        <a:pt x="704" y="218"/>
                      </a:lnTo>
                      <a:lnTo>
                        <a:pt x="704" y="216"/>
                      </a:lnTo>
                      <a:lnTo>
                        <a:pt x="702" y="214"/>
                      </a:lnTo>
                      <a:lnTo>
                        <a:pt x="702" y="214"/>
                      </a:lnTo>
                      <a:lnTo>
                        <a:pt x="700" y="214"/>
                      </a:lnTo>
                      <a:lnTo>
                        <a:pt x="700" y="214"/>
                      </a:lnTo>
                      <a:lnTo>
                        <a:pt x="698" y="216"/>
                      </a:lnTo>
                      <a:lnTo>
                        <a:pt x="668" y="200"/>
                      </a:lnTo>
                      <a:lnTo>
                        <a:pt x="668" y="196"/>
                      </a:lnTo>
                      <a:lnTo>
                        <a:pt x="670" y="196"/>
                      </a:lnTo>
                      <a:lnTo>
                        <a:pt x="672" y="194"/>
                      </a:lnTo>
                      <a:lnTo>
                        <a:pt x="676" y="194"/>
                      </a:lnTo>
                      <a:lnTo>
                        <a:pt x="680" y="194"/>
                      </a:lnTo>
                      <a:lnTo>
                        <a:pt x="684" y="196"/>
                      </a:lnTo>
                      <a:lnTo>
                        <a:pt x="688" y="196"/>
                      </a:lnTo>
                      <a:lnTo>
                        <a:pt x="692" y="196"/>
                      </a:lnTo>
                      <a:lnTo>
                        <a:pt x="694" y="198"/>
                      </a:lnTo>
                      <a:lnTo>
                        <a:pt x="696" y="198"/>
                      </a:lnTo>
                      <a:lnTo>
                        <a:pt x="700" y="196"/>
                      </a:lnTo>
                      <a:lnTo>
                        <a:pt x="704" y="196"/>
                      </a:lnTo>
                      <a:lnTo>
                        <a:pt x="710" y="198"/>
                      </a:lnTo>
                      <a:lnTo>
                        <a:pt x="716" y="198"/>
                      </a:lnTo>
                      <a:lnTo>
                        <a:pt x="720" y="200"/>
                      </a:lnTo>
                      <a:lnTo>
                        <a:pt x="724" y="200"/>
                      </a:lnTo>
                      <a:lnTo>
                        <a:pt x="726" y="202"/>
                      </a:lnTo>
                      <a:lnTo>
                        <a:pt x="732" y="190"/>
                      </a:lnTo>
                      <a:lnTo>
                        <a:pt x="738" y="194"/>
                      </a:lnTo>
                      <a:lnTo>
                        <a:pt x="744" y="194"/>
                      </a:lnTo>
                      <a:lnTo>
                        <a:pt x="748" y="194"/>
                      </a:lnTo>
                      <a:lnTo>
                        <a:pt x="752" y="192"/>
                      </a:lnTo>
                      <a:lnTo>
                        <a:pt x="754" y="190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8" y="186"/>
                      </a:lnTo>
                      <a:lnTo>
                        <a:pt x="760" y="182"/>
                      </a:lnTo>
                      <a:lnTo>
                        <a:pt x="762" y="178"/>
                      </a:lnTo>
                      <a:lnTo>
                        <a:pt x="764" y="174"/>
                      </a:lnTo>
                      <a:lnTo>
                        <a:pt x="766" y="170"/>
                      </a:lnTo>
                      <a:lnTo>
                        <a:pt x="770" y="168"/>
                      </a:lnTo>
                      <a:lnTo>
                        <a:pt x="770" y="168"/>
                      </a:lnTo>
                      <a:lnTo>
                        <a:pt x="772" y="166"/>
                      </a:lnTo>
                      <a:lnTo>
                        <a:pt x="772" y="162"/>
                      </a:lnTo>
                      <a:lnTo>
                        <a:pt x="774" y="156"/>
                      </a:lnTo>
                      <a:lnTo>
                        <a:pt x="774" y="152"/>
                      </a:lnTo>
                      <a:lnTo>
                        <a:pt x="772" y="146"/>
                      </a:lnTo>
                      <a:lnTo>
                        <a:pt x="770" y="140"/>
                      </a:lnTo>
                      <a:lnTo>
                        <a:pt x="770" y="140"/>
                      </a:lnTo>
                      <a:lnTo>
                        <a:pt x="768" y="138"/>
                      </a:lnTo>
                      <a:lnTo>
                        <a:pt x="764" y="136"/>
                      </a:lnTo>
                      <a:lnTo>
                        <a:pt x="762" y="134"/>
                      </a:lnTo>
                      <a:lnTo>
                        <a:pt x="758" y="132"/>
                      </a:lnTo>
                      <a:lnTo>
                        <a:pt x="756" y="128"/>
                      </a:lnTo>
                      <a:lnTo>
                        <a:pt x="756" y="124"/>
                      </a:lnTo>
                      <a:lnTo>
                        <a:pt x="756" y="120"/>
                      </a:lnTo>
                      <a:lnTo>
                        <a:pt x="758" y="118"/>
                      </a:lnTo>
                      <a:lnTo>
                        <a:pt x="764" y="114"/>
                      </a:lnTo>
                      <a:lnTo>
                        <a:pt x="764" y="114"/>
                      </a:lnTo>
                      <a:lnTo>
                        <a:pt x="766" y="114"/>
                      </a:lnTo>
                      <a:lnTo>
                        <a:pt x="768" y="114"/>
                      </a:lnTo>
                      <a:lnTo>
                        <a:pt x="770" y="114"/>
                      </a:lnTo>
                      <a:lnTo>
                        <a:pt x="772" y="112"/>
                      </a:lnTo>
                      <a:lnTo>
                        <a:pt x="774" y="110"/>
                      </a:lnTo>
                      <a:lnTo>
                        <a:pt x="774" y="106"/>
                      </a:lnTo>
                      <a:lnTo>
                        <a:pt x="774" y="102"/>
                      </a:lnTo>
                      <a:lnTo>
                        <a:pt x="772" y="100"/>
                      </a:lnTo>
                      <a:lnTo>
                        <a:pt x="772" y="100"/>
                      </a:lnTo>
                      <a:lnTo>
                        <a:pt x="770" y="98"/>
                      </a:lnTo>
                      <a:lnTo>
                        <a:pt x="766" y="96"/>
                      </a:lnTo>
                      <a:lnTo>
                        <a:pt x="764" y="94"/>
                      </a:lnTo>
                      <a:lnTo>
                        <a:pt x="762" y="94"/>
                      </a:lnTo>
                      <a:lnTo>
                        <a:pt x="760" y="96"/>
                      </a:lnTo>
                      <a:lnTo>
                        <a:pt x="758" y="72"/>
                      </a:lnTo>
                      <a:lnTo>
                        <a:pt x="754" y="74"/>
                      </a:lnTo>
                      <a:lnTo>
                        <a:pt x="750" y="74"/>
                      </a:lnTo>
                      <a:lnTo>
                        <a:pt x="744" y="74"/>
                      </a:lnTo>
                      <a:lnTo>
                        <a:pt x="740" y="72"/>
                      </a:lnTo>
                      <a:lnTo>
                        <a:pt x="736" y="70"/>
                      </a:lnTo>
                      <a:lnTo>
                        <a:pt x="732" y="70"/>
                      </a:lnTo>
                      <a:lnTo>
                        <a:pt x="730" y="70"/>
                      </a:lnTo>
                      <a:lnTo>
                        <a:pt x="734" y="100"/>
                      </a:lnTo>
                      <a:lnTo>
                        <a:pt x="734" y="100"/>
                      </a:lnTo>
                      <a:lnTo>
                        <a:pt x="732" y="102"/>
                      </a:lnTo>
                      <a:lnTo>
                        <a:pt x="728" y="106"/>
                      </a:lnTo>
                      <a:lnTo>
                        <a:pt x="726" y="112"/>
                      </a:lnTo>
                      <a:lnTo>
                        <a:pt x="722" y="120"/>
                      </a:lnTo>
                      <a:lnTo>
                        <a:pt x="718" y="132"/>
                      </a:lnTo>
                      <a:lnTo>
                        <a:pt x="718" y="132"/>
                      </a:lnTo>
                      <a:lnTo>
                        <a:pt x="718" y="134"/>
                      </a:lnTo>
                      <a:lnTo>
                        <a:pt x="716" y="136"/>
                      </a:lnTo>
                      <a:lnTo>
                        <a:pt x="714" y="138"/>
                      </a:lnTo>
                      <a:lnTo>
                        <a:pt x="714" y="138"/>
                      </a:lnTo>
                      <a:lnTo>
                        <a:pt x="710" y="140"/>
                      </a:lnTo>
                      <a:lnTo>
                        <a:pt x="708" y="138"/>
                      </a:lnTo>
                      <a:lnTo>
                        <a:pt x="704" y="136"/>
                      </a:lnTo>
                      <a:lnTo>
                        <a:pt x="700" y="132"/>
                      </a:lnTo>
                      <a:lnTo>
                        <a:pt x="696" y="98"/>
                      </a:lnTo>
                      <a:lnTo>
                        <a:pt x="696" y="98"/>
                      </a:lnTo>
                      <a:lnTo>
                        <a:pt x="694" y="96"/>
                      </a:lnTo>
                      <a:lnTo>
                        <a:pt x="694" y="94"/>
                      </a:lnTo>
                      <a:lnTo>
                        <a:pt x="694" y="94"/>
                      </a:lnTo>
                      <a:lnTo>
                        <a:pt x="692" y="92"/>
                      </a:lnTo>
                      <a:lnTo>
                        <a:pt x="692" y="94"/>
                      </a:lnTo>
                      <a:lnTo>
                        <a:pt x="690" y="96"/>
                      </a:lnTo>
                      <a:lnTo>
                        <a:pt x="688" y="102"/>
                      </a:lnTo>
                      <a:lnTo>
                        <a:pt x="688" y="102"/>
                      </a:lnTo>
                      <a:lnTo>
                        <a:pt x="686" y="104"/>
                      </a:lnTo>
                      <a:lnTo>
                        <a:pt x="686" y="106"/>
                      </a:lnTo>
                      <a:lnTo>
                        <a:pt x="682" y="110"/>
                      </a:lnTo>
                      <a:lnTo>
                        <a:pt x="680" y="112"/>
                      </a:lnTo>
                      <a:lnTo>
                        <a:pt x="678" y="114"/>
                      </a:lnTo>
                      <a:lnTo>
                        <a:pt x="676" y="116"/>
                      </a:lnTo>
                      <a:lnTo>
                        <a:pt x="674" y="116"/>
                      </a:lnTo>
                      <a:lnTo>
                        <a:pt x="672" y="114"/>
                      </a:lnTo>
                      <a:lnTo>
                        <a:pt x="670" y="110"/>
                      </a:lnTo>
                      <a:lnTo>
                        <a:pt x="670" y="106"/>
                      </a:lnTo>
                      <a:lnTo>
                        <a:pt x="670" y="100"/>
                      </a:lnTo>
                      <a:lnTo>
                        <a:pt x="670" y="98"/>
                      </a:lnTo>
                      <a:lnTo>
                        <a:pt x="668" y="96"/>
                      </a:lnTo>
                      <a:lnTo>
                        <a:pt x="666" y="96"/>
                      </a:lnTo>
                      <a:lnTo>
                        <a:pt x="664" y="98"/>
                      </a:lnTo>
                      <a:lnTo>
                        <a:pt x="662" y="98"/>
                      </a:lnTo>
                      <a:lnTo>
                        <a:pt x="660" y="100"/>
                      </a:lnTo>
                      <a:lnTo>
                        <a:pt x="658" y="100"/>
                      </a:lnTo>
                      <a:lnTo>
                        <a:pt x="654" y="100"/>
                      </a:lnTo>
                      <a:lnTo>
                        <a:pt x="652" y="98"/>
                      </a:lnTo>
                      <a:lnTo>
                        <a:pt x="648" y="96"/>
                      </a:lnTo>
                      <a:lnTo>
                        <a:pt x="646" y="94"/>
                      </a:lnTo>
                      <a:lnTo>
                        <a:pt x="644" y="92"/>
                      </a:lnTo>
                      <a:lnTo>
                        <a:pt x="644" y="90"/>
                      </a:lnTo>
                      <a:lnTo>
                        <a:pt x="646" y="88"/>
                      </a:lnTo>
                      <a:lnTo>
                        <a:pt x="648" y="82"/>
                      </a:lnTo>
                      <a:lnTo>
                        <a:pt x="650" y="76"/>
                      </a:lnTo>
                      <a:lnTo>
                        <a:pt x="650" y="70"/>
                      </a:lnTo>
                      <a:lnTo>
                        <a:pt x="650" y="64"/>
                      </a:lnTo>
                      <a:lnTo>
                        <a:pt x="650" y="60"/>
                      </a:lnTo>
                      <a:lnTo>
                        <a:pt x="650" y="58"/>
                      </a:lnTo>
                      <a:lnTo>
                        <a:pt x="648" y="56"/>
                      </a:lnTo>
                      <a:lnTo>
                        <a:pt x="646" y="52"/>
                      </a:lnTo>
                      <a:lnTo>
                        <a:pt x="644" y="48"/>
                      </a:lnTo>
                      <a:lnTo>
                        <a:pt x="644" y="44"/>
                      </a:lnTo>
                      <a:lnTo>
                        <a:pt x="644" y="42"/>
                      </a:lnTo>
                      <a:lnTo>
                        <a:pt x="644" y="42"/>
                      </a:lnTo>
                      <a:lnTo>
                        <a:pt x="642" y="34"/>
                      </a:lnTo>
                      <a:lnTo>
                        <a:pt x="638" y="26"/>
                      </a:lnTo>
                      <a:lnTo>
                        <a:pt x="632" y="16"/>
                      </a:lnTo>
                      <a:lnTo>
                        <a:pt x="626" y="10"/>
                      </a:lnTo>
                      <a:lnTo>
                        <a:pt x="624" y="8"/>
                      </a:lnTo>
                      <a:lnTo>
                        <a:pt x="622" y="2"/>
                      </a:lnTo>
                      <a:lnTo>
                        <a:pt x="620" y="0"/>
                      </a:lnTo>
                      <a:lnTo>
                        <a:pt x="618" y="0"/>
                      </a:lnTo>
                      <a:lnTo>
                        <a:pt x="616" y="0"/>
                      </a:lnTo>
                      <a:lnTo>
                        <a:pt x="614" y="0"/>
                      </a:lnTo>
                      <a:lnTo>
                        <a:pt x="612" y="2"/>
                      </a:lnTo>
                      <a:lnTo>
                        <a:pt x="610" y="4"/>
                      </a:lnTo>
                      <a:lnTo>
                        <a:pt x="610" y="4"/>
                      </a:lnTo>
                      <a:lnTo>
                        <a:pt x="608" y="4"/>
                      </a:lnTo>
                      <a:lnTo>
                        <a:pt x="604" y="6"/>
                      </a:lnTo>
                      <a:lnTo>
                        <a:pt x="604" y="10"/>
                      </a:lnTo>
                      <a:lnTo>
                        <a:pt x="602" y="14"/>
                      </a:lnTo>
                      <a:lnTo>
                        <a:pt x="602" y="20"/>
                      </a:lnTo>
                      <a:lnTo>
                        <a:pt x="600" y="22"/>
                      </a:lnTo>
                      <a:lnTo>
                        <a:pt x="600" y="24"/>
                      </a:lnTo>
                      <a:lnTo>
                        <a:pt x="594" y="28"/>
                      </a:lnTo>
                      <a:lnTo>
                        <a:pt x="590" y="34"/>
                      </a:lnTo>
                      <a:lnTo>
                        <a:pt x="588" y="40"/>
                      </a:lnTo>
                      <a:lnTo>
                        <a:pt x="588" y="44"/>
                      </a:lnTo>
                      <a:lnTo>
                        <a:pt x="588" y="48"/>
                      </a:lnTo>
                      <a:lnTo>
                        <a:pt x="588" y="50"/>
                      </a:lnTo>
                      <a:lnTo>
                        <a:pt x="588" y="52"/>
                      </a:lnTo>
                      <a:lnTo>
                        <a:pt x="590" y="68"/>
                      </a:lnTo>
                      <a:lnTo>
                        <a:pt x="598" y="78"/>
                      </a:lnTo>
                      <a:lnTo>
                        <a:pt x="606" y="84"/>
                      </a:lnTo>
                      <a:lnTo>
                        <a:pt x="612" y="86"/>
                      </a:lnTo>
                      <a:lnTo>
                        <a:pt x="616" y="88"/>
                      </a:lnTo>
                      <a:lnTo>
                        <a:pt x="610" y="92"/>
                      </a:lnTo>
                      <a:lnTo>
                        <a:pt x="608" y="98"/>
                      </a:lnTo>
                      <a:lnTo>
                        <a:pt x="608" y="102"/>
                      </a:lnTo>
                      <a:lnTo>
                        <a:pt x="610" y="106"/>
                      </a:lnTo>
                      <a:lnTo>
                        <a:pt x="612" y="108"/>
                      </a:lnTo>
                      <a:lnTo>
                        <a:pt x="616" y="112"/>
                      </a:lnTo>
                      <a:lnTo>
                        <a:pt x="618" y="114"/>
                      </a:lnTo>
                      <a:lnTo>
                        <a:pt x="622" y="114"/>
                      </a:lnTo>
                      <a:lnTo>
                        <a:pt x="624" y="116"/>
                      </a:lnTo>
                      <a:lnTo>
                        <a:pt x="624" y="116"/>
                      </a:lnTo>
                      <a:lnTo>
                        <a:pt x="628" y="118"/>
                      </a:lnTo>
                      <a:lnTo>
                        <a:pt x="630" y="120"/>
                      </a:lnTo>
                      <a:lnTo>
                        <a:pt x="630" y="122"/>
                      </a:lnTo>
                      <a:lnTo>
                        <a:pt x="630" y="124"/>
                      </a:lnTo>
                      <a:lnTo>
                        <a:pt x="630" y="128"/>
                      </a:lnTo>
                      <a:lnTo>
                        <a:pt x="628" y="130"/>
                      </a:lnTo>
                      <a:lnTo>
                        <a:pt x="628" y="130"/>
                      </a:lnTo>
                      <a:lnTo>
                        <a:pt x="624" y="134"/>
                      </a:lnTo>
                      <a:lnTo>
                        <a:pt x="614" y="140"/>
                      </a:lnTo>
                      <a:lnTo>
                        <a:pt x="606" y="146"/>
                      </a:lnTo>
                      <a:lnTo>
                        <a:pt x="598" y="150"/>
                      </a:lnTo>
                      <a:lnTo>
                        <a:pt x="594" y="152"/>
                      </a:lnTo>
                      <a:lnTo>
                        <a:pt x="588" y="150"/>
                      </a:lnTo>
                      <a:lnTo>
                        <a:pt x="584" y="150"/>
                      </a:lnTo>
                      <a:lnTo>
                        <a:pt x="582" y="150"/>
                      </a:lnTo>
                      <a:lnTo>
                        <a:pt x="582" y="148"/>
                      </a:lnTo>
                      <a:lnTo>
                        <a:pt x="582" y="148"/>
                      </a:lnTo>
                      <a:lnTo>
                        <a:pt x="582" y="148"/>
                      </a:lnTo>
                      <a:lnTo>
                        <a:pt x="584" y="124"/>
                      </a:lnTo>
                      <a:lnTo>
                        <a:pt x="568" y="124"/>
                      </a:lnTo>
                      <a:lnTo>
                        <a:pt x="562" y="124"/>
                      </a:lnTo>
                      <a:lnTo>
                        <a:pt x="558" y="124"/>
                      </a:lnTo>
                      <a:lnTo>
                        <a:pt x="556" y="124"/>
                      </a:lnTo>
                      <a:lnTo>
                        <a:pt x="554" y="126"/>
                      </a:lnTo>
                      <a:lnTo>
                        <a:pt x="554" y="126"/>
                      </a:lnTo>
                      <a:lnTo>
                        <a:pt x="552" y="128"/>
                      </a:lnTo>
                      <a:lnTo>
                        <a:pt x="552" y="128"/>
                      </a:lnTo>
                      <a:lnTo>
                        <a:pt x="554" y="138"/>
                      </a:lnTo>
                      <a:lnTo>
                        <a:pt x="554" y="144"/>
                      </a:lnTo>
                      <a:lnTo>
                        <a:pt x="552" y="148"/>
                      </a:lnTo>
                      <a:lnTo>
                        <a:pt x="552" y="152"/>
                      </a:lnTo>
                      <a:lnTo>
                        <a:pt x="550" y="152"/>
                      </a:lnTo>
                      <a:lnTo>
                        <a:pt x="548" y="152"/>
                      </a:lnTo>
                      <a:lnTo>
                        <a:pt x="546" y="152"/>
                      </a:lnTo>
                      <a:lnTo>
                        <a:pt x="544" y="152"/>
                      </a:lnTo>
                      <a:lnTo>
                        <a:pt x="544" y="150"/>
                      </a:lnTo>
                      <a:lnTo>
                        <a:pt x="542" y="150"/>
                      </a:lnTo>
                      <a:lnTo>
                        <a:pt x="542" y="150"/>
                      </a:lnTo>
                      <a:lnTo>
                        <a:pt x="536" y="146"/>
                      </a:lnTo>
                      <a:lnTo>
                        <a:pt x="532" y="144"/>
                      </a:lnTo>
                      <a:lnTo>
                        <a:pt x="528" y="144"/>
                      </a:lnTo>
                      <a:lnTo>
                        <a:pt x="526" y="144"/>
                      </a:lnTo>
                      <a:lnTo>
                        <a:pt x="524" y="146"/>
                      </a:lnTo>
                      <a:lnTo>
                        <a:pt x="522" y="148"/>
                      </a:lnTo>
                      <a:lnTo>
                        <a:pt x="522" y="148"/>
                      </a:lnTo>
                      <a:lnTo>
                        <a:pt x="516" y="152"/>
                      </a:lnTo>
                      <a:lnTo>
                        <a:pt x="512" y="154"/>
                      </a:lnTo>
                      <a:lnTo>
                        <a:pt x="508" y="154"/>
                      </a:lnTo>
                      <a:lnTo>
                        <a:pt x="506" y="154"/>
                      </a:lnTo>
                      <a:lnTo>
                        <a:pt x="504" y="152"/>
                      </a:lnTo>
                      <a:lnTo>
                        <a:pt x="502" y="150"/>
                      </a:lnTo>
                      <a:lnTo>
                        <a:pt x="500" y="148"/>
                      </a:lnTo>
                      <a:lnTo>
                        <a:pt x="500" y="146"/>
                      </a:lnTo>
                      <a:lnTo>
                        <a:pt x="500" y="146"/>
                      </a:lnTo>
                      <a:lnTo>
                        <a:pt x="498" y="140"/>
                      </a:lnTo>
                      <a:lnTo>
                        <a:pt x="494" y="136"/>
                      </a:lnTo>
                      <a:lnTo>
                        <a:pt x="492" y="134"/>
                      </a:lnTo>
                      <a:lnTo>
                        <a:pt x="488" y="134"/>
                      </a:lnTo>
                      <a:lnTo>
                        <a:pt x="486" y="134"/>
                      </a:lnTo>
                      <a:lnTo>
                        <a:pt x="484" y="134"/>
                      </a:lnTo>
                      <a:lnTo>
                        <a:pt x="482" y="136"/>
                      </a:lnTo>
                      <a:lnTo>
                        <a:pt x="482" y="136"/>
                      </a:lnTo>
                      <a:lnTo>
                        <a:pt x="474" y="132"/>
                      </a:lnTo>
                      <a:lnTo>
                        <a:pt x="468" y="130"/>
                      </a:lnTo>
                      <a:lnTo>
                        <a:pt x="466" y="126"/>
                      </a:lnTo>
                      <a:lnTo>
                        <a:pt x="464" y="124"/>
                      </a:lnTo>
                      <a:lnTo>
                        <a:pt x="464" y="122"/>
                      </a:lnTo>
                      <a:lnTo>
                        <a:pt x="464" y="120"/>
                      </a:lnTo>
                      <a:lnTo>
                        <a:pt x="464" y="120"/>
                      </a:lnTo>
                      <a:lnTo>
                        <a:pt x="462" y="114"/>
                      </a:lnTo>
                      <a:lnTo>
                        <a:pt x="460" y="110"/>
                      </a:lnTo>
                      <a:lnTo>
                        <a:pt x="458" y="108"/>
                      </a:lnTo>
                      <a:lnTo>
                        <a:pt x="456" y="108"/>
                      </a:lnTo>
                      <a:lnTo>
                        <a:pt x="452" y="108"/>
                      </a:lnTo>
                      <a:lnTo>
                        <a:pt x="450" y="110"/>
                      </a:lnTo>
                      <a:lnTo>
                        <a:pt x="448" y="110"/>
                      </a:lnTo>
                      <a:lnTo>
                        <a:pt x="448" y="110"/>
                      </a:lnTo>
                      <a:lnTo>
                        <a:pt x="440" y="110"/>
                      </a:lnTo>
                      <a:lnTo>
                        <a:pt x="434" y="112"/>
                      </a:lnTo>
                      <a:lnTo>
                        <a:pt x="430" y="114"/>
                      </a:lnTo>
                      <a:lnTo>
                        <a:pt x="426" y="116"/>
                      </a:lnTo>
                      <a:lnTo>
                        <a:pt x="424" y="120"/>
                      </a:lnTo>
                      <a:lnTo>
                        <a:pt x="424" y="124"/>
                      </a:lnTo>
                      <a:lnTo>
                        <a:pt x="424" y="128"/>
                      </a:lnTo>
                      <a:lnTo>
                        <a:pt x="424" y="130"/>
                      </a:lnTo>
                      <a:lnTo>
                        <a:pt x="424" y="134"/>
                      </a:lnTo>
                      <a:lnTo>
                        <a:pt x="424" y="134"/>
                      </a:lnTo>
                      <a:lnTo>
                        <a:pt x="424" y="136"/>
                      </a:lnTo>
                      <a:lnTo>
                        <a:pt x="428" y="138"/>
                      </a:lnTo>
                      <a:lnTo>
                        <a:pt x="430" y="142"/>
                      </a:lnTo>
                      <a:lnTo>
                        <a:pt x="430" y="144"/>
                      </a:lnTo>
                      <a:lnTo>
                        <a:pt x="428" y="148"/>
                      </a:lnTo>
                      <a:lnTo>
                        <a:pt x="426" y="150"/>
                      </a:lnTo>
                      <a:lnTo>
                        <a:pt x="426" y="152"/>
                      </a:lnTo>
                      <a:lnTo>
                        <a:pt x="424" y="152"/>
                      </a:lnTo>
                      <a:lnTo>
                        <a:pt x="424" y="178"/>
                      </a:lnTo>
                      <a:lnTo>
                        <a:pt x="422" y="182"/>
                      </a:lnTo>
                      <a:lnTo>
                        <a:pt x="422" y="186"/>
                      </a:lnTo>
                      <a:lnTo>
                        <a:pt x="420" y="186"/>
                      </a:lnTo>
                      <a:lnTo>
                        <a:pt x="420" y="186"/>
                      </a:lnTo>
                      <a:lnTo>
                        <a:pt x="420" y="186"/>
                      </a:lnTo>
                      <a:lnTo>
                        <a:pt x="420" y="186"/>
                      </a:lnTo>
                      <a:lnTo>
                        <a:pt x="420" y="186"/>
                      </a:lnTo>
                      <a:lnTo>
                        <a:pt x="414" y="172"/>
                      </a:lnTo>
                      <a:lnTo>
                        <a:pt x="406" y="158"/>
                      </a:lnTo>
                      <a:lnTo>
                        <a:pt x="400" y="144"/>
                      </a:lnTo>
                      <a:lnTo>
                        <a:pt x="394" y="138"/>
                      </a:lnTo>
                      <a:lnTo>
                        <a:pt x="392" y="136"/>
                      </a:lnTo>
                      <a:lnTo>
                        <a:pt x="390" y="138"/>
                      </a:lnTo>
                      <a:lnTo>
                        <a:pt x="388" y="140"/>
                      </a:lnTo>
                      <a:lnTo>
                        <a:pt x="386" y="144"/>
                      </a:lnTo>
                      <a:lnTo>
                        <a:pt x="386" y="148"/>
                      </a:lnTo>
                      <a:lnTo>
                        <a:pt x="384" y="150"/>
                      </a:lnTo>
                      <a:lnTo>
                        <a:pt x="384" y="152"/>
                      </a:lnTo>
                      <a:lnTo>
                        <a:pt x="380" y="148"/>
                      </a:lnTo>
                      <a:lnTo>
                        <a:pt x="376" y="148"/>
                      </a:lnTo>
                      <a:lnTo>
                        <a:pt x="370" y="148"/>
                      </a:lnTo>
                      <a:lnTo>
                        <a:pt x="366" y="148"/>
                      </a:lnTo>
                      <a:lnTo>
                        <a:pt x="362" y="148"/>
                      </a:lnTo>
                      <a:lnTo>
                        <a:pt x="358" y="150"/>
                      </a:lnTo>
                      <a:lnTo>
                        <a:pt x="358" y="150"/>
                      </a:lnTo>
                      <a:lnTo>
                        <a:pt x="348" y="150"/>
                      </a:lnTo>
                      <a:lnTo>
                        <a:pt x="342" y="148"/>
                      </a:lnTo>
                      <a:lnTo>
                        <a:pt x="340" y="148"/>
                      </a:lnTo>
                      <a:lnTo>
                        <a:pt x="338" y="146"/>
                      </a:lnTo>
                      <a:lnTo>
                        <a:pt x="336" y="144"/>
                      </a:lnTo>
                      <a:lnTo>
                        <a:pt x="336" y="142"/>
                      </a:lnTo>
                      <a:lnTo>
                        <a:pt x="338" y="140"/>
                      </a:lnTo>
                      <a:lnTo>
                        <a:pt x="340" y="140"/>
                      </a:lnTo>
                      <a:lnTo>
                        <a:pt x="342" y="138"/>
                      </a:lnTo>
                      <a:lnTo>
                        <a:pt x="342" y="138"/>
                      </a:lnTo>
                      <a:lnTo>
                        <a:pt x="342" y="138"/>
                      </a:lnTo>
                      <a:lnTo>
                        <a:pt x="346" y="130"/>
                      </a:lnTo>
                      <a:lnTo>
                        <a:pt x="350" y="124"/>
                      </a:lnTo>
                      <a:lnTo>
                        <a:pt x="350" y="120"/>
                      </a:lnTo>
                      <a:lnTo>
                        <a:pt x="350" y="116"/>
                      </a:lnTo>
                      <a:lnTo>
                        <a:pt x="348" y="112"/>
                      </a:lnTo>
                      <a:lnTo>
                        <a:pt x="346" y="110"/>
                      </a:lnTo>
                      <a:lnTo>
                        <a:pt x="344" y="108"/>
                      </a:lnTo>
                      <a:lnTo>
                        <a:pt x="342" y="108"/>
                      </a:lnTo>
                      <a:lnTo>
                        <a:pt x="340" y="106"/>
                      </a:lnTo>
                      <a:lnTo>
                        <a:pt x="340" y="106"/>
                      </a:lnTo>
                      <a:lnTo>
                        <a:pt x="334" y="102"/>
                      </a:lnTo>
                      <a:lnTo>
                        <a:pt x="332" y="100"/>
                      </a:lnTo>
                      <a:lnTo>
                        <a:pt x="330" y="98"/>
                      </a:lnTo>
                      <a:lnTo>
                        <a:pt x="328" y="98"/>
                      </a:lnTo>
                      <a:lnTo>
                        <a:pt x="328" y="100"/>
                      </a:lnTo>
                      <a:lnTo>
                        <a:pt x="326" y="100"/>
                      </a:lnTo>
                      <a:lnTo>
                        <a:pt x="326" y="102"/>
                      </a:lnTo>
                      <a:lnTo>
                        <a:pt x="326" y="104"/>
                      </a:lnTo>
                      <a:lnTo>
                        <a:pt x="328" y="104"/>
                      </a:lnTo>
                      <a:lnTo>
                        <a:pt x="328" y="106"/>
                      </a:lnTo>
                      <a:lnTo>
                        <a:pt x="328" y="110"/>
                      </a:lnTo>
                      <a:lnTo>
                        <a:pt x="326" y="112"/>
                      </a:lnTo>
                      <a:lnTo>
                        <a:pt x="326" y="114"/>
                      </a:lnTo>
                      <a:lnTo>
                        <a:pt x="324" y="114"/>
                      </a:lnTo>
                      <a:lnTo>
                        <a:pt x="322" y="112"/>
                      </a:lnTo>
                      <a:lnTo>
                        <a:pt x="320" y="112"/>
                      </a:lnTo>
                      <a:lnTo>
                        <a:pt x="318" y="110"/>
                      </a:lnTo>
                      <a:lnTo>
                        <a:pt x="316" y="108"/>
                      </a:lnTo>
                      <a:lnTo>
                        <a:pt x="316" y="108"/>
                      </a:lnTo>
                      <a:lnTo>
                        <a:pt x="298" y="94"/>
                      </a:lnTo>
                      <a:lnTo>
                        <a:pt x="282" y="84"/>
                      </a:lnTo>
                      <a:lnTo>
                        <a:pt x="268" y="78"/>
                      </a:lnTo>
                      <a:lnTo>
                        <a:pt x="262" y="76"/>
                      </a:lnTo>
                      <a:lnTo>
                        <a:pt x="252" y="74"/>
                      </a:lnTo>
                      <a:lnTo>
                        <a:pt x="244" y="72"/>
                      </a:lnTo>
                      <a:lnTo>
                        <a:pt x="240" y="70"/>
                      </a:lnTo>
                      <a:lnTo>
                        <a:pt x="236" y="68"/>
                      </a:lnTo>
                      <a:lnTo>
                        <a:pt x="234" y="66"/>
                      </a:lnTo>
                      <a:lnTo>
                        <a:pt x="232" y="66"/>
                      </a:lnTo>
                      <a:lnTo>
                        <a:pt x="232" y="66"/>
                      </a:lnTo>
                      <a:lnTo>
                        <a:pt x="228" y="62"/>
                      </a:lnTo>
                      <a:lnTo>
                        <a:pt x="224" y="62"/>
                      </a:lnTo>
                      <a:lnTo>
                        <a:pt x="222" y="62"/>
                      </a:lnTo>
                      <a:lnTo>
                        <a:pt x="222" y="64"/>
                      </a:lnTo>
                      <a:lnTo>
                        <a:pt x="220" y="66"/>
                      </a:lnTo>
                      <a:lnTo>
                        <a:pt x="220" y="68"/>
                      </a:lnTo>
                      <a:lnTo>
                        <a:pt x="220" y="72"/>
                      </a:lnTo>
                      <a:lnTo>
                        <a:pt x="222" y="74"/>
                      </a:lnTo>
                      <a:lnTo>
                        <a:pt x="222" y="76"/>
                      </a:lnTo>
                      <a:lnTo>
                        <a:pt x="222" y="76"/>
                      </a:lnTo>
                      <a:lnTo>
                        <a:pt x="220" y="80"/>
                      </a:lnTo>
                      <a:lnTo>
                        <a:pt x="218" y="82"/>
                      </a:lnTo>
                      <a:lnTo>
                        <a:pt x="216" y="84"/>
                      </a:lnTo>
                      <a:lnTo>
                        <a:pt x="214" y="82"/>
                      </a:lnTo>
                      <a:lnTo>
                        <a:pt x="212" y="82"/>
                      </a:lnTo>
                      <a:lnTo>
                        <a:pt x="212" y="80"/>
                      </a:lnTo>
                      <a:lnTo>
                        <a:pt x="212" y="80"/>
                      </a:lnTo>
                      <a:lnTo>
                        <a:pt x="208" y="72"/>
                      </a:lnTo>
                      <a:lnTo>
                        <a:pt x="200" y="60"/>
                      </a:lnTo>
                      <a:lnTo>
                        <a:pt x="194" y="52"/>
                      </a:lnTo>
                      <a:lnTo>
                        <a:pt x="190" y="48"/>
                      </a:lnTo>
                      <a:lnTo>
                        <a:pt x="186" y="44"/>
                      </a:lnTo>
                      <a:lnTo>
                        <a:pt x="182" y="44"/>
                      </a:lnTo>
                      <a:lnTo>
                        <a:pt x="180" y="44"/>
                      </a:lnTo>
                      <a:lnTo>
                        <a:pt x="180" y="44"/>
                      </a:lnTo>
                      <a:lnTo>
                        <a:pt x="178" y="46"/>
                      </a:lnTo>
                      <a:lnTo>
                        <a:pt x="180" y="48"/>
                      </a:lnTo>
                      <a:lnTo>
                        <a:pt x="180" y="50"/>
                      </a:lnTo>
                      <a:lnTo>
                        <a:pt x="180" y="52"/>
                      </a:lnTo>
                      <a:lnTo>
                        <a:pt x="182" y="54"/>
                      </a:lnTo>
                      <a:lnTo>
                        <a:pt x="182" y="56"/>
                      </a:lnTo>
                      <a:lnTo>
                        <a:pt x="182" y="56"/>
                      </a:lnTo>
                      <a:lnTo>
                        <a:pt x="180" y="62"/>
                      </a:lnTo>
                      <a:lnTo>
                        <a:pt x="178" y="66"/>
                      </a:lnTo>
                      <a:lnTo>
                        <a:pt x="176" y="68"/>
                      </a:lnTo>
                      <a:lnTo>
                        <a:pt x="174" y="68"/>
                      </a:lnTo>
                      <a:lnTo>
                        <a:pt x="170" y="66"/>
                      </a:lnTo>
                      <a:lnTo>
                        <a:pt x="168" y="64"/>
                      </a:lnTo>
                      <a:lnTo>
                        <a:pt x="166" y="62"/>
                      </a:lnTo>
                      <a:lnTo>
                        <a:pt x="166" y="62"/>
                      </a:lnTo>
                      <a:lnTo>
                        <a:pt x="166" y="60"/>
                      </a:lnTo>
                      <a:lnTo>
                        <a:pt x="162" y="58"/>
                      </a:lnTo>
                      <a:lnTo>
                        <a:pt x="158" y="58"/>
                      </a:lnTo>
                      <a:lnTo>
                        <a:pt x="156" y="58"/>
                      </a:lnTo>
                      <a:lnTo>
                        <a:pt x="152" y="60"/>
                      </a:lnTo>
                      <a:lnTo>
                        <a:pt x="150" y="62"/>
                      </a:lnTo>
                      <a:lnTo>
                        <a:pt x="150" y="64"/>
                      </a:lnTo>
                      <a:lnTo>
                        <a:pt x="150" y="64"/>
                      </a:lnTo>
                      <a:lnTo>
                        <a:pt x="148" y="66"/>
                      </a:lnTo>
                      <a:lnTo>
                        <a:pt x="144" y="68"/>
                      </a:lnTo>
                      <a:lnTo>
                        <a:pt x="142" y="72"/>
                      </a:lnTo>
                      <a:lnTo>
                        <a:pt x="138" y="74"/>
                      </a:lnTo>
                      <a:lnTo>
                        <a:pt x="136" y="76"/>
                      </a:lnTo>
                      <a:lnTo>
                        <a:pt x="134" y="76"/>
                      </a:lnTo>
                      <a:lnTo>
                        <a:pt x="124" y="78"/>
                      </a:lnTo>
                      <a:lnTo>
                        <a:pt x="112" y="84"/>
                      </a:lnTo>
                      <a:lnTo>
                        <a:pt x="102" y="92"/>
                      </a:lnTo>
                      <a:lnTo>
                        <a:pt x="96" y="98"/>
                      </a:lnTo>
                      <a:lnTo>
                        <a:pt x="92" y="100"/>
                      </a:lnTo>
                      <a:lnTo>
                        <a:pt x="86" y="104"/>
                      </a:lnTo>
                      <a:lnTo>
                        <a:pt x="80" y="108"/>
                      </a:lnTo>
                      <a:lnTo>
                        <a:pt x="76" y="108"/>
                      </a:lnTo>
                      <a:lnTo>
                        <a:pt x="72" y="108"/>
                      </a:lnTo>
                      <a:lnTo>
                        <a:pt x="68" y="108"/>
                      </a:lnTo>
                      <a:lnTo>
                        <a:pt x="66" y="106"/>
                      </a:lnTo>
                      <a:lnTo>
                        <a:pt x="60" y="100"/>
                      </a:lnTo>
                      <a:lnTo>
                        <a:pt x="52" y="94"/>
                      </a:lnTo>
                      <a:lnTo>
                        <a:pt x="42" y="88"/>
                      </a:lnTo>
                      <a:lnTo>
                        <a:pt x="34" y="84"/>
                      </a:lnTo>
                      <a:lnTo>
                        <a:pt x="32" y="82"/>
                      </a:lnTo>
                      <a:lnTo>
                        <a:pt x="22" y="80"/>
                      </a:lnTo>
                      <a:lnTo>
                        <a:pt x="12" y="76"/>
                      </a:lnTo>
                      <a:lnTo>
                        <a:pt x="2" y="72"/>
                      </a:lnTo>
                      <a:lnTo>
                        <a:pt x="0" y="72"/>
                      </a:lnTo>
                      <a:lnTo>
                        <a:pt x="0" y="364"/>
                      </a:lnTo>
                      <a:lnTo>
                        <a:pt x="12" y="364"/>
                      </a:lnTo>
                      <a:lnTo>
                        <a:pt x="20" y="370"/>
                      </a:lnTo>
                      <a:lnTo>
                        <a:pt x="30" y="376"/>
                      </a:lnTo>
                      <a:lnTo>
                        <a:pt x="40" y="384"/>
                      </a:lnTo>
                      <a:lnTo>
                        <a:pt x="50" y="392"/>
                      </a:lnTo>
                      <a:lnTo>
                        <a:pt x="58" y="398"/>
                      </a:lnTo>
                      <a:lnTo>
                        <a:pt x="60" y="400"/>
                      </a:lnTo>
                      <a:lnTo>
                        <a:pt x="64" y="400"/>
                      </a:lnTo>
                      <a:lnTo>
                        <a:pt x="70" y="396"/>
                      </a:lnTo>
                      <a:lnTo>
                        <a:pt x="74" y="394"/>
                      </a:lnTo>
                      <a:lnTo>
                        <a:pt x="78" y="390"/>
                      </a:lnTo>
                      <a:lnTo>
                        <a:pt x="80" y="388"/>
                      </a:lnTo>
                      <a:lnTo>
                        <a:pt x="82" y="388"/>
                      </a:lnTo>
                      <a:lnTo>
                        <a:pt x="88" y="392"/>
                      </a:lnTo>
                      <a:lnTo>
                        <a:pt x="96" y="402"/>
                      </a:lnTo>
                      <a:lnTo>
                        <a:pt x="106" y="414"/>
                      </a:lnTo>
                      <a:lnTo>
                        <a:pt x="116" y="428"/>
                      </a:lnTo>
                      <a:lnTo>
                        <a:pt x="124" y="440"/>
                      </a:lnTo>
                      <a:lnTo>
                        <a:pt x="130" y="448"/>
                      </a:lnTo>
                      <a:lnTo>
                        <a:pt x="132" y="452"/>
                      </a:lnTo>
                      <a:lnTo>
                        <a:pt x="136" y="460"/>
                      </a:lnTo>
                      <a:lnTo>
                        <a:pt x="140" y="466"/>
                      </a:lnTo>
                      <a:lnTo>
                        <a:pt x="146" y="472"/>
                      </a:lnTo>
                      <a:lnTo>
                        <a:pt x="150" y="476"/>
                      </a:lnTo>
                      <a:lnTo>
                        <a:pt x="152" y="478"/>
                      </a:lnTo>
                      <a:lnTo>
                        <a:pt x="154" y="478"/>
                      </a:lnTo>
                      <a:lnTo>
                        <a:pt x="154" y="486"/>
                      </a:lnTo>
                      <a:lnTo>
                        <a:pt x="152" y="496"/>
                      </a:lnTo>
                      <a:lnTo>
                        <a:pt x="150" y="508"/>
                      </a:lnTo>
                      <a:lnTo>
                        <a:pt x="148" y="516"/>
                      </a:lnTo>
                      <a:lnTo>
                        <a:pt x="146" y="520"/>
                      </a:lnTo>
                      <a:lnTo>
                        <a:pt x="146" y="526"/>
                      </a:lnTo>
                      <a:lnTo>
                        <a:pt x="146" y="532"/>
                      </a:lnTo>
                      <a:lnTo>
                        <a:pt x="148" y="536"/>
                      </a:lnTo>
                      <a:lnTo>
                        <a:pt x="150" y="538"/>
                      </a:lnTo>
                      <a:lnTo>
                        <a:pt x="150" y="540"/>
                      </a:lnTo>
                      <a:lnTo>
                        <a:pt x="156" y="542"/>
                      </a:lnTo>
                      <a:lnTo>
                        <a:pt x="160" y="548"/>
                      </a:lnTo>
                      <a:lnTo>
                        <a:pt x="164" y="552"/>
                      </a:lnTo>
                      <a:lnTo>
                        <a:pt x="166" y="558"/>
                      </a:lnTo>
                      <a:lnTo>
                        <a:pt x="168" y="562"/>
                      </a:lnTo>
                      <a:lnTo>
                        <a:pt x="170" y="568"/>
                      </a:lnTo>
                      <a:lnTo>
                        <a:pt x="172" y="570"/>
                      </a:lnTo>
                      <a:lnTo>
                        <a:pt x="172" y="572"/>
                      </a:lnTo>
                      <a:lnTo>
                        <a:pt x="188" y="584"/>
                      </a:lnTo>
                      <a:lnTo>
                        <a:pt x="200" y="594"/>
                      </a:lnTo>
                      <a:lnTo>
                        <a:pt x="210" y="598"/>
                      </a:lnTo>
                      <a:lnTo>
                        <a:pt x="214" y="600"/>
                      </a:lnTo>
                      <a:lnTo>
                        <a:pt x="220" y="606"/>
                      </a:lnTo>
                      <a:lnTo>
                        <a:pt x="224" y="612"/>
                      </a:lnTo>
                      <a:lnTo>
                        <a:pt x="228" y="618"/>
                      </a:lnTo>
                      <a:lnTo>
                        <a:pt x="230" y="622"/>
                      </a:lnTo>
                      <a:lnTo>
                        <a:pt x="230" y="626"/>
                      </a:lnTo>
                      <a:lnTo>
                        <a:pt x="230" y="626"/>
                      </a:lnTo>
                      <a:lnTo>
                        <a:pt x="592" y="626"/>
                      </a:lnTo>
                      <a:lnTo>
                        <a:pt x="604" y="636"/>
                      </a:lnTo>
                      <a:lnTo>
                        <a:pt x="628" y="638"/>
                      </a:lnTo>
                      <a:lnTo>
                        <a:pt x="630" y="642"/>
                      </a:lnTo>
                      <a:lnTo>
                        <a:pt x="634" y="644"/>
                      </a:lnTo>
                      <a:lnTo>
                        <a:pt x="638" y="646"/>
                      </a:lnTo>
                      <a:lnTo>
                        <a:pt x="642" y="646"/>
                      </a:lnTo>
                      <a:lnTo>
                        <a:pt x="644" y="646"/>
                      </a:lnTo>
                      <a:lnTo>
                        <a:pt x="646" y="646"/>
                      </a:lnTo>
                      <a:lnTo>
                        <a:pt x="652" y="644"/>
                      </a:lnTo>
                      <a:lnTo>
                        <a:pt x="658" y="642"/>
                      </a:lnTo>
                      <a:lnTo>
                        <a:pt x="662" y="640"/>
                      </a:lnTo>
                      <a:lnTo>
                        <a:pt x="666" y="638"/>
                      </a:lnTo>
                      <a:lnTo>
                        <a:pt x="668" y="636"/>
                      </a:lnTo>
                      <a:lnTo>
                        <a:pt x="668" y="634"/>
                      </a:lnTo>
                      <a:lnTo>
                        <a:pt x="682" y="632"/>
                      </a:lnTo>
                      <a:lnTo>
                        <a:pt x="694" y="634"/>
                      </a:lnTo>
                      <a:lnTo>
                        <a:pt x="702" y="638"/>
                      </a:lnTo>
                      <a:lnTo>
                        <a:pt x="706" y="644"/>
                      </a:lnTo>
                      <a:lnTo>
                        <a:pt x="708" y="646"/>
                      </a:lnTo>
                      <a:lnTo>
                        <a:pt x="716" y="646"/>
                      </a:lnTo>
                      <a:lnTo>
                        <a:pt x="720" y="648"/>
                      </a:lnTo>
                      <a:lnTo>
                        <a:pt x="724" y="650"/>
                      </a:lnTo>
                      <a:lnTo>
                        <a:pt x="726" y="652"/>
                      </a:lnTo>
                      <a:lnTo>
                        <a:pt x="726" y="654"/>
                      </a:lnTo>
                      <a:lnTo>
                        <a:pt x="726" y="656"/>
                      </a:lnTo>
                      <a:lnTo>
                        <a:pt x="724" y="658"/>
                      </a:lnTo>
                      <a:lnTo>
                        <a:pt x="724" y="660"/>
                      </a:lnTo>
                      <a:lnTo>
                        <a:pt x="724" y="660"/>
                      </a:lnTo>
                      <a:lnTo>
                        <a:pt x="726" y="668"/>
                      </a:lnTo>
                      <a:lnTo>
                        <a:pt x="728" y="674"/>
                      </a:lnTo>
                      <a:lnTo>
                        <a:pt x="730" y="674"/>
                      </a:lnTo>
                      <a:lnTo>
                        <a:pt x="734" y="674"/>
                      </a:lnTo>
                      <a:lnTo>
                        <a:pt x="738" y="674"/>
                      </a:lnTo>
                      <a:lnTo>
                        <a:pt x="744" y="674"/>
                      </a:lnTo>
                      <a:lnTo>
                        <a:pt x="748" y="674"/>
                      </a:lnTo>
                      <a:lnTo>
                        <a:pt x="752" y="672"/>
                      </a:lnTo>
                      <a:lnTo>
                        <a:pt x="756" y="672"/>
                      </a:lnTo>
                      <a:lnTo>
                        <a:pt x="762" y="672"/>
                      </a:lnTo>
                      <a:lnTo>
                        <a:pt x="768" y="674"/>
                      </a:lnTo>
                      <a:lnTo>
                        <a:pt x="772" y="676"/>
                      </a:lnTo>
                      <a:lnTo>
                        <a:pt x="776" y="678"/>
                      </a:lnTo>
                      <a:lnTo>
                        <a:pt x="780" y="682"/>
                      </a:lnTo>
                      <a:lnTo>
                        <a:pt x="784" y="684"/>
                      </a:lnTo>
                      <a:lnTo>
                        <a:pt x="788" y="688"/>
                      </a:lnTo>
                      <a:lnTo>
                        <a:pt x="790" y="690"/>
                      </a:lnTo>
                      <a:lnTo>
                        <a:pt x="790" y="692"/>
                      </a:lnTo>
                      <a:lnTo>
                        <a:pt x="788" y="694"/>
                      </a:lnTo>
                      <a:lnTo>
                        <a:pt x="788" y="694"/>
                      </a:lnTo>
                      <a:lnTo>
                        <a:pt x="790" y="698"/>
                      </a:lnTo>
                      <a:lnTo>
                        <a:pt x="790" y="698"/>
                      </a:lnTo>
                      <a:lnTo>
                        <a:pt x="788" y="700"/>
                      </a:lnTo>
                      <a:lnTo>
                        <a:pt x="786" y="702"/>
                      </a:lnTo>
                      <a:lnTo>
                        <a:pt x="784" y="704"/>
                      </a:lnTo>
                      <a:lnTo>
                        <a:pt x="780" y="704"/>
                      </a:lnTo>
                      <a:lnTo>
                        <a:pt x="778" y="702"/>
                      </a:lnTo>
                      <a:lnTo>
                        <a:pt x="774" y="702"/>
                      </a:lnTo>
                      <a:lnTo>
                        <a:pt x="772" y="702"/>
                      </a:lnTo>
                      <a:lnTo>
                        <a:pt x="770" y="702"/>
                      </a:lnTo>
                      <a:lnTo>
                        <a:pt x="764" y="696"/>
                      </a:lnTo>
                      <a:lnTo>
                        <a:pt x="764" y="696"/>
                      </a:lnTo>
                      <a:lnTo>
                        <a:pt x="766" y="700"/>
                      </a:lnTo>
                      <a:lnTo>
                        <a:pt x="766" y="702"/>
                      </a:lnTo>
                      <a:lnTo>
                        <a:pt x="768" y="706"/>
                      </a:lnTo>
                      <a:lnTo>
                        <a:pt x="766" y="712"/>
                      </a:lnTo>
                      <a:lnTo>
                        <a:pt x="766" y="716"/>
                      </a:lnTo>
                      <a:lnTo>
                        <a:pt x="762" y="718"/>
                      </a:lnTo>
                      <a:lnTo>
                        <a:pt x="760" y="718"/>
                      </a:lnTo>
                      <a:lnTo>
                        <a:pt x="756" y="720"/>
                      </a:lnTo>
                      <a:lnTo>
                        <a:pt x="752" y="722"/>
                      </a:lnTo>
                      <a:lnTo>
                        <a:pt x="750" y="724"/>
                      </a:lnTo>
                      <a:lnTo>
                        <a:pt x="750" y="726"/>
                      </a:lnTo>
                      <a:lnTo>
                        <a:pt x="752" y="728"/>
                      </a:lnTo>
                      <a:lnTo>
                        <a:pt x="752" y="730"/>
                      </a:lnTo>
                      <a:lnTo>
                        <a:pt x="752" y="732"/>
                      </a:lnTo>
                      <a:lnTo>
                        <a:pt x="752" y="730"/>
                      </a:lnTo>
                      <a:lnTo>
                        <a:pt x="754" y="730"/>
                      </a:lnTo>
                      <a:lnTo>
                        <a:pt x="754" y="730"/>
                      </a:lnTo>
                      <a:lnTo>
                        <a:pt x="756" y="732"/>
                      </a:lnTo>
                      <a:lnTo>
                        <a:pt x="758" y="736"/>
                      </a:lnTo>
                      <a:lnTo>
                        <a:pt x="756" y="738"/>
                      </a:lnTo>
                      <a:lnTo>
                        <a:pt x="756" y="740"/>
                      </a:lnTo>
                      <a:lnTo>
                        <a:pt x="754" y="740"/>
                      </a:lnTo>
                      <a:lnTo>
                        <a:pt x="752" y="742"/>
                      </a:lnTo>
                      <a:lnTo>
                        <a:pt x="752" y="742"/>
                      </a:lnTo>
                      <a:lnTo>
                        <a:pt x="750" y="744"/>
                      </a:lnTo>
                      <a:lnTo>
                        <a:pt x="748" y="746"/>
                      </a:lnTo>
                      <a:lnTo>
                        <a:pt x="748" y="746"/>
                      </a:lnTo>
                      <a:lnTo>
                        <a:pt x="752" y="746"/>
                      </a:lnTo>
                      <a:lnTo>
                        <a:pt x="754" y="746"/>
                      </a:lnTo>
                      <a:lnTo>
                        <a:pt x="760" y="744"/>
                      </a:lnTo>
                      <a:lnTo>
                        <a:pt x="764" y="740"/>
                      </a:lnTo>
                      <a:lnTo>
                        <a:pt x="768" y="736"/>
                      </a:lnTo>
                      <a:lnTo>
                        <a:pt x="770" y="734"/>
                      </a:lnTo>
                      <a:lnTo>
                        <a:pt x="770" y="730"/>
                      </a:lnTo>
                      <a:lnTo>
                        <a:pt x="772" y="728"/>
                      </a:lnTo>
                      <a:lnTo>
                        <a:pt x="774" y="724"/>
                      </a:lnTo>
                      <a:lnTo>
                        <a:pt x="776" y="722"/>
                      </a:lnTo>
                      <a:lnTo>
                        <a:pt x="782" y="722"/>
                      </a:lnTo>
                      <a:lnTo>
                        <a:pt x="788" y="722"/>
                      </a:lnTo>
                      <a:lnTo>
                        <a:pt x="794" y="722"/>
                      </a:lnTo>
                      <a:lnTo>
                        <a:pt x="798" y="722"/>
                      </a:lnTo>
                      <a:lnTo>
                        <a:pt x="802" y="722"/>
                      </a:lnTo>
                      <a:lnTo>
                        <a:pt x="802" y="722"/>
                      </a:lnTo>
                      <a:lnTo>
                        <a:pt x="800" y="722"/>
                      </a:lnTo>
                      <a:lnTo>
                        <a:pt x="798" y="720"/>
                      </a:lnTo>
                      <a:lnTo>
                        <a:pt x="798" y="718"/>
                      </a:lnTo>
                      <a:lnTo>
                        <a:pt x="798" y="714"/>
                      </a:lnTo>
                      <a:lnTo>
                        <a:pt x="800" y="712"/>
                      </a:lnTo>
                      <a:lnTo>
                        <a:pt x="804" y="708"/>
                      </a:lnTo>
                      <a:lnTo>
                        <a:pt x="806" y="704"/>
                      </a:lnTo>
                      <a:lnTo>
                        <a:pt x="810" y="700"/>
                      </a:lnTo>
                      <a:lnTo>
                        <a:pt x="814" y="698"/>
                      </a:lnTo>
                      <a:lnTo>
                        <a:pt x="820" y="696"/>
                      </a:lnTo>
                      <a:lnTo>
                        <a:pt x="826" y="696"/>
                      </a:lnTo>
                      <a:lnTo>
                        <a:pt x="832" y="696"/>
                      </a:lnTo>
                      <a:lnTo>
                        <a:pt x="838" y="696"/>
                      </a:lnTo>
                      <a:lnTo>
                        <a:pt x="840" y="698"/>
                      </a:lnTo>
                      <a:lnTo>
                        <a:pt x="842" y="698"/>
                      </a:lnTo>
                      <a:lnTo>
                        <a:pt x="846" y="700"/>
                      </a:lnTo>
                      <a:lnTo>
                        <a:pt x="848" y="700"/>
                      </a:lnTo>
                      <a:lnTo>
                        <a:pt x="850" y="702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24" name="Freeform 372"/>
                <p:cNvSpPr>
                  <a:spLocks/>
                </p:cNvSpPr>
                <p:nvPr/>
              </p:nvSpPr>
              <p:spPr bwMode="gray">
                <a:xfrm>
                  <a:off x="3313" y="1796"/>
                  <a:ext cx="492" cy="498"/>
                </a:xfrm>
                <a:custGeom>
                  <a:avLst/>
                  <a:gdLst>
                    <a:gd name="T0" fmla="*/ 318 w 492"/>
                    <a:gd name="T1" fmla="*/ 44 h 498"/>
                    <a:gd name="T2" fmla="*/ 282 w 492"/>
                    <a:gd name="T3" fmla="*/ 40 h 498"/>
                    <a:gd name="T4" fmla="*/ 262 w 492"/>
                    <a:gd name="T5" fmla="*/ 32 h 498"/>
                    <a:gd name="T6" fmla="*/ 242 w 492"/>
                    <a:gd name="T7" fmla="*/ 24 h 498"/>
                    <a:gd name="T8" fmla="*/ 230 w 492"/>
                    <a:gd name="T9" fmla="*/ 28 h 498"/>
                    <a:gd name="T10" fmla="*/ 220 w 492"/>
                    <a:gd name="T11" fmla="*/ 32 h 498"/>
                    <a:gd name="T12" fmla="*/ 176 w 492"/>
                    <a:gd name="T13" fmla="*/ 4 h 498"/>
                    <a:gd name="T14" fmla="*/ 118 w 492"/>
                    <a:gd name="T15" fmla="*/ 12 h 498"/>
                    <a:gd name="T16" fmla="*/ 100 w 492"/>
                    <a:gd name="T17" fmla="*/ 14 h 498"/>
                    <a:gd name="T18" fmla="*/ 68 w 492"/>
                    <a:gd name="T19" fmla="*/ 60 h 498"/>
                    <a:gd name="T20" fmla="*/ 18 w 492"/>
                    <a:gd name="T21" fmla="*/ 98 h 498"/>
                    <a:gd name="T22" fmla="*/ 60 w 492"/>
                    <a:gd name="T23" fmla="*/ 144 h 498"/>
                    <a:gd name="T24" fmla="*/ 58 w 492"/>
                    <a:gd name="T25" fmla="*/ 178 h 498"/>
                    <a:gd name="T26" fmla="*/ 8 w 492"/>
                    <a:gd name="T27" fmla="*/ 182 h 498"/>
                    <a:gd name="T28" fmla="*/ 62 w 492"/>
                    <a:gd name="T29" fmla="*/ 228 h 498"/>
                    <a:gd name="T30" fmla="*/ 86 w 492"/>
                    <a:gd name="T31" fmla="*/ 220 h 498"/>
                    <a:gd name="T32" fmla="*/ 86 w 492"/>
                    <a:gd name="T33" fmla="*/ 236 h 498"/>
                    <a:gd name="T34" fmla="*/ 76 w 492"/>
                    <a:gd name="T35" fmla="*/ 260 h 498"/>
                    <a:gd name="T36" fmla="*/ 52 w 492"/>
                    <a:gd name="T37" fmla="*/ 284 h 498"/>
                    <a:gd name="T38" fmla="*/ 18 w 492"/>
                    <a:gd name="T39" fmla="*/ 308 h 498"/>
                    <a:gd name="T40" fmla="*/ 28 w 492"/>
                    <a:gd name="T41" fmla="*/ 328 h 498"/>
                    <a:gd name="T42" fmla="*/ 38 w 492"/>
                    <a:gd name="T43" fmla="*/ 352 h 498"/>
                    <a:gd name="T44" fmla="*/ 68 w 492"/>
                    <a:gd name="T45" fmla="*/ 362 h 498"/>
                    <a:gd name="T46" fmla="*/ 74 w 492"/>
                    <a:gd name="T47" fmla="*/ 386 h 498"/>
                    <a:gd name="T48" fmla="*/ 92 w 492"/>
                    <a:gd name="T49" fmla="*/ 382 h 498"/>
                    <a:gd name="T50" fmla="*/ 102 w 492"/>
                    <a:gd name="T51" fmla="*/ 394 h 498"/>
                    <a:gd name="T52" fmla="*/ 124 w 492"/>
                    <a:gd name="T53" fmla="*/ 390 h 498"/>
                    <a:gd name="T54" fmla="*/ 138 w 492"/>
                    <a:gd name="T55" fmla="*/ 384 h 498"/>
                    <a:gd name="T56" fmla="*/ 104 w 492"/>
                    <a:gd name="T57" fmla="*/ 434 h 498"/>
                    <a:gd name="T58" fmla="*/ 68 w 492"/>
                    <a:gd name="T59" fmla="*/ 464 h 498"/>
                    <a:gd name="T60" fmla="*/ 86 w 492"/>
                    <a:gd name="T61" fmla="*/ 466 h 498"/>
                    <a:gd name="T62" fmla="*/ 160 w 492"/>
                    <a:gd name="T63" fmla="*/ 412 h 498"/>
                    <a:gd name="T64" fmla="*/ 186 w 492"/>
                    <a:gd name="T65" fmla="*/ 390 h 498"/>
                    <a:gd name="T66" fmla="*/ 178 w 492"/>
                    <a:gd name="T67" fmla="*/ 374 h 498"/>
                    <a:gd name="T68" fmla="*/ 206 w 492"/>
                    <a:gd name="T69" fmla="*/ 326 h 498"/>
                    <a:gd name="T70" fmla="*/ 250 w 492"/>
                    <a:gd name="T71" fmla="*/ 322 h 498"/>
                    <a:gd name="T72" fmla="*/ 212 w 492"/>
                    <a:gd name="T73" fmla="*/ 346 h 498"/>
                    <a:gd name="T74" fmla="*/ 206 w 492"/>
                    <a:gd name="T75" fmla="*/ 364 h 498"/>
                    <a:gd name="T76" fmla="*/ 220 w 492"/>
                    <a:gd name="T77" fmla="*/ 376 h 498"/>
                    <a:gd name="T78" fmla="*/ 246 w 492"/>
                    <a:gd name="T79" fmla="*/ 356 h 498"/>
                    <a:gd name="T80" fmla="*/ 254 w 492"/>
                    <a:gd name="T81" fmla="*/ 338 h 498"/>
                    <a:gd name="T82" fmla="*/ 274 w 492"/>
                    <a:gd name="T83" fmla="*/ 338 h 498"/>
                    <a:gd name="T84" fmla="*/ 312 w 492"/>
                    <a:gd name="T85" fmla="*/ 354 h 498"/>
                    <a:gd name="T86" fmla="*/ 350 w 492"/>
                    <a:gd name="T87" fmla="*/ 368 h 498"/>
                    <a:gd name="T88" fmla="*/ 372 w 492"/>
                    <a:gd name="T89" fmla="*/ 372 h 498"/>
                    <a:gd name="T90" fmla="*/ 426 w 492"/>
                    <a:gd name="T91" fmla="*/ 388 h 498"/>
                    <a:gd name="T92" fmla="*/ 452 w 492"/>
                    <a:gd name="T93" fmla="*/ 428 h 498"/>
                    <a:gd name="T94" fmla="*/ 462 w 492"/>
                    <a:gd name="T95" fmla="*/ 454 h 498"/>
                    <a:gd name="T96" fmla="*/ 472 w 492"/>
                    <a:gd name="T97" fmla="*/ 462 h 498"/>
                    <a:gd name="T98" fmla="*/ 480 w 492"/>
                    <a:gd name="T99" fmla="*/ 474 h 498"/>
                    <a:gd name="T100" fmla="*/ 480 w 492"/>
                    <a:gd name="T101" fmla="*/ 496 h 498"/>
                    <a:gd name="T102" fmla="*/ 490 w 492"/>
                    <a:gd name="T103" fmla="*/ 456 h 498"/>
                    <a:gd name="T104" fmla="*/ 462 w 492"/>
                    <a:gd name="T105" fmla="*/ 418 h 498"/>
                    <a:gd name="T106" fmla="*/ 416 w 492"/>
                    <a:gd name="T107" fmla="*/ 368 h 498"/>
                    <a:gd name="T108" fmla="*/ 378 w 492"/>
                    <a:gd name="T109" fmla="*/ 362 h 4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92" h="498">
                      <a:moveTo>
                        <a:pt x="338" y="50"/>
                      </a:moveTo>
                      <a:lnTo>
                        <a:pt x="336" y="48"/>
                      </a:lnTo>
                      <a:lnTo>
                        <a:pt x="334" y="46"/>
                      </a:lnTo>
                      <a:lnTo>
                        <a:pt x="332" y="46"/>
                      </a:lnTo>
                      <a:lnTo>
                        <a:pt x="328" y="44"/>
                      </a:lnTo>
                      <a:lnTo>
                        <a:pt x="324" y="44"/>
                      </a:lnTo>
                      <a:lnTo>
                        <a:pt x="318" y="44"/>
                      </a:lnTo>
                      <a:lnTo>
                        <a:pt x="310" y="48"/>
                      </a:lnTo>
                      <a:lnTo>
                        <a:pt x="310" y="48"/>
                      </a:lnTo>
                      <a:lnTo>
                        <a:pt x="306" y="48"/>
                      </a:lnTo>
                      <a:lnTo>
                        <a:pt x="300" y="48"/>
                      </a:lnTo>
                      <a:lnTo>
                        <a:pt x="294" y="46"/>
                      </a:lnTo>
                      <a:lnTo>
                        <a:pt x="288" y="44"/>
                      </a:lnTo>
                      <a:lnTo>
                        <a:pt x="282" y="40"/>
                      </a:lnTo>
                      <a:lnTo>
                        <a:pt x="282" y="40"/>
                      </a:lnTo>
                      <a:lnTo>
                        <a:pt x="280" y="40"/>
                      </a:lnTo>
                      <a:lnTo>
                        <a:pt x="276" y="40"/>
                      </a:lnTo>
                      <a:lnTo>
                        <a:pt x="272" y="40"/>
                      </a:lnTo>
                      <a:lnTo>
                        <a:pt x="268" y="38"/>
                      </a:lnTo>
                      <a:lnTo>
                        <a:pt x="264" y="36"/>
                      </a:lnTo>
                      <a:lnTo>
                        <a:pt x="262" y="32"/>
                      </a:lnTo>
                      <a:lnTo>
                        <a:pt x="260" y="30"/>
                      </a:lnTo>
                      <a:lnTo>
                        <a:pt x="258" y="30"/>
                      </a:lnTo>
                      <a:lnTo>
                        <a:pt x="254" y="28"/>
                      </a:lnTo>
                      <a:lnTo>
                        <a:pt x="250" y="26"/>
                      </a:lnTo>
                      <a:lnTo>
                        <a:pt x="246" y="26"/>
                      </a:lnTo>
                      <a:lnTo>
                        <a:pt x="244" y="26"/>
                      </a:lnTo>
                      <a:lnTo>
                        <a:pt x="242" y="24"/>
                      </a:lnTo>
                      <a:lnTo>
                        <a:pt x="240" y="24"/>
                      </a:lnTo>
                      <a:lnTo>
                        <a:pt x="236" y="22"/>
                      </a:lnTo>
                      <a:lnTo>
                        <a:pt x="234" y="20"/>
                      </a:lnTo>
                      <a:lnTo>
                        <a:pt x="230" y="22"/>
                      </a:lnTo>
                      <a:lnTo>
                        <a:pt x="230" y="22"/>
                      </a:lnTo>
                      <a:lnTo>
                        <a:pt x="228" y="26"/>
                      </a:lnTo>
                      <a:lnTo>
                        <a:pt x="230" y="28"/>
                      </a:lnTo>
                      <a:lnTo>
                        <a:pt x="230" y="30"/>
                      </a:lnTo>
                      <a:lnTo>
                        <a:pt x="230" y="34"/>
                      </a:lnTo>
                      <a:lnTo>
                        <a:pt x="230" y="36"/>
                      </a:lnTo>
                      <a:lnTo>
                        <a:pt x="230" y="36"/>
                      </a:lnTo>
                      <a:lnTo>
                        <a:pt x="228" y="36"/>
                      </a:lnTo>
                      <a:lnTo>
                        <a:pt x="224" y="36"/>
                      </a:lnTo>
                      <a:lnTo>
                        <a:pt x="220" y="32"/>
                      </a:lnTo>
                      <a:lnTo>
                        <a:pt x="216" y="28"/>
                      </a:lnTo>
                      <a:lnTo>
                        <a:pt x="212" y="24"/>
                      </a:lnTo>
                      <a:lnTo>
                        <a:pt x="208" y="20"/>
                      </a:lnTo>
                      <a:lnTo>
                        <a:pt x="198" y="16"/>
                      </a:lnTo>
                      <a:lnTo>
                        <a:pt x="188" y="10"/>
                      </a:lnTo>
                      <a:lnTo>
                        <a:pt x="180" y="6"/>
                      </a:lnTo>
                      <a:lnTo>
                        <a:pt x="176" y="4"/>
                      </a:lnTo>
                      <a:lnTo>
                        <a:pt x="172" y="4"/>
                      </a:lnTo>
                      <a:lnTo>
                        <a:pt x="164" y="0"/>
                      </a:lnTo>
                      <a:lnTo>
                        <a:pt x="150" y="0"/>
                      </a:lnTo>
                      <a:lnTo>
                        <a:pt x="134" y="4"/>
                      </a:lnTo>
                      <a:lnTo>
                        <a:pt x="128" y="8"/>
                      </a:lnTo>
                      <a:lnTo>
                        <a:pt x="122" y="10"/>
                      </a:lnTo>
                      <a:lnTo>
                        <a:pt x="118" y="12"/>
                      </a:lnTo>
                      <a:lnTo>
                        <a:pt x="116" y="12"/>
                      </a:lnTo>
                      <a:lnTo>
                        <a:pt x="114" y="12"/>
                      </a:lnTo>
                      <a:lnTo>
                        <a:pt x="112" y="12"/>
                      </a:lnTo>
                      <a:lnTo>
                        <a:pt x="110" y="12"/>
                      </a:lnTo>
                      <a:lnTo>
                        <a:pt x="108" y="12"/>
                      </a:lnTo>
                      <a:lnTo>
                        <a:pt x="104" y="12"/>
                      </a:lnTo>
                      <a:lnTo>
                        <a:pt x="100" y="14"/>
                      </a:lnTo>
                      <a:lnTo>
                        <a:pt x="94" y="16"/>
                      </a:lnTo>
                      <a:lnTo>
                        <a:pt x="88" y="20"/>
                      </a:lnTo>
                      <a:lnTo>
                        <a:pt x="86" y="22"/>
                      </a:lnTo>
                      <a:lnTo>
                        <a:pt x="84" y="28"/>
                      </a:lnTo>
                      <a:lnTo>
                        <a:pt x="80" y="36"/>
                      </a:lnTo>
                      <a:lnTo>
                        <a:pt x="74" y="48"/>
                      </a:lnTo>
                      <a:lnTo>
                        <a:pt x="68" y="60"/>
                      </a:lnTo>
                      <a:lnTo>
                        <a:pt x="58" y="70"/>
                      </a:lnTo>
                      <a:lnTo>
                        <a:pt x="50" y="74"/>
                      </a:lnTo>
                      <a:lnTo>
                        <a:pt x="38" y="76"/>
                      </a:lnTo>
                      <a:lnTo>
                        <a:pt x="28" y="78"/>
                      </a:lnTo>
                      <a:lnTo>
                        <a:pt x="20" y="84"/>
                      </a:lnTo>
                      <a:lnTo>
                        <a:pt x="18" y="92"/>
                      </a:lnTo>
                      <a:lnTo>
                        <a:pt x="18" y="98"/>
                      </a:lnTo>
                      <a:lnTo>
                        <a:pt x="20" y="102"/>
                      </a:lnTo>
                      <a:lnTo>
                        <a:pt x="22" y="106"/>
                      </a:lnTo>
                      <a:lnTo>
                        <a:pt x="26" y="110"/>
                      </a:lnTo>
                      <a:lnTo>
                        <a:pt x="32" y="114"/>
                      </a:lnTo>
                      <a:lnTo>
                        <a:pt x="38" y="120"/>
                      </a:lnTo>
                      <a:lnTo>
                        <a:pt x="48" y="130"/>
                      </a:lnTo>
                      <a:lnTo>
                        <a:pt x="60" y="144"/>
                      </a:lnTo>
                      <a:lnTo>
                        <a:pt x="70" y="156"/>
                      </a:lnTo>
                      <a:lnTo>
                        <a:pt x="76" y="168"/>
                      </a:lnTo>
                      <a:lnTo>
                        <a:pt x="72" y="178"/>
                      </a:lnTo>
                      <a:lnTo>
                        <a:pt x="68" y="180"/>
                      </a:lnTo>
                      <a:lnTo>
                        <a:pt x="64" y="180"/>
                      </a:lnTo>
                      <a:lnTo>
                        <a:pt x="62" y="180"/>
                      </a:lnTo>
                      <a:lnTo>
                        <a:pt x="58" y="178"/>
                      </a:lnTo>
                      <a:lnTo>
                        <a:pt x="54" y="176"/>
                      </a:lnTo>
                      <a:lnTo>
                        <a:pt x="52" y="172"/>
                      </a:lnTo>
                      <a:lnTo>
                        <a:pt x="50" y="170"/>
                      </a:lnTo>
                      <a:lnTo>
                        <a:pt x="46" y="168"/>
                      </a:lnTo>
                      <a:lnTo>
                        <a:pt x="34" y="168"/>
                      </a:lnTo>
                      <a:lnTo>
                        <a:pt x="20" y="172"/>
                      </a:lnTo>
                      <a:lnTo>
                        <a:pt x="8" y="182"/>
                      </a:lnTo>
                      <a:lnTo>
                        <a:pt x="2" y="192"/>
                      </a:lnTo>
                      <a:lnTo>
                        <a:pt x="0" y="200"/>
                      </a:lnTo>
                      <a:lnTo>
                        <a:pt x="0" y="208"/>
                      </a:lnTo>
                      <a:lnTo>
                        <a:pt x="8" y="216"/>
                      </a:lnTo>
                      <a:lnTo>
                        <a:pt x="26" y="226"/>
                      </a:lnTo>
                      <a:lnTo>
                        <a:pt x="44" y="232"/>
                      </a:lnTo>
                      <a:lnTo>
                        <a:pt x="62" y="228"/>
                      </a:lnTo>
                      <a:lnTo>
                        <a:pt x="64" y="228"/>
                      </a:lnTo>
                      <a:lnTo>
                        <a:pt x="66" y="226"/>
                      </a:lnTo>
                      <a:lnTo>
                        <a:pt x="70" y="224"/>
                      </a:lnTo>
                      <a:lnTo>
                        <a:pt x="74" y="222"/>
                      </a:lnTo>
                      <a:lnTo>
                        <a:pt x="78" y="222"/>
                      </a:lnTo>
                      <a:lnTo>
                        <a:pt x="82" y="220"/>
                      </a:lnTo>
                      <a:lnTo>
                        <a:pt x="86" y="220"/>
                      </a:lnTo>
                      <a:lnTo>
                        <a:pt x="88" y="222"/>
                      </a:lnTo>
                      <a:lnTo>
                        <a:pt x="90" y="224"/>
                      </a:lnTo>
                      <a:lnTo>
                        <a:pt x="88" y="226"/>
                      </a:lnTo>
                      <a:lnTo>
                        <a:pt x="86" y="228"/>
                      </a:lnTo>
                      <a:lnTo>
                        <a:pt x="86" y="230"/>
                      </a:lnTo>
                      <a:lnTo>
                        <a:pt x="84" y="234"/>
                      </a:lnTo>
                      <a:lnTo>
                        <a:pt x="86" y="236"/>
                      </a:lnTo>
                      <a:lnTo>
                        <a:pt x="88" y="240"/>
                      </a:lnTo>
                      <a:lnTo>
                        <a:pt x="90" y="242"/>
                      </a:lnTo>
                      <a:lnTo>
                        <a:pt x="92" y="246"/>
                      </a:lnTo>
                      <a:lnTo>
                        <a:pt x="92" y="248"/>
                      </a:lnTo>
                      <a:lnTo>
                        <a:pt x="90" y="252"/>
                      </a:lnTo>
                      <a:lnTo>
                        <a:pt x="86" y="256"/>
                      </a:lnTo>
                      <a:lnTo>
                        <a:pt x="76" y="260"/>
                      </a:lnTo>
                      <a:lnTo>
                        <a:pt x="64" y="266"/>
                      </a:lnTo>
                      <a:lnTo>
                        <a:pt x="56" y="274"/>
                      </a:lnTo>
                      <a:lnTo>
                        <a:pt x="52" y="284"/>
                      </a:lnTo>
                      <a:lnTo>
                        <a:pt x="54" y="284"/>
                      </a:lnTo>
                      <a:lnTo>
                        <a:pt x="54" y="284"/>
                      </a:lnTo>
                      <a:lnTo>
                        <a:pt x="54" y="284"/>
                      </a:lnTo>
                      <a:lnTo>
                        <a:pt x="52" y="284"/>
                      </a:lnTo>
                      <a:lnTo>
                        <a:pt x="52" y="286"/>
                      </a:lnTo>
                      <a:lnTo>
                        <a:pt x="48" y="288"/>
                      </a:lnTo>
                      <a:lnTo>
                        <a:pt x="44" y="290"/>
                      </a:lnTo>
                      <a:lnTo>
                        <a:pt x="36" y="296"/>
                      </a:lnTo>
                      <a:lnTo>
                        <a:pt x="28" y="300"/>
                      </a:lnTo>
                      <a:lnTo>
                        <a:pt x="22" y="304"/>
                      </a:lnTo>
                      <a:lnTo>
                        <a:pt x="18" y="308"/>
                      </a:lnTo>
                      <a:lnTo>
                        <a:pt x="16" y="312"/>
                      </a:lnTo>
                      <a:lnTo>
                        <a:pt x="14" y="316"/>
                      </a:lnTo>
                      <a:lnTo>
                        <a:pt x="16" y="320"/>
                      </a:lnTo>
                      <a:lnTo>
                        <a:pt x="22" y="324"/>
                      </a:lnTo>
                      <a:lnTo>
                        <a:pt x="22" y="326"/>
                      </a:lnTo>
                      <a:lnTo>
                        <a:pt x="24" y="326"/>
                      </a:lnTo>
                      <a:lnTo>
                        <a:pt x="28" y="328"/>
                      </a:lnTo>
                      <a:lnTo>
                        <a:pt x="34" y="330"/>
                      </a:lnTo>
                      <a:lnTo>
                        <a:pt x="38" y="332"/>
                      </a:lnTo>
                      <a:lnTo>
                        <a:pt x="38" y="332"/>
                      </a:lnTo>
                      <a:lnTo>
                        <a:pt x="38" y="336"/>
                      </a:lnTo>
                      <a:lnTo>
                        <a:pt x="38" y="340"/>
                      </a:lnTo>
                      <a:lnTo>
                        <a:pt x="38" y="346"/>
                      </a:lnTo>
                      <a:lnTo>
                        <a:pt x="38" y="352"/>
                      </a:lnTo>
                      <a:lnTo>
                        <a:pt x="42" y="358"/>
                      </a:lnTo>
                      <a:lnTo>
                        <a:pt x="48" y="362"/>
                      </a:lnTo>
                      <a:lnTo>
                        <a:pt x="50" y="362"/>
                      </a:lnTo>
                      <a:lnTo>
                        <a:pt x="54" y="362"/>
                      </a:lnTo>
                      <a:lnTo>
                        <a:pt x="58" y="362"/>
                      </a:lnTo>
                      <a:lnTo>
                        <a:pt x="64" y="362"/>
                      </a:lnTo>
                      <a:lnTo>
                        <a:pt x="68" y="362"/>
                      </a:lnTo>
                      <a:lnTo>
                        <a:pt x="68" y="364"/>
                      </a:lnTo>
                      <a:lnTo>
                        <a:pt x="70" y="366"/>
                      </a:lnTo>
                      <a:lnTo>
                        <a:pt x="70" y="370"/>
                      </a:lnTo>
                      <a:lnTo>
                        <a:pt x="72" y="374"/>
                      </a:lnTo>
                      <a:lnTo>
                        <a:pt x="74" y="380"/>
                      </a:lnTo>
                      <a:lnTo>
                        <a:pt x="74" y="386"/>
                      </a:lnTo>
                      <a:lnTo>
                        <a:pt x="74" y="386"/>
                      </a:lnTo>
                      <a:lnTo>
                        <a:pt x="76" y="388"/>
                      </a:lnTo>
                      <a:lnTo>
                        <a:pt x="80" y="388"/>
                      </a:lnTo>
                      <a:lnTo>
                        <a:pt x="82" y="388"/>
                      </a:lnTo>
                      <a:lnTo>
                        <a:pt x="86" y="386"/>
                      </a:lnTo>
                      <a:lnTo>
                        <a:pt x="90" y="382"/>
                      </a:lnTo>
                      <a:lnTo>
                        <a:pt x="90" y="382"/>
                      </a:lnTo>
                      <a:lnTo>
                        <a:pt x="92" y="382"/>
                      </a:lnTo>
                      <a:lnTo>
                        <a:pt x="94" y="382"/>
                      </a:lnTo>
                      <a:lnTo>
                        <a:pt x="96" y="382"/>
                      </a:lnTo>
                      <a:lnTo>
                        <a:pt x="98" y="384"/>
                      </a:lnTo>
                      <a:lnTo>
                        <a:pt x="98" y="388"/>
                      </a:lnTo>
                      <a:lnTo>
                        <a:pt x="100" y="390"/>
                      </a:lnTo>
                      <a:lnTo>
                        <a:pt x="100" y="392"/>
                      </a:lnTo>
                      <a:lnTo>
                        <a:pt x="102" y="394"/>
                      </a:lnTo>
                      <a:lnTo>
                        <a:pt x="104" y="396"/>
                      </a:lnTo>
                      <a:lnTo>
                        <a:pt x="106" y="398"/>
                      </a:lnTo>
                      <a:lnTo>
                        <a:pt x="110" y="398"/>
                      </a:lnTo>
                      <a:lnTo>
                        <a:pt x="116" y="396"/>
                      </a:lnTo>
                      <a:lnTo>
                        <a:pt x="120" y="392"/>
                      </a:lnTo>
                      <a:lnTo>
                        <a:pt x="122" y="392"/>
                      </a:lnTo>
                      <a:lnTo>
                        <a:pt x="124" y="390"/>
                      </a:lnTo>
                      <a:lnTo>
                        <a:pt x="126" y="388"/>
                      </a:lnTo>
                      <a:lnTo>
                        <a:pt x="128" y="384"/>
                      </a:lnTo>
                      <a:lnTo>
                        <a:pt x="130" y="382"/>
                      </a:lnTo>
                      <a:lnTo>
                        <a:pt x="134" y="380"/>
                      </a:lnTo>
                      <a:lnTo>
                        <a:pt x="136" y="380"/>
                      </a:lnTo>
                      <a:lnTo>
                        <a:pt x="138" y="380"/>
                      </a:lnTo>
                      <a:lnTo>
                        <a:pt x="138" y="384"/>
                      </a:lnTo>
                      <a:lnTo>
                        <a:pt x="138" y="388"/>
                      </a:lnTo>
                      <a:lnTo>
                        <a:pt x="136" y="396"/>
                      </a:lnTo>
                      <a:lnTo>
                        <a:pt x="132" y="408"/>
                      </a:lnTo>
                      <a:lnTo>
                        <a:pt x="126" y="418"/>
                      </a:lnTo>
                      <a:lnTo>
                        <a:pt x="122" y="420"/>
                      </a:lnTo>
                      <a:lnTo>
                        <a:pt x="114" y="426"/>
                      </a:lnTo>
                      <a:lnTo>
                        <a:pt x="104" y="434"/>
                      </a:lnTo>
                      <a:lnTo>
                        <a:pt x="94" y="444"/>
                      </a:lnTo>
                      <a:lnTo>
                        <a:pt x="86" y="454"/>
                      </a:lnTo>
                      <a:lnTo>
                        <a:pt x="84" y="456"/>
                      </a:lnTo>
                      <a:lnTo>
                        <a:pt x="82" y="456"/>
                      </a:lnTo>
                      <a:lnTo>
                        <a:pt x="78" y="458"/>
                      </a:lnTo>
                      <a:lnTo>
                        <a:pt x="74" y="462"/>
                      </a:lnTo>
                      <a:lnTo>
                        <a:pt x="68" y="464"/>
                      </a:lnTo>
                      <a:lnTo>
                        <a:pt x="64" y="470"/>
                      </a:lnTo>
                      <a:lnTo>
                        <a:pt x="62" y="474"/>
                      </a:lnTo>
                      <a:lnTo>
                        <a:pt x="64" y="474"/>
                      </a:lnTo>
                      <a:lnTo>
                        <a:pt x="66" y="472"/>
                      </a:lnTo>
                      <a:lnTo>
                        <a:pt x="72" y="470"/>
                      </a:lnTo>
                      <a:lnTo>
                        <a:pt x="78" y="468"/>
                      </a:lnTo>
                      <a:lnTo>
                        <a:pt x="86" y="466"/>
                      </a:lnTo>
                      <a:lnTo>
                        <a:pt x="94" y="464"/>
                      </a:lnTo>
                      <a:lnTo>
                        <a:pt x="106" y="458"/>
                      </a:lnTo>
                      <a:lnTo>
                        <a:pt x="120" y="450"/>
                      </a:lnTo>
                      <a:lnTo>
                        <a:pt x="134" y="436"/>
                      </a:lnTo>
                      <a:lnTo>
                        <a:pt x="148" y="424"/>
                      </a:lnTo>
                      <a:lnTo>
                        <a:pt x="160" y="412"/>
                      </a:lnTo>
                      <a:lnTo>
                        <a:pt x="160" y="412"/>
                      </a:lnTo>
                      <a:lnTo>
                        <a:pt x="164" y="410"/>
                      </a:lnTo>
                      <a:lnTo>
                        <a:pt x="168" y="408"/>
                      </a:lnTo>
                      <a:lnTo>
                        <a:pt x="172" y="404"/>
                      </a:lnTo>
                      <a:lnTo>
                        <a:pt x="176" y="402"/>
                      </a:lnTo>
                      <a:lnTo>
                        <a:pt x="180" y="398"/>
                      </a:lnTo>
                      <a:lnTo>
                        <a:pt x="184" y="394"/>
                      </a:lnTo>
                      <a:lnTo>
                        <a:pt x="186" y="390"/>
                      </a:lnTo>
                      <a:lnTo>
                        <a:pt x="184" y="386"/>
                      </a:lnTo>
                      <a:lnTo>
                        <a:pt x="182" y="382"/>
                      </a:lnTo>
                      <a:lnTo>
                        <a:pt x="180" y="382"/>
                      </a:lnTo>
                      <a:lnTo>
                        <a:pt x="178" y="380"/>
                      </a:lnTo>
                      <a:lnTo>
                        <a:pt x="178" y="378"/>
                      </a:lnTo>
                      <a:lnTo>
                        <a:pt x="176" y="376"/>
                      </a:lnTo>
                      <a:lnTo>
                        <a:pt x="178" y="374"/>
                      </a:lnTo>
                      <a:lnTo>
                        <a:pt x="182" y="372"/>
                      </a:lnTo>
                      <a:lnTo>
                        <a:pt x="184" y="368"/>
                      </a:lnTo>
                      <a:lnTo>
                        <a:pt x="188" y="360"/>
                      </a:lnTo>
                      <a:lnTo>
                        <a:pt x="194" y="350"/>
                      </a:lnTo>
                      <a:lnTo>
                        <a:pt x="200" y="340"/>
                      </a:lnTo>
                      <a:lnTo>
                        <a:pt x="204" y="328"/>
                      </a:lnTo>
                      <a:lnTo>
                        <a:pt x="206" y="326"/>
                      </a:lnTo>
                      <a:lnTo>
                        <a:pt x="214" y="322"/>
                      </a:lnTo>
                      <a:lnTo>
                        <a:pt x="226" y="318"/>
                      </a:lnTo>
                      <a:lnTo>
                        <a:pt x="244" y="318"/>
                      </a:lnTo>
                      <a:lnTo>
                        <a:pt x="244" y="318"/>
                      </a:lnTo>
                      <a:lnTo>
                        <a:pt x="246" y="320"/>
                      </a:lnTo>
                      <a:lnTo>
                        <a:pt x="248" y="322"/>
                      </a:lnTo>
                      <a:lnTo>
                        <a:pt x="250" y="322"/>
                      </a:lnTo>
                      <a:lnTo>
                        <a:pt x="252" y="324"/>
                      </a:lnTo>
                      <a:lnTo>
                        <a:pt x="252" y="326"/>
                      </a:lnTo>
                      <a:lnTo>
                        <a:pt x="248" y="328"/>
                      </a:lnTo>
                      <a:lnTo>
                        <a:pt x="244" y="328"/>
                      </a:lnTo>
                      <a:lnTo>
                        <a:pt x="232" y="332"/>
                      </a:lnTo>
                      <a:lnTo>
                        <a:pt x="220" y="336"/>
                      </a:lnTo>
                      <a:lnTo>
                        <a:pt x="212" y="346"/>
                      </a:lnTo>
                      <a:lnTo>
                        <a:pt x="212" y="348"/>
                      </a:lnTo>
                      <a:lnTo>
                        <a:pt x="212" y="350"/>
                      </a:lnTo>
                      <a:lnTo>
                        <a:pt x="210" y="354"/>
                      </a:lnTo>
                      <a:lnTo>
                        <a:pt x="208" y="358"/>
                      </a:lnTo>
                      <a:lnTo>
                        <a:pt x="206" y="360"/>
                      </a:lnTo>
                      <a:lnTo>
                        <a:pt x="206" y="362"/>
                      </a:lnTo>
                      <a:lnTo>
                        <a:pt x="206" y="364"/>
                      </a:lnTo>
                      <a:lnTo>
                        <a:pt x="206" y="366"/>
                      </a:lnTo>
                      <a:lnTo>
                        <a:pt x="206" y="370"/>
                      </a:lnTo>
                      <a:lnTo>
                        <a:pt x="208" y="372"/>
                      </a:lnTo>
                      <a:lnTo>
                        <a:pt x="208" y="376"/>
                      </a:lnTo>
                      <a:lnTo>
                        <a:pt x="212" y="376"/>
                      </a:lnTo>
                      <a:lnTo>
                        <a:pt x="214" y="376"/>
                      </a:lnTo>
                      <a:lnTo>
                        <a:pt x="220" y="376"/>
                      </a:lnTo>
                      <a:lnTo>
                        <a:pt x="220" y="374"/>
                      </a:lnTo>
                      <a:lnTo>
                        <a:pt x="224" y="372"/>
                      </a:lnTo>
                      <a:lnTo>
                        <a:pt x="228" y="370"/>
                      </a:lnTo>
                      <a:lnTo>
                        <a:pt x="232" y="368"/>
                      </a:lnTo>
                      <a:lnTo>
                        <a:pt x="236" y="364"/>
                      </a:lnTo>
                      <a:lnTo>
                        <a:pt x="242" y="360"/>
                      </a:lnTo>
                      <a:lnTo>
                        <a:pt x="246" y="356"/>
                      </a:lnTo>
                      <a:lnTo>
                        <a:pt x="248" y="354"/>
                      </a:lnTo>
                      <a:lnTo>
                        <a:pt x="250" y="350"/>
                      </a:lnTo>
                      <a:lnTo>
                        <a:pt x="250" y="348"/>
                      </a:lnTo>
                      <a:lnTo>
                        <a:pt x="250" y="346"/>
                      </a:lnTo>
                      <a:lnTo>
                        <a:pt x="252" y="344"/>
                      </a:lnTo>
                      <a:lnTo>
                        <a:pt x="252" y="340"/>
                      </a:lnTo>
                      <a:lnTo>
                        <a:pt x="254" y="338"/>
                      </a:lnTo>
                      <a:lnTo>
                        <a:pt x="256" y="334"/>
                      </a:lnTo>
                      <a:lnTo>
                        <a:pt x="258" y="334"/>
                      </a:lnTo>
                      <a:lnTo>
                        <a:pt x="262" y="332"/>
                      </a:lnTo>
                      <a:lnTo>
                        <a:pt x="266" y="334"/>
                      </a:lnTo>
                      <a:lnTo>
                        <a:pt x="270" y="338"/>
                      </a:lnTo>
                      <a:lnTo>
                        <a:pt x="272" y="338"/>
                      </a:lnTo>
                      <a:lnTo>
                        <a:pt x="274" y="338"/>
                      </a:lnTo>
                      <a:lnTo>
                        <a:pt x="280" y="338"/>
                      </a:lnTo>
                      <a:lnTo>
                        <a:pt x="284" y="340"/>
                      </a:lnTo>
                      <a:lnTo>
                        <a:pt x="290" y="342"/>
                      </a:lnTo>
                      <a:lnTo>
                        <a:pt x="294" y="346"/>
                      </a:lnTo>
                      <a:lnTo>
                        <a:pt x="296" y="350"/>
                      </a:lnTo>
                      <a:lnTo>
                        <a:pt x="300" y="352"/>
                      </a:lnTo>
                      <a:lnTo>
                        <a:pt x="312" y="354"/>
                      </a:lnTo>
                      <a:lnTo>
                        <a:pt x="330" y="358"/>
                      </a:lnTo>
                      <a:lnTo>
                        <a:pt x="332" y="358"/>
                      </a:lnTo>
                      <a:lnTo>
                        <a:pt x="336" y="358"/>
                      </a:lnTo>
                      <a:lnTo>
                        <a:pt x="340" y="362"/>
                      </a:lnTo>
                      <a:lnTo>
                        <a:pt x="344" y="364"/>
                      </a:lnTo>
                      <a:lnTo>
                        <a:pt x="348" y="370"/>
                      </a:lnTo>
                      <a:lnTo>
                        <a:pt x="350" y="368"/>
                      </a:lnTo>
                      <a:lnTo>
                        <a:pt x="350" y="366"/>
                      </a:lnTo>
                      <a:lnTo>
                        <a:pt x="354" y="364"/>
                      </a:lnTo>
                      <a:lnTo>
                        <a:pt x="356" y="362"/>
                      </a:lnTo>
                      <a:lnTo>
                        <a:pt x="360" y="362"/>
                      </a:lnTo>
                      <a:lnTo>
                        <a:pt x="364" y="362"/>
                      </a:lnTo>
                      <a:lnTo>
                        <a:pt x="366" y="366"/>
                      </a:lnTo>
                      <a:lnTo>
                        <a:pt x="372" y="372"/>
                      </a:lnTo>
                      <a:lnTo>
                        <a:pt x="380" y="382"/>
                      </a:lnTo>
                      <a:lnTo>
                        <a:pt x="390" y="392"/>
                      </a:lnTo>
                      <a:lnTo>
                        <a:pt x="398" y="402"/>
                      </a:lnTo>
                      <a:lnTo>
                        <a:pt x="406" y="408"/>
                      </a:lnTo>
                      <a:lnTo>
                        <a:pt x="408" y="410"/>
                      </a:lnTo>
                      <a:lnTo>
                        <a:pt x="424" y="386"/>
                      </a:lnTo>
                      <a:lnTo>
                        <a:pt x="426" y="388"/>
                      </a:lnTo>
                      <a:lnTo>
                        <a:pt x="432" y="398"/>
                      </a:lnTo>
                      <a:lnTo>
                        <a:pt x="438" y="408"/>
                      </a:lnTo>
                      <a:lnTo>
                        <a:pt x="442" y="418"/>
                      </a:lnTo>
                      <a:lnTo>
                        <a:pt x="444" y="418"/>
                      </a:lnTo>
                      <a:lnTo>
                        <a:pt x="446" y="420"/>
                      </a:lnTo>
                      <a:lnTo>
                        <a:pt x="448" y="424"/>
                      </a:lnTo>
                      <a:lnTo>
                        <a:pt x="452" y="428"/>
                      </a:lnTo>
                      <a:lnTo>
                        <a:pt x="456" y="432"/>
                      </a:lnTo>
                      <a:lnTo>
                        <a:pt x="458" y="436"/>
                      </a:lnTo>
                      <a:lnTo>
                        <a:pt x="458" y="436"/>
                      </a:lnTo>
                      <a:lnTo>
                        <a:pt x="458" y="440"/>
                      </a:lnTo>
                      <a:lnTo>
                        <a:pt x="458" y="444"/>
                      </a:lnTo>
                      <a:lnTo>
                        <a:pt x="460" y="450"/>
                      </a:lnTo>
                      <a:lnTo>
                        <a:pt x="462" y="454"/>
                      </a:lnTo>
                      <a:lnTo>
                        <a:pt x="466" y="458"/>
                      </a:lnTo>
                      <a:lnTo>
                        <a:pt x="466" y="460"/>
                      </a:lnTo>
                      <a:lnTo>
                        <a:pt x="466" y="460"/>
                      </a:lnTo>
                      <a:lnTo>
                        <a:pt x="466" y="462"/>
                      </a:lnTo>
                      <a:lnTo>
                        <a:pt x="468" y="462"/>
                      </a:lnTo>
                      <a:lnTo>
                        <a:pt x="470" y="462"/>
                      </a:lnTo>
                      <a:lnTo>
                        <a:pt x="472" y="462"/>
                      </a:lnTo>
                      <a:lnTo>
                        <a:pt x="476" y="458"/>
                      </a:lnTo>
                      <a:lnTo>
                        <a:pt x="476" y="458"/>
                      </a:lnTo>
                      <a:lnTo>
                        <a:pt x="476" y="460"/>
                      </a:lnTo>
                      <a:lnTo>
                        <a:pt x="478" y="460"/>
                      </a:lnTo>
                      <a:lnTo>
                        <a:pt x="478" y="464"/>
                      </a:lnTo>
                      <a:lnTo>
                        <a:pt x="478" y="468"/>
                      </a:lnTo>
                      <a:lnTo>
                        <a:pt x="480" y="474"/>
                      </a:lnTo>
                      <a:lnTo>
                        <a:pt x="478" y="474"/>
                      </a:lnTo>
                      <a:lnTo>
                        <a:pt x="478" y="476"/>
                      </a:lnTo>
                      <a:lnTo>
                        <a:pt x="476" y="480"/>
                      </a:lnTo>
                      <a:lnTo>
                        <a:pt x="476" y="484"/>
                      </a:lnTo>
                      <a:lnTo>
                        <a:pt x="476" y="488"/>
                      </a:lnTo>
                      <a:lnTo>
                        <a:pt x="478" y="494"/>
                      </a:lnTo>
                      <a:lnTo>
                        <a:pt x="480" y="496"/>
                      </a:lnTo>
                      <a:lnTo>
                        <a:pt x="484" y="498"/>
                      </a:lnTo>
                      <a:lnTo>
                        <a:pt x="486" y="494"/>
                      </a:lnTo>
                      <a:lnTo>
                        <a:pt x="488" y="486"/>
                      </a:lnTo>
                      <a:lnTo>
                        <a:pt x="490" y="474"/>
                      </a:lnTo>
                      <a:lnTo>
                        <a:pt x="492" y="464"/>
                      </a:lnTo>
                      <a:lnTo>
                        <a:pt x="492" y="456"/>
                      </a:lnTo>
                      <a:lnTo>
                        <a:pt x="490" y="456"/>
                      </a:lnTo>
                      <a:lnTo>
                        <a:pt x="488" y="454"/>
                      </a:lnTo>
                      <a:lnTo>
                        <a:pt x="484" y="450"/>
                      </a:lnTo>
                      <a:lnTo>
                        <a:pt x="478" y="444"/>
                      </a:lnTo>
                      <a:lnTo>
                        <a:pt x="474" y="438"/>
                      </a:lnTo>
                      <a:lnTo>
                        <a:pt x="470" y="430"/>
                      </a:lnTo>
                      <a:lnTo>
                        <a:pt x="468" y="426"/>
                      </a:lnTo>
                      <a:lnTo>
                        <a:pt x="462" y="418"/>
                      </a:lnTo>
                      <a:lnTo>
                        <a:pt x="454" y="406"/>
                      </a:lnTo>
                      <a:lnTo>
                        <a:pt x="444" y="392"/>
                      </a:lnTo>
                      <a:lnTo>
                        <a:pt x="434" y="380"/>
                      </a:lnTo>
                      <a:lnTo>
                        <a:pt x="426" y="370"/>
                      </a:lnTo>
                      <a:lnTo>
                        <a:pt x="420" y="366"/>
                      </a:lnTo>
                      <a:lnTo>
                        <a:pt x="418" y="366"/>
                      </a:lnTo>
                      <a:lnTo>
                        <a:pt x="416" y="368"/>
                      </a:lnTo>
                      <a:lnTo>
                        <a:pt x="412" y="372"/>
                      </a:lnTo>
                      <a:lnTo>
                        <a:pt x="408" y="374"/>
                      </a:lnTo>
                      <a:lnTo>
                        <a:pt x="402" y="378"/>
                      </a:lnTo>
                      <a:lnTo>
                        <a:pt x="398" y="378"/>
                      </a:lnTo>
                      <a:lnTo>
                        <a:pt x="396" y="376"/>
                      </a:lnTo>
                      <a:lnTo>
                        <a:pt x="388" y="370"/>
                      </a:lnTo>
                      <a:lnTo>
                        <a:pt x="378" y="362"/>
                      </a:lnTo>
                      <a:lnTo>
                        <a:pt x="368" y="354"/>
                      </a:lnTo>
                      <a:lnTo>
                        <a:pt x="358" y="348"/>
                      </a:lnTo>
                      <a:lnTo>
                        <a:pt x="350" y="342"/>
                      </a:lnTo>
                      <a:lnTo>
                        <a:pt x="338" y="342"/>
                      </a:lnTo>
                      <a:lnTo>
                        <a:pt x="338" y="50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25" name="Freeform 373"/>
                <p:cNvSpPr>
                  <a:spLocks/>
                </p:cNvSpPr>
                <p:nvPr/>
              </p:nvSpPr>
              <p:spPr bwMode="gray">
                <a:xfrm>
                  <a:off x="3863" y="2400"/>
                  <a:ext cx="738" cy="404"/>
                </a:xfrm>
                <a:custGeom>
                  <a:avLst/>
                  <a:gdLst>
                    <a:gd name="T0" fmla="*/ 704 w 738"/>
                    <a:gd name="T1" fmla="*/ 42 h 404"/>
                    <a:gd name="T2" fmla="*/ 724 w 738"/>
                    <a:gd name="T3" fmla="*/ 30 h 404"/>
                    <a:gd name="T4" fmla="*/ 724 w 738"/>
                    <a:gd name="T5" fmla="*/ 64 h 404"/>
                    <a:gd name="T6" fmla="*/ 738 w 738"/>
                    <a:gd name="T7" fmla="*/ 74 h 404"/>
                    <a:gd name="T8" fmla="*/ 726 w 738"/>
                    <a:gd name="T9" fmla="*/ 82 h 404"/>
                    <a:gd name="T10" fmla="*/ 702 w 738"/>
                    <a:gd name="T11" fmla="*/ 96 h 404"/>
                    <a:gd name="T12" fmla="*/ 684 w 738"/>
                    <a:gd name="T13" fmla="*/ 114 h 404"/>
                    <a:gd name="T14" fmla="*/ 688 w 738"/>
                    <a:gd name="T15" fmla="*/ 126 h 404"/>
                    <a:gd name="T16" fmla="*/ 696 w 738"/>
                    <a:gd name="T17" fmla="*/ 136 h 404"/>
                    <a:gd name="T18" fmla="*/ 668 w 738"/>
                    <a:gd name="T19" fmla="*/ 140 h 404"/>
                    <a:gd name="T20" fmla="*/ 644 w 738"/>
                    <a:gd name="T21" fmla="*/ 142 h 404"/>
                    <a:gd name="T22" fmla="*/ 646 w 738"/>
                    <a:gd name="T23" fmla="*/ 162 h 404"/>
                    <a:gd name="T24" fmla="*/ 642 w 738"/>
                    <a:gd name="T25" fmla="*/ 192 h 404"/>
                    <a:gd name="T26" fmla="*/ 630 w 738"/>
                    <a:gd name="T27" fmla="*/ 184 h 404"/>
                    <a:gd name="T28" fmla="*/ 622 w 738"/>
                    <a:gd name="T29" fmla="*/ 186 h 404"/>
                    <a:gd name="T30" fmla="*/ 626 w 738"/>
                    <a:gd name="T31" fmla="*/ 204 h 404"/>
                    <a:gd name="T32" fmla="*/ 616 w 738"/>
                    <a:gd name="T33" fmla="*/ 218 h 404"/>
                    <a:gd name="T34" fmla="*/ 624 w 738"/>
                    <a:gd name="T35" fmla="*/ 234 h 404"/>
                    <a:gd name="T36" fmla="*/ 610 w 738"/>
                    <a:gd name="T37" fmla="*/ 240 h 404"/>
                    <a:gd name="T38" fmla="*/ 556 w 738"/>
                    <a:gd name="T39" fmla="*/ 296 h 404"/>
                    <a:gd name="T40" fmla="*/ 550 w 738"/>
                    <a:gd name="T41" fmla="*/ 320 h 404"/>
                    <a:gd name="T42" fmla="*/ 572 w 738"/>
                    <a:gd name="T43" fmla="*/ 368 h 404"/>
                    <a:gd name="T44" fmla="*/ 566 w 738"/>
                    <a:gd name="T45" fmla="*/ 404 h 404"/>
                    <a:gd name="T46" fmla="*/ 528 w 738"/>
                    <a:gd name="T47" fmla="*/ 348 h 404"/>
                    <a:gd name="T48" fmla="*/ 516 w 738"/>
                    <a:gd name="T49" fmla="*/ 326 h 404"/>
                    <a:gd name="T50" fmla="*/ 446 w 738"/>
                    <a:gd name="T51" fmla="*/ 324 h 404"/>
                    <a:gd name="T52" fmla="*/ 382 w 738"/>
                    <a:gd name="T53" fmla="*/ 334 h 404"/>
                    <a:gd name="T54" fmla="*/ 344 w 738"/>
                    <a:gd name="T55" fmla="*/ 376 h 404"/>
                    <a:gd name="T56" fmla="*/ 308 w 738"/>
                    <a:gd name="T57" fmla="*/ 350 h 404"/>
                    <a:gd name="T58" fmla="*/ 288 w 738"/>
                    <a:gd name="T59" fmla="*/ 336 h 404"/>
                    <a:gd name="T60" fmla="*/ 262 w 738"/>
                    <a:gd name="T61" fmla="*/ 334 h 404"/>
                    <a:gd name="T62" fmla="*/ 228 w 738"/>
                    <a:gd name="T63" fmla="*/ 296 h 404"/>
                    <a:gd name="T64" fmla="*/ 176 w 738"/>
                    <a:gd name="T65" fmla="*/ 306 h 404"/>
                    <a:gd name="T66" fmla="*/ 112 w 738"/>
                    <a:gd name="T67" fmla="*/ 288 h 404"/>
                    <a:gd name="T68" fmla="*/ 84 w 738"/>
                    <a:gd name="T69" fmla="*/ 272 h 404"/>
                    <a:gd name="T70" fmla="*/ 52 w 738"/>
                    <a:gd name="T71" fmla="*/ 252 h 404"/>
                    <a:gd name="T72" fmla="*/ 2 w 738"/>
                    <a:gd name="T73" fmla="*/ 156 h 404"/>
                    <a:gd name="T74" fmla="*/ 6 w 738"/>
                    <a:gd name="T75" fmla="*/ 102 h 404"/>
                    <a:gd name="T76" fmla="*/ 6 w 738"/>
                    <a:gd name="T77" fmla="*/ 62 h 404"/>
                    <a:gd name="T78" fmla="*/ 14 w 738"/>
                    <a:gd name="T79" fmla="*/ 22 h 404"/>
                    <a:gd name="T80" fmla="*/ 416 w 738"/>
                    <a:gd name="T81" fmla="*/ 12 h 404"/>
                    <a:gd name="T82" fmla="*/ 432 w 738"/>
                    <a:gd name="T83" fmla="*/ 22 h 404"/>
                    <a:gd name="T84" fmla="*/ 416 w 738"/>
                    <a:gd name="T85" fmla="*/ 40 h 404"/>
                    <a:gd name="T86" fmla="*/ 454 w 738"/>
                    <a:gd name="T87" fmla="*/ 42 h 404"/>
                    <a:gd name="T88" fmla="*/ 484 w 738"/>
                    <a:gd name="T89" fmla="*/ 42 h 404"/>
                    <a:gd name="T90" fmla="*/ 502 w 738"/>
                    <a:gd name="T91" fmla="*/ 44 h 404"/>
                    <a:gd name="T92" fmla="*/ 490 w 738"/>
                    <a:gd name="T93" fmla="*/ 60 h 404"/>
                    <a:gd name="T94" fmla="*/ 472 w 738"/>
                    <a:gd name="T95" fmla="*/ 66 h 404"/>
                    <a:gd name="T96" fmla="*/ 476 w 738"/>
                    <a:gd name="T97" fmla="*/ 84 h 404"/>
                    <a:gd name="T98" fmla="*/ 472 w 738"/>
                    <a:gd name="T99" fmla="*/ 134 h 404"/>
                    <a:gd name="T100" fmla="*/ 490 w 738"/>
                    <a:gd name="T101" fmla="*/ 108 h 404"/>
                    <a:gd name="T102" fmla="*/ 504 w 738"/>
                    <a:gd name="T103" fmla="*/ 64 h 404"/>
                    <a:gd name="T104" fmla="*/ 520 w 738"/>
                    <a:gd name="T105" fmla="*/ 64 h 404"/>
                    <a:gd name="T106" fmla="*/ 518 w 738"/>
                    <a:gd name="T107" fmla="*/ 90 h 404"/>
                    <a:gd name="T108" fmla="*/ 530 w 738"/>
                    <a:gd name="T109" fmla="*/ 92 h 404"/>
                    <a:gd name="T110" fmla="*/ 536 w 738"/>
                    <a:gd name="T111" fmla="*/ 120 h 404"/>
                    <a:gd name="T112" fmla="*/ 546 w 738"/>
                    <a:gd name="T113" fmla="*/ 128 h 404"/>
                    <a:gd name="T114" fmla="*/ 586 w 738"/>
                    <a:gd name="T115" fmla="*/ 114 h 404"/>
                    <a:gd name="T116" fmla="*/ 596 w 738"/>
                    <a:gd name="T117" fmla="*/ 94 h 404"/>
                    <a:gd name="T118" fmla="*/ 634 w 738"/>
                    <a:gd name="T119" fmla="*/ 82 h 4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738" h="404">
                      <a:moveTo>
                        <a:pt x="640" y="76"/>
                      </a:moveTo>
                      <a:lnTo>
                        <a:pt x="650" y="64"/>
                      </a:lnTo>
                      <a:lnTo>
                        <a:pt x="664" y="58"/>
                      </a:lnTo>
                      <a:lnTo>
                        <a:pt x="680" y="54"/>
                      </a:lnTo>
                      <a:lnTo>
                        <a:pt x="694" y="52"/>
                      </a:lnTo>
                      <a:lnTo>
                        <a:pt x="698" y="52"/>
                      </a:lnTo>
                      <a:lnTo>
                        <a:pt x="704" y="42"/>
                      </a:lnTo>
                      <a:lnTo>
                        <a:pt x="708" y="36"/>
                      </a:lnTo>
                      <a:lnTo>
                        <a:pt x="712" y="32"/>
                      </a:lnTo>
                      <a:lnTo>
                        <a:pt x="716" y="30"/>
                      </a:lnTo>
                      <a:lnTo>
                        <a:pt x="720" y="28"/>
                      </a:lnTo>
                      <a:lnTo>
                        <a:pt x="722" y="28"/>
                      </a:lnTo>
                      <a:lnTo>
                        <a:pt x="724" y="30"/>
                      </a:lnTo>
                      <a:lnTo>
                        <a:pt x="724" y="30"/>
                      </a:lnTo>
                      <a:lnTo>
                        <a:pt x="726" y="30"/>
                      </a:lnTo>
                      <a:lnTo>
                        <a:pt x="732" y="32"/>
                      </a:lnTo>
                      <a:lnTo>
                        <a:pt x="734" y="40"/>
                      </a:lnTo>
                      <a:lnTo>
                        <a:pt x="732" y="48"/>
                      </a:lnTo>
                      <a:lnTo>
                        <a:pt x="728" y="56"/>
                      </a:lnTo>
                      <a:lnTo>
                        <a:pt x="726" y="62"/>
                      </a:lnTo>
                      <a:lnTo>
                        <a:pt x="724" y="64"/>
                      </a:lnTo>
                      <a:lnTo>
                        <a:pt x="724" y="64"/>
                      </a:lnTo>
                      <a:lnTo>
                        <a:pt x="726" y="66"/>
                      </a:lnTo>
                      <a:lnTo>
                        <a:pt x="728" y="68"/>
                      </a:lnTo>
                      <a:lnTo>
                        <a:pt x="732" y="70"/>
                      </a:lnTo>
                      <a:lnTo>
                        <a:pt x="734" y="72"/>
                      </a:lnTo>
                      <a:lnTo>
                        <a:pt x="738" y="74"/>
                      </a:lnTo>
                      <a:lnTo>
                        <a:pt x="738" y="74"/>
                      </a:lnTo>
                      <a:lnTo>
                        <a:pt x="738" y="74"/>
                      </a:lnTo>
                      <a:lnTo>
                        <a:pt x="738" y="76"/>
                      </a:lnTo>
                      <a:lnTo>
                        <a:pt x="736" y="76"/>
                      </a:lnTo>
                      <a:lnTo>
                        <a:pt x="734" y="78"/>
                      </a:lnTo>
                      <a:lnTo>
                        <a:pt x="730" y="80"/>
                      </a:lnTo>
                      <a:lnTo>
                        <a:pt x="730" y="82"/>
                      </a:lnTo>
                      <a:lnTo>
                        <a:pt x="726" y="82"/>
                      </a:lnTo>
                      <a:lnTo>
                        <a:pt x="722" y="84"/>
                      </a:lnTo>
                      <a:lnTo>
                        <a:pt x="718" y="86"/>
                      </a:lnTo>
                      <a:lnTo>
                        <a:pt x="712" y="86"/>
                      </a:lnTo>
                      <a:lnTo>
                        <a:pt x="708" y="88"/>
                      </a:lnTo>
                      <a:lnTo>
                        <a:pt x="706" y="90"/>
                      </a:lnTo>
                      <a:lnTo>
                        <a:pt x="704" y="92"/>
                      </a:lnTo>
                      <a:lnTo>
                        <a:pt x="702" y="96"/>
                      </a:lnTo>
                      <a:lnTo>
                        <a:pt x="698" y="100"/>
                      </a:lnTo>
                      <a:lnTo>
                        <a:pt x="696" y="104"/>
                      </a:lnTo>
                      <a:lnTo>
                        <a:pt x="692" y="106"/>
                      </a:lnTo>
                      <a:lnTo>
                        <a:pt x="692" y="108"/>
                      </a:lnTo>
                      <a:lnTo>
                        <a:pt x="690" y="108"/>
                      </a:lnTo>
                      <a:lnTo>
                        <a:pt x="688" y="110"/>
                      </a:lnTo>
                      <a:lnTo>
                        <a:pt x="684" y="114"/>
                      </a:lnTo>
                      <a:lnTo>
                        <a:pt x="682" y="116"/>
                      </a:lnTo>
                      <a:lnTo>
                        <a:pt x="680" y="118"/>
                      </a:lnTo>
                      <a:lnTo>
                        <a:pt x="680" y="122"/>
                      </a:lnTo>
                      <a:lnTo>
                        <a:pt x="680" y="124"/>
                      </a:lnTo>
                      <a:lnTo>
                        <a:pt x="684" y="124"/>
                      </a:lnTo>
                      <a:lnTo>
                        <a:pt x="686" y="124"/>
                      </a:lnTo>
                      <a:lnTo>
                        <a:pt x="688" y="126"/>
                      </a:lnTo>
                      <a:lnTo>
                        <a:pt x="692" y="126"/>
                      </a:lnTo>
                      <a:lnTo>
                        <a:pt x="694" y="126"/>
                      </a:lnTo>
                      <a:lnTo>
                        <a:pt x="698" y="128"/>
                      </a:lnTo>
                      <a:lnTo>
                        <a:pt x="700" y="130"/>
                      </a:lnTo>
                      <a:lnTo>
                        <a:pt x="702" y="132"/>
                      </a:lnTo>
                      <a:lnTo>
                        <a:pt x="700" y="134"/>
                      </a:lnTo>
                      <a:lnTo>
                        <a:pt x="696" y="136"/>
                      </a:lnTo>
                      <a:lnTo>
                        <a:pt x="692" y="138"/>
                      </a:lnTo>
                      <a:lnTo>
                        <a:pt x="688" y="138"/>
                      </a:lnTo>
                      <a:lnTo>
                        <a:pt x="682" y="138"/>
                      </a:lnTo>
                      <a:lnTo>
                        <a:pt x="676" y="138"/>
                      </a:lnTo>
                      <a:lnTo>
                        <a:pt x="676" y="138"/>
                      </a:lnTo>
                      <a:lnTo>
                        <a:pt x="672" y="138"/>
                      </a:lnTo>
                      <a:lnTo>
                        <a:pt x="668" y="140"/>
                      </a:lnTo>
                      <a:lnTo>
                        <a:pt x="662" y="142"/>
                      </a:lnTo>
                      <a:lnTo>
                        <a:pt x="656" y="142"/>
                      </a:lnTo>
                      <a:lnTo>
                        <a:pt x="650" y="142"/>
                      </a:lnTo>
                      <a:lnTo>
                        <a:pt x="646" y="140"/>
                      </a:lnTo>
                      <a:lnTo>
                        <a:pt x="646" y="142"/>
                      </a:lnTo>
                      <a:lnTo>
                        <a:pt x="644" y="142"/>
                      </a:lnTo>
                      <a:lnTo>
                        <a:pt x="644" y="142"/>
                      </a:lnTo>
                      <a:lnTo>
                        <a:pt x="642" y="144"/>
                      </a:lnTo>
                      <a:lnTo>
                        <a:pt x="642" y="146"/>
                      </a:lnTo>
                      <a:lnTo>
                        <a:pt x="642" y="150"/>
                      </a:lnTo>
                      <a:lnTo>
                        <a:pt x="646" y="152"/>
                      </a:lnTo>
                      <a:lnTo>
                        <a:pt x="646" y="154"/>
                      </a:lnTo>
                      <a:lnTo>
                        <a:pt x="646" y="158"/>
                      </a:lnTo>
                      <a:lnTo>
                        <a:pt x="646" y="162"/>
                      </a:lnTo>
                      <a:lnTo>
                        <a:pt x="646" y="168"/>
                      </a:lnTo>
                      <a:lnTo>
                        <a:pt x="646" y="174"/>
                      </a:lnTo>
                      <a:lnTo>
                        <a:pt x="646" y="178"/>
                      </a:lnTo>
                      <a:lnTo>
                        <a:pt x="646" y="182"/>
                      </a:lnTo>
                      <a:lnTo>
                        <a:pt x="644" y="186"/>
                      </a:lnTo>
                      <a:lnTo>
                        <a:pt x="644" y="190"/>
                      </a:lnTo>
                      <a:lnTo>
                        <a:pt x="642" y="192"/>
                      </a:lnTo>
                      <a:lnTo>
                        <a:pt x="640" y="194"/>
                      </a:lnTo>
                      <a:lnTo>
                        <a:pt x="638" y="192"/>
                      </a:lnTo>
                      <a:lnTo>
                        <a:pt x="638" y="188"/>
                      </a:lnTo>
                      <a:lnTo>
                        <a:pt x="638" y="184"/>
                      </a:lnTo>
                      <a:lnTo>
                        <a:pt x="638" y="184"/>
                      </a:lnTo>
                      <a:lnTo>
                        <a:pt x="634" y="176"/>
                      </a:lnTo>
                      <a:lnTo>
                        <a:pt x="630" y="184"/>
                      </a:lnTo>
                      <a:lnTo>
                        <a:pt x="620" y="176"/>
                      </a:lnTo>
                      <a:lnTo>
                        <a:pt x="620" y="176"/>
                      </a:lnTo>
                      <a:lnTo>
                        <a:pt x="620" y="178"/>
                      </a:lnTo>
                      <a:lnTo>
                        <a:pt x="620" y="178"/>
                      </a:lnTo>
                      <a:lnTo>
                        <a:pt x="620" y="180"/>
                      </a:lnTo>
                      <a:lnTo>
                        <a:pt x="620" y="182"/>
                      </a:lnTo>
                      <a:lnTo>
                        <a:pt x="622" y="186"/>
                      </a:lnTo>
                      <a:lnTo>
                        <a:pt x="622" y="186"/>
                      </a:lnTo>
                      <a:lnTo>
                        <a:pt x="624" y="188"/>
                      </a:lnTo>
                      <a:lnTo>
                        <a:pt x="626" y="192"/>
                      </a:lnTo>
                      <a:lnTo>
                        <a:pt x="628" y="196"/>
                      </a:lnTo>
                      <a:lnTo>
                        <a:pt x="628" y="202"/>
                      </a:lnTo>
                      <a:lnTo>
                        <a:pt x="626" y="202"/>
                      </a:lnTo>
                      <a:lnTo>
                        <a:pt x="626" y="204"/>
                      </a:lnTo>
                      <a:lnTo>
                        <a:pt x="624" y="204"/>
                      </a:lnTo>
                      <a:lnTo>
                        <a:pt x="620" y="206"/>
                      </a:lnTo>
                      <a:lnTo>
                        <a:pt x="612" y="206"/>
                      </a:lnTo>
                      <a:lnTo>
                        <a:pt x="612" y="208"/>
                      </a:lnTo>
                      <a:lnTo>
                        <a:pt x="614" y="210"/>
                      </a:lnTo>
                      <a:lnTo>
                        <a:pt x="614" y="214"/>
                      </a:lnTo>
                      <a:lnTo>
                        <a:pt x="616" y="218"/>
                      </a:lnTo>
                      <a:lnTo>
                        <a:pt x="618" y="226"/>
                      </a:lnTo>
                      <a:lnTo>
                        <a:pt x="618" y="226"/>
                      </a:lnTo>
                      <a:lnTo>
                        <a:pt x="620" y="228"/>
                      </a:lnTo>
                      <a:lnTo>
                        <a:pt x="622" y="228"/>
                      </a:lnTo>
                      <a:lnTo>
                        <a:pt x="624" y="230"/>
                      </a:lnTo>
                      <a:lnTo>
                        <a:pt x="624" y="232"/>
                      </a:lnTo>
                      <a:lnTo>
                        <a:pt x="624" y="234"/>
                      </a:lnTo>
                      <a:lnTo>
                        <a:pt x="622" y="234"/>
                      </a:lnTo>
                      <a:lnTo>
                        <a:pt x="618" y="236"/>
                      </a:lnTo>
                      <a:lnTo>
                        <a:pt x="618" y="236"/>
                      </a:lnTo>
                      <a:lnTo>
                        <a:pt x="616" y="236"/>
                      </a:lnTo>
                      <a:lnTo>
                        <a:pt x="614" y="236"/>
                      </a:lnTo>
                      <a:lnTo>
                        <a:pt x="612" y="238"/>
                      </a:lnTo>
                      <a:lnTo>
                        <a:pt x="610" y="240"/>
                      </a:lnTo>
                      <a:lnTo>
                        <a:pt x="610" y="246"/>
                      </a:lnTo>
                      <a:lnTo>
                        <a:pt x="606" y="250"/>
                      </a:lnTo>
                      <a:lnTo>
                        <a:pt x="602" y="252"/>
                      </a:lnTo>
                      <a:lnTo>
                        <a:pt x="594" y="260"/>
                      </a:lnTo>
                      <a:lnTo>
                        <a:pt x="582" y="270"/>
                      </a:lnTo>
                      <a:lnTo>
                        <a:pt x="570" y="284"/>
                      </a:lnTo>
                      <a:lnTo>
                        <a:pt x="556" y="296"/>
                      </a:lnTo>
                      <a:lnTo>
                        <a:pt x="556" y="296"/>
                      </a:lnTo>
                      <a:lnTo>
                        <a:pt x="554" y="300"/>
                      </a:lnTo>
                      <a:lnTo>
                        <a:pt x="552" y="304"/>
                      </a:lnTo>
                      <a:lnTo>
                        <a:pt x="552" y="308"/>
                      </a:lnTo>
                      <a:lnTo>
                        <a:pt x="550" y="316"/>
                      </a:lnTo>
                      <a:lnTo>
                        <a:pt x="550" y="316"/>
                      </a:lnTo>
                      <a:lnTo>
                        <a:pt x="550" y="320"/>
                      </a:lnTo>
                      <a:lnTo>
                        <a:pt x="550" y="324"/>
                      </a:lnTo>
                      <a:lnTo>
                        <a:pt x="552" y="332"/>
                      </a:lnTo>
                      <a:lnTo>
                        <a:pt x="554" y="338"/>
                      </a:lnTo>
                      <a:lnTo>
                        <a:pt x="558" y="346"/>
                      </a:lnTo>
                      <a:lnTo>
                        <a:pt x="560" y="348"/>
                      </a:lnTo>
                      <a:lnTo>
                        <a:pt x="566" y="356"/>
                      </a:lnTo>
                      <a:lnTo>
                        <a:pt x="572" y="368"/>
                      </a:lnTo>
                      <a:lnTo>
                        <a:pt x="574" y="382"/>
                      </a:lnTo>
                      <a:lnTo>
                        <a:pt x="572" y="398"/>
                      </a:lnTo>
                      <a:lnTo>
                        <a:pt x="572" y="400"/>
                      </a:lnTo>
                      <a:lnTo>
                        <a:pt x="570" y="400"/>
                      </a:lnTo>
                      <a:lnTo>
                        <a:pt x="570" y="402"/>
                      </a:lnTo>
                      <a:lnTo>
                        <a:pt x="568" y="404"/>
                      </a:lnTo>
                      <a:lnTo>
                        <a:pt x="566" y="404"/>
                      </a:lnTo>
                      <a:lnTo>
                        <a:pt x="562" y="404"/>
                      </a:lnTo>
                      <a:lnTo>
                        <a:pt x="558" y="400"/>
                      </a:lnTo>
                      <a:lnTo>
                        <a:pt x="554" y="394"/>
                      </a:lnTo>
                      <a:lnTo>
                        <a:pt x="550" y="392"/>
                      </a:lnTo>
                      <a:lnTo>
                        <a:pt x="542" y="384"/>
                      </a:lnTo>
                      <a:lnTo>
                        <a:pt x="532" y="368"/>
                      </a:lnTo>
                      <a:lnTo>
                        <a:pt x="528" y="348"/>
                      </a:lnTo>
                      <a:lnTo>
                        <a:pt x="528" y="346"/>
                      </a:lnTo>
                      <a:lnTo>
                        <a:pt x="528" y="344"/>
                      </a:lnTo>
                      <a:lnTo>
                        <a:pt x="528" y="340"/>
                      </a:lnTo>
                      <a:lnTo>
                        <a:pt x="526" y="336"/>
                      </a:lnTo>
                      <a:lnTo>
                        <a:pt x="524" y="332"/>
                      </a:lnTo>
                      <a:lnTo>
                        <a:pt x="520" y="330"/>
                      </a:lnTo>
                      <a:lnTo>
                        <a:pt x="516" y="326"/>
                      </a:lnTo>
                      <a:lnTo>
                        <a:pt x="510" y="326"/>
                      </a:lnTo>
                      <a:lnTo>
                        <a:pt x="504" y="324"/>
                      </a:lnTo>
                      <a:lnTo>
                        <a:pt x="490" y="324"/>
                      </a:lnTo>
                      <a:lnTo>
                        <a:pt x="472" y="322"/>
                      </a:lnTo>
                      <a:lnTo>
                        <a:pt x="456" y="322"/>
                      </a:lnTo>
                      <a:lnTo>
                        <a:pt x="446" y="324"/>
                      </a:lnTo>
                      <a:lnTo>
                        <a:pt x="446" y="324"/>
                      </a:lnTo>
                      <a:lnTo>
                        <a:pt x="444" y="328"/>
                      </a:lnTo>
                      <a:lnTo>
                        <a:pt x="438" y="330"/>
                      </a:lnTo>
                      <a:lnTo>
                        <a:pt x="426" y="332"/>
                      </a:lnTo>
                      <a:lnTo>
                        <a:pt x="406" y="332"/>
                      </a:lnTo>
                      <a:lnTo>
                        <a:pt x="402" y="332"/>
                      </a:lnTo>
                      <a:lnTo>
                        <a:pt x="394" y="332"/>
                      </a:lnTo>
                      <a:lnTo>
                        <a:pt x="382" y="334"/>
                      </a:lnTo>
                      <a:lnTo>
                        <a:pt x="372" y="340"/>
                      </a:lnTo>
                      <a:lnTo>
                        <a:pt x="354" y="348"/>
                      </a:lnTo>
                      <a:lnTo>
                        <a:pt x="342" y="366"/>
                      </a:lnTo>
                      <a:lnTo>
                        <a:pt x="342" y="368"/>
                      </a:lnTo>
                      <a:lnTo>
                        <a:pt x="344" y="370"/>
                      </a:lnTo>
                      <a:lnTo>
                        <a:pt x="344" y="372"/>
                      </a:lnTo>
                      <a:lnTo>
                        <a:pt x="344" y="376"/>
                      </a:lnTo>
                      <a:lnTo>
                        <a:pt x="344" y="378"/>
                      </a:lnTo>
                      <a:lnTo>
                        <a:pt x="344" y="382"/>
                      </a:lnTo>
                      <a:lnTo>
                        <a:pt x="340" y="382"/>
                      </a:lnTo>
                      <a:lnTo>
                        <a:pt x="338" y="382"/>
                      </a:lnTo>
                      <a:lnTo>
                        <a:pt x="330" y="376"/>
                      </a:lnTo>
                      <a:lnTo>
                        <a:pt x="320" y="366"/>
                      </a:lnTo>
                      <a:lnTo>
                        <a:pt x="308" y="350"/>
                      </a:lnTo>
                      <a:lnTo>
                        <a:pt x="308" y="350"/>
                      </a:lnTo>
                      <a:lnTo>
                        <a:pt x="306" y="348"/>
                      </a:lnTo>
                      <a:lnTo>
                        <a:pt x="304" y="344"/>
                      </a:lnTo>
                      <a:lnTo>
                        <a:pt x="300" y="342"/>
                      </a:lnTo>
                      <a:lnTo>
                        <a:pt x="296" y="338"/>
                      </a:lnTo>
                      <a:lnTo>
                        <a:pt x="292" y="336"/>
                      </a:lnTo>
                      <a:lnTo>
                        <a:pt x="288" y="336"/>
                      </a:lnTo>
                      <a:lnTo>
                        <a:pt x="286" y="338"/>
                      </a:lnTo>
                      <a:lnTo>
                        <a:pt x="284" y="338"/>
                      </a:lnTo>
                      <a:lnTo>
                        <a:pt x="282" y="340"/>
                      </a:lnTo>
                      <a:lnTo>
                        <a:pt x="278" y="340"/>
                      </a:lnTo>
                      <a:lnTo>
                        <a:pt x="272" y="340"/>
                      </a:lnTo>
                      <a:lnTo>
                        <a:pt x="266" y="336"/>
                      </a:lnTo>
                      <a:lnTo>
                        <a:pt x="262" y="334"/>
                      </a:lnTo>
                      <a:lnTo>
                        <a:pt x="254" y="328"/>
                      </a:lnTo>
                      <a:lnTo>
                        <a:pt x="246" y="316"/>
                      </a:lnTo>
                      <a:lnTo>
                        <a:pt x="242" y="300"/>
                      </a:lnTo>
                      <a:lnTo>
                        <a:pt x="240" y="298"/>
                      </a:lnTo>
                      <a:lnTo>
                        <a:pt x="238" y="298"/>
                      </a:lnTo>
                      <a:lnTo>
                        <a:pt x="234" y="296"/>
                      </a:lnTo>
                      <a:lnTo>
                        <a:pt x="228" y="296"/>
                      </a:lnTo>
                      <a:lnTo>
                        <a:pt x="224" y="296"/>
                      </a:lnTo>
                      <a:lnTo>
                        <a:pt x="218" y="296"/>
                      </a:lnTo>
                      <a:lnTo>
                        <a:pt x="214" y="300"/>
                      </a:lnTo>
                      <a:lnTo>
                        <a:pt x="210" y="302"/>
                      </a:lnTo>
                      <a:lnTo>
                        <a:pt x="198" y="306"/>
                      </a:lnTo>
                      <a:lnTo>
                        <a:pt x="180" y="306"/>
                      </a:lnTo>
                      <a:lnTo>
                        <a:pt x="176" y="306"/>
                      </a:lnTo>
                      <a:lnTo>
                        <a:pt x="166" y="304"/>
                      </a:lnTo>
                      <a:lnTo>
                        <a:pt x="152" y="300"/>
                      </a:lnTo>
                      <a:lnTo>
                        <a:pt x="140" y="296"/>
                      </a:lnTo>
                      <a:lnTo>
                        <a:pt x="130" y="290"/>
                      </a:lnTo>
                      <a:lnTo>
                        <a:pt x="128" y="288"/>
                      </a:lnTo>
                      <a:lnTo>
                        <a:pt x="124" y="286"/>
                      </a:lnTo>
                      <a:lnTo>
                        <a:pt x="112" y="288"/>
                      </a:lnTo>
                      <a:lnTo>
                        <a:pt x="98" y="296"/>
                      </a:lnTo>
                      <a:lnTo>
                        <a:pt x="96" y="294"/>
                      </a:lnTo>
                      <a:lnTo>
                        <a:pt x="96" y="292"/>
                      </a:lnTo>
                      <a:lnTo>
                        <a:pt x="94" y="288"/>
                      </a:lnTo>
                      <a:lnTo>
                        <a:pt x="90" y="282"/>
                      </a:lnTo>
                      <a:lnTo>
                        <a:pt x="88" y="276"/>
                      </a:lnTo>
                      <a:lnTo>
                        <a:pt x="84" y="272"/>
                      </a:lnTo>
                      <a:lnTo>
                        <a:pt x="80" y="268"/>
                      </a:lnTo>
                      <a:lnTo>
                        <a:pt x="74" y="266"/>
                      </a:lnTo>
                      <a:lnTo>
                        <a:pt x="74" y="266"/>
                      </a:lnTo>
                      <a:lnTo>
                        <a:pt x="70" y="264"/>
                      </a:lnTo>
                      <a:lnTo>
                        <a:pt x="66" y="262"/>
                      </a:lnTo>
                      <a:lnTo>
                        <a:pt x="60" y="258"/>
                      </a:lnTo>
                      <a:lnTo>
                        <a:pt x="52" y="252"/>
                      </a:lnTo>
                      <a:lnTo>
                        <a:pt x="46" y="242"/>
                      </a:lnTo>
                      <a:lnTo>
                        <a:pt x="42" y="240"/>
                      </a:lnTo>
                      <a:lnTo>
                        <a:pt x="36" y="230"/>
                      </a:lnTo>
                      <a:lnTo>
                        <a:pt x="26" y="216"/>
                      </a:lnTo>
                      <a:lnTo>
                        <a:pt x="16" y="200"/>
                      </a:lnTo>
                      <a:lnTo>
                        <a:pt x="8" y="180"/>
                      </a:lnTo>
                      <a:lnTo>
                        <a:pt x="2" y="156"/>
                      </a:lnTo>
                      <a:lnTo>
                        <a:pt x="2" y="152"/>
                      </a:lnTo>
                      <a:lnTo>
                        <a:pt x="0" y="140"/>
                      </a:lnTo>
                      <a:lnTo>
                        <a:pt x="0" y="124"/>
                      </a:lnTo>
                      <a:lnTo>
                        <a:pt x="0" y="110"/>
                      </a:lnTo>
                      <a:lnTo>
                        <a:pt x="4" y="104"/>
                      </a:lnTo>
                      <a:lnTo>
                        <a:pt x="6" y="102"/>
                      </a:lnTo>
                      <a:lnTo>
                        <a:pt x="6" y="102"/>
                      </a:lnTo>
                      <a:lnTo>
                        <a:pt x="8" y="100"/>
                      </a:lnTo>
                      <a:lnTo>
                        <a:pt x="10" y="96"/>
                      </a:lnTo>
                      <a:lnTo>
                        <a:pt x="10" y="92"/>
                      </a:lnTo>
                      <a:lnTo>
                        <a:pt x="10" y="86"/>
                      </a:lnTo>
                      <a:lnTo>
                        <a:pt x="8" y="80"/>
                      </a:lnTo>
                      <a:lnTo>
                        <a:pt x="8" y="76"/>
                      </a:lnTo>
                      <a:lnTo>
                        <a:pt x="6" y="62"/>
                      </a:lnTo>
                      <a:lnTo>
                        <a:pt x="6" y="46"/>
                      </a:lnTo>
                      <a:lnTo>
                        <a:pt x="4" y="30"/>
                      </a:lnTo>
                      <a:lnTo>
                        <a:pt x="4" y="20"/>
                      </a:lnTo>
                      <a:lnTo>
                        <a:pt x="6" y="20"/>
                      </a:lnTo>
                      <a:lnTo>
                        <a:pt x="8" y="20"/>
                      </a:lnTo>
                      <a:lnTo>
                        <a:pt x="10" y="22"/>
                      </a:lnTo>
                      <a:lnTo>
                        <a:pt x="14" y="22"/>
                      </a:lnTo>
                      <a:lnTo>
                        <a:pt x="16" y="20"/>
                      </a:lnTo>
                      <a:lnTo>
                        <a:pt x="18" y="18"/>
                      </a:lnTo>
                      <a:lnTo>
                        <a:pt x="18" y="14"/>
                      </a:lnTo>
                      <a:lnTo>
                        <a:pt x="18" y="0"/>
                      </a:lnTo>
                      <a:lnTo>
                        <a:pt x="380" y="0"/>
                      </a:lnTo>
                      <a:lnTo>
                        <a:pt x="392" y="10"/>
                      </a:lnTo>
                      <a:lnTo>
                        <a:pt x="416" y="12"/>
                      </a:lnTo>
                      <a:lnTo>
                        <a:pt x="418" y="16"/>
                      </a:lnTo>
                      <a:lnTo>
                        <a:pt x="422" y="18"/>
                      </a:lnTo>
                      <a:lnTo>
                        <a:pt x="426" y="20"/>
                      </a:lnTo>
                      <a:lnTo>
                        <a:pt x="430" y="20"/>
                      </a:lnTo>
                      <a:lnTo>
                        <a:pt x="432" y="20"/>
                      </a:lnTo>
                      <a:lnTo>
                        <a:pt x="434" y="20"/>
                      </a:lnTo>
                      <a:lnTo>
                        <a:pt x="432" y="22"/>
                      </a:lnTo>
                      <a:lnTo>
                        <a:pt x="432" y="24"/>
                      </a:lnTo>
                      <a:lnTo>
                        <a:pt x="428" y="28"/>
                      </a:lnTo>
                      <a:lnTo>
                        <a:pt x="424" y="32"/>
                      </a:lnTo>
                      <a:lnTo>
                        <a:pt x="422" y="34"/>
                      </a:lnTo>
                      <a:lnTo>
                        <a:pt x="420" y="36"/>
                      </a:lnTo>
                      <a:lnTo>
                        <a:pt x="416" y="38"/>
                      </a:lnTo>
                      <a:lnTo>
                        <a:pt x="416" y="40"/>
                      </a:lnTo>
                      <a:lnTo>
                        <a:pt x="416" y="42"/>
                      </a:lnTo>
                      <a:lnTo>
                        <a:pt x="418" y="42"/>
                      </a:lnTo>
                      <a:lnTo>
                        <a:pt x="422" y="44"/>
                      </a:lnTo>
                      <a:lnTo>
                        <a:pt x="428" y="44"/>
                      </a:lnTo>
                      <a:lnTo>
                        <a:pt x="432" y="44"/>
                      </a:lnTo>
                      <a:lnTo>
                        <a:pt x="442" y="44"/>
                      </a:lnTo>
                      <a:lnTo>
                        <a:pt x="454" y="42"/>
                      </a:lnTo>
                      <a:lnTo>
                        <a:pt x="464" y="38"/>
                      </a:lnTo>
                      <a:lnTo>
                        <a:pt x="464" y="38"/>
                      </a:lnTo>
                      <a:lnTo>
                        <a:pt x="466" y="40"/>
                      </a:lnTo>
                      <a:lnTo>
                        <a:pt x="468" y="40"/>
                      </a:lnTo>
                      <a:lnTo>
                        <a:pt x="470" y="42"/>
                      </a:lnTo>
                      <a:lnTo>
                        <a:pt x="476" y="42"/>
                      </a:lnTo>
                      <a:lnTo>
                        <a:pt x="484" y="42"/>
                      </a:lnTo>
                      <a:lnTo>
                        <a:pt x="484" y="42"/>
                      </a:lnTo>
                      <a:lnTo>
                        <a:pt x="486" y="42"/>
                      </a:lnTo>
                      <a:lnTo>
                        <a:pt x="490" y="40"/>
                      </a:lnTo>
                      <a:lnTo>
                        <a:pt x="492" y="40"/>
                      </a:lnTo>
                      <a:lnTo>
                        <a:pt x="496" y="40"/>
                      </a:lnTo>
                      <a:lnTo>
                        <a:pt x="500" y="42"/>
                      </a:lnTo>
                      <a:lnTo>
                        <a:pt x="502" y="44"/>
                      </a:lnTo>
                      <a:lnTo>
                        <a:pt x="502" y="46"/>
                      </a:lnTo>
                      <a:lnTo>
                        <a:pt x="502" y="48"/>
                      </a:lnTo>
                      <a:lnTo>
                        <a:pt x="502" y="50"/>
                      </a:lnTo>
                      <a:lnTo>
                        <a:pt x="502" y="52"/>
                      </a:lnTo>
                      <a:lnTo>
                        <a:pt x="498" y="56"/>
                      </a:lnTo>
                      <a:lnTo>
                        <a:pt x="496" y="58"/>
                      </a:lnTo>
                      <a:lnTo>
                        <a:pt x="490" y="60"/>
                      </a:lnTo>
                      <a:lnTo>
                        <a:pt x="490" y="58"/>
                      </a:lnTo>
                      <a:lnTo>
                        <a:pt x="488" y="58"/>
                      </a:lnTo>
                      <a:lnTo>
                        <a:pt x="484" y="58"/>
                      </a:lnTo>
                      <a:lnTo>
                        <a:pt x="482" y="58"/>
                      </a:lnTo>
                      <a:lnTo>
                        <a:pt x="478" y="58"/>
                      </a:lnTo>
                      <a:lnTo>
                        <a:pt x="476" y="62"/>
                      </a:lnTo>
                      <a:lnTo>
                        <a:pt x="472" y="66"/>
                      </a:lnTo>
                      <a:lnTo>
                        <a:pt x="470" y="72"/>
                      </a:lnTo>
                      <a:lnTo>
                        <a:pt x="472" y="72"/>
                      </a:lnTo>
                      <a:lnTo>
                        <a:pt x="472" y="72"/>
                      </a:lnTo>
                      <a:lnTo>
                        <a:pt x="474" y="74"/>
                      </a:lnTo>
                      <a:lnTo>
                        <a:pt x="476" y="76"/>
                      </a:lnTo>
                      <a:lnTo>
                        <a:pt x="476" y="80"/>
                      </a:lnTo>
                      <a:lnTo>
                        <a:pt x="476" y="84"/>
                      </a:lnTo>
                      <a:lnTo>
                        <a:pt x="474" y="90"/>
                      </a:lnTo>
                      <a:lnTo>
                        <a:pt x="472" y="92"/>
                      </a:lnTo>
                      <a:lnTo>
                        <a:pt x="470" y="102"/>
                      </a:lnTo>
                      <a:lnTo>
                        <a:pt x="468" y="114"/>
                      </a:lnTo>
                      <a:lnTo>
                        <a:pt x="468" y="126"/>
                      </a:lnTo>
                      <a:lnTo>
                        <a:pt x="472" y="134"/>
                      </a:lnTo>
                      <a:lnTo>
                        <a:pt x="472" y="134"/>
                      </a:lnTo>
                      <a:lnTo>
                        <a:pt x="474" y="134"/>
                      </a:lnTo>
                      <a:lnTo>
                        <a:pt x="478" y="132"/>
                      </a:lnTo>
                      <a:lnTo>
                        <a:pt x="480" y="130"/>
                      </a:lnTo>
                      <a:lnTo>
                        <a:pt x="484" y="126"/>
                      </a:lnTo>
                      <a:lnTo>
                        <a:pt x="486" y="122"/>
                      </a:lnTo>
                      <a:lnTo>
                        <a:pt x="488" y="116"/>
                      </a:lnTo>
                      <a:lnTo>
                        <a:pt x="490" y="108"/>
                      </a:lnTo>
                      <a:lnTo>
                        <a:pt x="494" y="82"/>
                      </a:lnTo>
                      <a:lnTo>
                        <a:pt x="500" y="78"/>
                      </a:lnTo>
                      <a:lnTo>
                        <a:pt x="500" y="78"/>
                      </a:lnTo>
                      <a:lnTo>
                        <a:pt x="500" y="74"/>
                      </a:lnTo>
                      <a:lnTo>
                        <a:pt x="500" y="72"/>
                      </a:lnTo>
                      <a:lnTo>
                        <a:pt x="502" y="68"/>
                      </a:lnTo>
                      <a:lnTo>
                        <a:pt x="504" y="64"/>
                      </a:lnTo>
                      <a:lnTo>
                        <a:pt x="506" y="62"/>
                      </a:lnTo>
                      <a:lnTo>
                        <a:pt x="508" y="62"/>
                      </a:lnTo>
                      <a:lnTo>
                        <a:pt x="508" y="62"/>
                      </a:lnTo>
                      <a:lnTo>
                        <a:pt x="510" y="62"/>
                      </a:lnTo>
                      <a:lnTo>
                        <a:pt x="514" y="62"/>
                      </a:lnTo>
                      <a:lnTo>
                        <a:pt x="516" y="64"/>
                      </a:lnTo>
                      <a:lnTo>
                        <a:pt x="520" y="64"/>
                      </a:lnTo>
                      <a:lnTo>
                        <a:pt x="522" y="68"/>
                      </a:lnTo>
                      <a:lnTo>
                        <a:pt x="524" y="72"/>
                      </a:lnTo>
                      <a:lnTo>
                        <a:pt x="524" y="76"/>
                      </a:lnTo>
                      <a:lnTo>
                        <a:pt x="520" y="86"/>
                      </a:lnTo>
                      <a:lnTo>
                        <a:pt x="520" y="88"/>
                      </a:lnTo>
                      <a:lnTo>
                        <a:pt x="520" y="88"/>
                      </a:lnTo>
                      <a:lnTo>
                        <a:pt x="518" y="90"/>
                      </a:lnTo>
                      <a:lnTo>
                        <a:pt x="518" y="92"/>
                      </a:lnTo>
                      <a:lnTo>
                        <a:pt x="520" y="92"/>
                      </a:lnTo>
                      <a:lnTo>
                        <a:pt x="524" y="92"/>
                      </a:lnTo>
                      <a:lnTo>
                        <a:pt x="526" y="90"/>
                      </a:lnTo>
                      <a:lnTo>
                        <a:pt x="528" y="88"/>
                      </a:lnTo>
                      <a:lnTo>
                        <a:pt x="528" y="90"/>
                      </a:lnTo>
                      <a:lnTo>
                        <a:pt x="530" y="92"/>
                      </a:lnTo>
                      <a:lnTo>
                        <a:pt x="534" y="96"/>
                      </a:lnTo>
                      <a:lnTo>
                        <a:pt x="536" y="100"/>
                      </a:lnTo>
                      <a:lnTo>
                        <a:pt x="536" y="104"/>
                      </a:lnTo>
                      <a:lnTo>
                        <a:pt x="536" y="108"/>
                      </a:lnTo>
                      <a:lnTo>
                        <a:pt x="536" y="114"/>
                      </a:lnTo>
                      <a:lnTo>
                        <a:pt x="536" y="118"/>
                      </a:lnTo>
                      <a:lnTo>
                        <a:pt x="536" y="120"/>
                      </a:lnTo>
                      <a:lnTo>
                        <a:pt x="534" y="122"/>
                      </a:lnTo>
                      <a:lnTo>
                        <a:pt x="534" y="124"/>
                      </a:lnTo>
                      <a:lnTo>
                        <a:pt x="534" y="126"/>
                      </a:lnTo>
                      <a:lnTo>
                        <a:pt x="536" y="126"/>
                      </a:lnTo>
                      <a:lnTo>
                        <a:pt x="536" y="128"/>
                      </a:lnTo>
                      <a:lnTo>
                        <a:pt x="540" y="128"/>
                      </a:lnTo>
                      <a:lnTo>
                        <a:pt x="546" y="128"/>
                      </a:lnTo>
                      <a:lnTo>
                        <a:pt x="554" y="128"/>
                      </a:lnTo>
                      <a:lnTo>
                        <a:pt x="560" y="128"/>
                      </a:lnTo>
                      <a:lnTo>
                        <a:pt x="568" y="126"/>
                      </a:lnTo>
                      <a:lnTo>
                        <a:pt x="572" y="124"/>
                      </a:lnTo>
                      <a:lnTo>
                        <a:pt x="576" y="122"/>
                      </a:lnTo>
                      <a:lnTo>
                        <a:pt x="582" y="118"/>
                      </a:lnTo>
                      <a:lnTo>
                        <a:pt x="586" y="114"/>
                      </a:lnTo>
                      <a:lnTo>
                        <a:pt x="590" y="110"/>
                      </a:lnTo>
                      <a:lnTo>
                        <a:pt x="592" y="106"/>
                      </a:lnTo>
                      <a:lnTo>
                        <a:pt x="594" y="104"/>
                      </a:lnTo>
                      <a:lnTo>
                        <a:pt x="592" y="102"/>
                      </a:lnTo>
                      <a:lnTo>
                        <a:pt x="592" y="98"/>
                      </a:lnTo>
                      <a:lnTo>
                        <a:pt x="594" y="96"/>
                      </a:lnTo>
                      <a:lnTo>
                        <a:pt x="596" y="94"/>
                      </a:lnTo>
                      <a:lnTo>
                        <a:pt x="600" y="92"/>
                      </a:lnTo>
                      <a:lnTo>
                        <a:pt x="606" y="90"/>
                      </a:lnTo>
                      <a:lnTo>
                        <a:pt x="614" y="90"/>
                      </a:lnTo>
                      <a:lnTo>
                        <a:pt x="620" y="90"/>
                      </a:lnTo>
                      <a:lnTo>
                        <a:pt x="626" y="88"/>
                      </a:lnTo>
                      <a:lnTo>
                        <a:pt x="630" y="86"/>
                      </a:lnTo>
                      <a:lnTo>
                        <a:pt x="634" y="82"/>
                      </a:lnTo>
                      <a:lnTo>
                        <a:pt x="638" y="78"/>
                      </a:lnTo>
                      <a:lnTo>
                        <a:pt x="640" y="76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26" name="Freeform 374"/>
                <p:cNvSpPr>
                  <a:spLocks/>
                </p:cNvSpPr>
                <p:nvPr/>
              </p:nvSpPr>
              <p:spPr bwMode="gray">
                <a:xfrm>
                  <a:off x="5012" y="2016"/>
                  <a:ext cx="136" cy="98"/>
                </a:xfrm>
                <a:custGeom>
                  <a:avLst/>
                  <a:gdLst>
                    <a:gd name="T0" fmla="*/ 0 w 136"/>
                    <a:gd name="T1" fmla="*/ 32 h 98"/>
                    <a:gd name="T2" fmla="*/ 22 w 136"/>
                    <a:gd name="T3" fmla="*/ 48 h 98"/>
                    <a:gd name="T4" fmla="*/ 6 w 136"/>
                    <a:gd name="T5" fmla="*/ 54 h 98"/>
                    <a:gd name="T6" fmla="*/ 2 w 136"/>
                    <a:gd name="T7" fmla="*/ 54 h 98"/>
                    <a:gd name="T8" fmla="*/ 0 w 136"/>
                    <a:gd name="T9" fmla="*/ 58 h 98"/>
                    <a:gd name="T10" fmla="*/ 2 w 136"/>
                    <a:gd name="T11" fmla="*/ 64 h 98"/>
                    <a:gd name="T12" fmla="*/ 20 w 136"/>
                    <a:gd name="T13" fmla="*/ 68 h 98"/>
                    <a:gd name="T14" fmla="*/ 56 w 136"/>
                    <a:gd name="T15" fmla="*/ 98 h 98"/>
                    <a:gd name="T16" fmla="*/ 60 w 136"/>
                    <a:gd name="T17" fmla="*/ 96 h 98"/>
                    <a:gd name="T18" fmla="*/ 70 w 136"/>
                    <a:gd name="T19" fmla="*/ 92 h 98"/>
                    <a:gd name="T20" fmla="*/ 76 w 136"/>
                    <a:gd name="T21" fmla="*/ 88 h 98"/>
                    <a:gd name="T22" fmla="*/ 86 w 136"/>
                    <a:gd name="T23" fmla="*/ 86 h 98"/>
                    <a:gd name="T24" fmla="*/ 94 w 136"/>
                    <a:gd name="T25" fmla="*/ 88 h 98"/>
                    <a:gd name="T26" fmla="*/ 100 w 136"/>
                    <a:gd name="T27" fmla="*/ 86 h 98"/>
                    <a:gd name="T28" fmla="*/ 122 w 136"/>
                    <a:gd name="T29" fmla="*/ 72 h 98"/>
                    <a:gd name="T30" fmla="*/ 136 w 136"/>
                    <a:gd name="T31" fmla="*/ 44 h 98"/>
                    <a:gd name="T32" fmla="*/ 134 w 136"/>
                    <a:gd name="T33" fmla="*/ 40 h 98"/>
                    <a:gd name="T34" fmla="*/ 130 w 136"/>
                    <a:gd name="T35" fmla="*/ 32 h 98"/>
                    <a:gd name="T36" fmla="*/ 124 w 136"/>
                    <a:gd name="T37" fmla="*/ 24 h 98"/>
                    <a:gd name="T38" fmla="*/ 118 w 136"/>
                    <a:gd name="T39" fmla="*/ 22 h 98"/>
                    <a:gd name="T40" fmla="*/ 118 w 136"/>
                    <a:gd name="T41" fmla="*/ 20 h 98"/>
                    <a:gd name="T42" fmla="*/ 118 w 136"/>
                    <a:gd name="T43" fmla="*/ 16 h 98"/>
                    <a:gd name="T44" fmla="*/ 114 w 136"/>
                    <a:gd name="T45" fmla="*/ 10 h 98"/>
                    <a:gd name="T46" fmla="*/ 106 w 136"/>
                    <a:gd name="T47" fmla="*/ 8 h 98"/>
                    <a:gd name="T48" fmla="*/ 102 w 136"/>
                    <a:gd name="T49" fmla="*/ 10 h 98"/>
                    <a:gd name="T50" fmla="*/ 94 w 136"/>
                    <a:gd name="T51" fmla="*/ 14 h 98"/>
                    <a:gd name="T52" fmla="*/ 86 w 136"/>
                    <a:gd name="T53" fmla="*/ 18 h 98"/>
                    <a:gd name="T54" fmla="*/ 82 w 136"/>
                    <a:gd name="T55" fmla="*/ 22 h 98"/>
                    <a:gd name="T56" fmla="*/ 76 w 136"/>
                    <a:gd name="T57" fmla="*/ 20 h 98"/>
                    <a:gd name="T58" fmla="*/ 70 w 136"/>
                    <a:gd name="T59" fmla="*/ 16 h 98"/>
                    <a:gd name="T60" fmla="*/ 68 w 136"/>
                    <a:gd name="T61" fmla="*/ 12 h 98"/>
                    <a:gd name="T62" fmla="*/ 60 w 136"/>
                    <a:gd name="T63" fmla="*/ 6 h 98"/>
                    <a:gd name="T64" fmla="*/ 50 w 136"/>
                    <a:gd name="T65" fmla="*/ 8 h 98"/>
                    <a:gd name="T66" fmla="*/ 44 w 136"/>
                    <a:gd name="T67" fmla="*/ 16 h 98"/>
                    <a:gd name="T68" fmla="*/ 44 w 136"/>
                    <a:gd name="T69" fmla="*/ 24 h 98"/>
                    <a:gd name="T70" fmla="*/ 44 w 136"/>
                    <a:gd name="T71" fmla="*/ 28 h 98"/>
                    <a:gd name="T72" fmla="*/ 40 w 136"/>
                    <a:gd name="T73" fmla="*/ 28 h 98"/>
                    <a:gd name="T74" fmla="*/ 34 w 136"/>
                    <a:gd name="T75" fmla="*/ 22 h 98"/>
                    <a:gd name="T76" fmla="*/ 32 w 136"/>
                    <a:gd name="T77" fmla="*/ 16 h 98"/>
                    <a:gd name="T78" fmla="*/ 26 w 136"/>
                    <a:gd name="T79" fmla="*/ 8 h 98"/>
                    <a:gd name="T80" fmla="*/ 18 w 136"/>
                    <a:gd name="T81" fmla="*/ 0 h 98"/>
                    <a:gd name="T82" fmla="*/ 14 w 136"/>
                    <a:gd name="T83" fmla="*/ 0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36" h="98">
                      <a:moveTo>
                        <a:pt x="12" y="4"/>
                      </a:moveTo>
                      <a:lnTo>
                        <a:pt x="0" y="32"/>
                      </a:lnTo>
                      <a:lnTo>
                        <a:pt x="16" y="36"/>
                      </a:lnTo>
                      <a:lnTo>
                        <a:pt x="22" y="48"/>
                      </a:lnTo>
                      <a:lnTo>
                        <a:pt x="6" y="54"/>
                      </a:lnTo>
                      <a:lnTo>
                        <a:pt x="6" y="54"/>
                      </a:lnTo>
                      <a:lnTo>
                        <a:pt x="4" y="54"/>
                      </a:lnTo>
                      <a:lnTo>
                        <a:pt x="2" y="54"/>
                      </a:lnTo>
                      <a:lnTo>
                        <a:pt x="2" y="56"/>
                      </a:lnTo>
                      <a:lnTo>
                        <a:pt x="0" y="58"/>
                      </a:lnTo>
                      <a:lnTo>
                        <a:pt x="0" y="60"/>
                      </a:lnTo>
                      <a:lnTo>
                        <a:pt x="2" y="64"/>
                      </a:lnTo>
                      <a:lnTo>
                        <a:pt x="6" y="68"/>
                      </a:lnTo>
                      <a:lnTo>
                        <a:pt x="20" y="68"/>
                      </a:lnTo>
                      <a:lnTo>
                        <a:pt x="38" y="86"/>
                      </a:lnTo>
                      <a:lnTo>
                        <a:pt x="56" y="98"/>
                      </a:lnTo>
                      <a:lnTo>
                        <a:pt x="58" y="98"/>
                      </a:lnTo>
                      <a:lnTo>
                        <a:pt x="60" y="96"/>
                      </a:lnTo>
                      <a:lnTo>
                        <a:pt x="66" y="94"/>
                      </a:lnTo>
                      <a:lnTo>
                        <a:pt x="70" y="92"/>
                      </a:lnTo>
                      <a:lnTo>
                        <a:pt x="74" y="90"/>
                      </a:lnTo>
                      <a:lnTo>
                        <a:pt x="76" y="88"/>
                      </a:lnTo>
                      <a:lnTo>
                        <a:pt x="82" y="86"/>
                      </a:lnTo>
                      <a:lnTo>
                        <a:pt x="86" y="86"/>
                      </a:lnTo>
                      <a:lnTo>
                        <a:pt x="90" y="86"/>
                      </a:lnTo>
                      <a:lnTo>
                        <a:pt x="94" y="88"/>
                      </a:lnTo>
                      <a:lnTo>
                        <a:pt x="96" y="88"/>
                      </a:lnTo>
                      <a:lnTo>
                        <a:pt x="100" y="86"/>
                      </a:lnTo>
                      <a:lnTo>
                        <a:pt x="110" y="80"/>
                      </a:lnTo>
                      <a:lnTo>
                        <a:pt x="122" y="72"/>
                      </a:lnTo>
                      <a:lnTo>
                        <a:pt x="132" y="58"/>
                      </a:lnTo>
                      <a:lnTo>
                        <a:pt x="136" y="44"/>
                      </a:lnTo>
                      <a:lnTo>
                        <a:pt x="136" y="42"/>
                      </a:lnTo>
                      <a:lnTo>
                        <a:pt x="134" y="40"/>
                      </a:lnTo>
                      <a:lnTo>
                        <a:pt x="132" y="36"/>
                      </a:lnTo>
                      <a:lnTo>
                        <a:pt x="130" y="32"/>
                      </a:lnTo>
                      <a:lnTo>
                        <a:pt x="126" y="28"/>
                      </a:lnTo>
                      <a:lnTo>
                        <a:pt x="124" y="24"/>
                      </a:lnTo>
                      <a:lnTo>
                        <a:pt x="120" y="22"/>
                      </a:lnTo>
                      <a:lnTo>
                        <a:pt x="118" y="22"/>
                      </a:lnTo>
                      <a:lnTo>
                        <a:pt x="118" y="20"/>
                      </a:lnTo>
                      <a:lnTo>
                        <a:pt x="118" y="20"/>
                      </a:lnTo>
                      <a:lnTo>
                        <a:pt x="118" y="18"/>
                      </a:lnTo>
                      <a:lnTo>
                        <a:pt x="118" y="16"/>
                      </a:lnTo>
                      <a:lnTo>
                        <a:pt x="118" y="12"/>
                      </a:lnTo>
                      <a:lnTo>
                        <a:pt x="114" y="10"/>
                      </a:lnTo>
                      <a:lnTo>
                        <a:pt x="112" y="10"/>
                      </a:lnTo>
                      <a:lnTo>
                        <a:pt x="106" y="8"/>
                      </a:lnTo>
                      <a:lnTo>
                        <a:pt x="104" y="10"/>
                      </a:lnTo>
                      <a:lnTo>
                        <a:pt x="102" y="10"/>
                      </a:lnTo>
                      <a:lnTo>
                        <a:pt x="98" y="12"/>
                      </a:lnTo>
                      <a:lnTo>
                        <a:pt x="94" y="14"/>
                      </a:lnTo>
                      <a:lnTo>
                        <a:pt x="90" y="16"/>
                      </a:lnTo>
                      <a:lnTo>
                        <a:pt x="86" y="18"/>
                      </a:lnTo>
                      <a:lnTo>
                        <a:pt x="84" y="20"/>
                      </a:lnTo>
                      <a:lnTo>
                        <a:pt x="82" y="22"/>
                      </a:lnTo>
                      <a:lnTo>
                        <a:pt x="78" y="22"/>
                      </a:lnTo>
                      <a:lnTo>
                        <a:pt x="76" y="20"/>
                      </a:lnTo>
                      <a:lnTo>
                        <a:pt x="72" y="18"/>
                      </a:lnTo>
                      <a:lnTo>
                        <a:pt x="70" y="16"/>
                      </a:lnTo>
                      <a:lnTo>
                        <a:pt x="70" y="14"/>
                      </a:lnTo>
                      <a:lnTo>
                        <a:pt x="68" y="12"/>
                      </a:lnTo>
                      <a:lnTo>
                        <a:pt x="64" y="8"/>
                      </a:lnTo>
                      <a:lnTo>
                        <a:pt x="60" y="6"/>
                      </a:lnTo>
                      <a:lnTo>
                        <a:pt x="56" y="6"/>
                      </a:lnTo>
                      <a:lnTo>
                        <a:pt x="50" y="8"/>
                      </a:lnTo>
                      <a:lnTo>
                        <a:pt x="46" y="12"/>
                      </a:lnTo>
                      <a:lnTo>
                        <a:pt x="44" y="16"/>
                      </a:lnTo>
                      <a:lnTo>
                        <a:pt x="44" y="20"/>
                      </a:lnTo>
                      <a:lnTo>
                        <a:pt x="44" y="24"/>
                      </a:lnTo>
                      <a:lnTo>
                        <a:pt x="44" y="26"/>
                      </a:lnTo>
                      <a:lnTo>
                        <a:pt x="44" y="28"/>
                      </a:lnTo>
                      <a:lnTo>
                        <a:pt x="42" y="28"/>
                      </a:lnTo>
                      <a:lnTo>
                        <a:pt x="40" y="28"/>
                      </a:lnTo>
                      <a:lnTo>
                        <a:pt x="38" y="24"/>
                      </a:lnTo>
                      <a:lnTo>
                        <a:pt x="34" y="22"/>
                      </a:lnTo>
                      <a:lnTo>
                        <a:pt x="34" y="18"/>
                      </a:lnTo>
                      <a:lnTo>
                        <a:pt x="32" y="16"/>
                      </a:lnTo>
                      <a:lnTo>
                        <a:pt x="28" y="12"/>
                      </a:lnTo>
                      <a:lnTo>
                        <a:pt x="26" y="8"/>
                      </a:lnTo>
                      <a:lnTo>
                        <a:pt x="22" y="4"/>
                      </a:lnTo>
                      <a:lnTo>
                        <a:pt x="18" y="0"/>
                      </a:lnTo>
                      <a:lnTo>
                        <a:pt x="16" y="0"/>
                      </a:lnTo>
                      <a:lnTo>
                        <a:pt x="14" y="0"/>
                      </a:lnTo>
                      <a:lnTo>
                        <a:pt x="12" y="4"/>
                      </a:lnTo>
                    </a:path>
                  </a:pathLst>
                </a:custGeom>
                <a:grpFill/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41" name="타원 40"/>
              <p:cNvSpPr/>
              <p:nvPr/>
            </p:nvSpPr>
            <p:spPr>
              <a:xfrm>
                <a:off x="1715323" y="2071426"/>
                <a:ext cx="126973" cy="126972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12" name="그룹 11"/>
              <p:cNvGrpSpPr/>
              <p:nvPr/>
            </p:nvGrpSpPr>
            <p:grpSpPr>
              <a:xfrm>
                <a:off x="4021981" y="2619570"/>
                <a:ext cx="683828" cy="179904"/>
                <a:chOff x="3017104" y="1131508"/>
                <a:chExt cx="803675" cy="211437"/>
              </a:xfrm>
              <a:grpFill/>
            </p:grpSpPr>
            <p:cxnSp>
              <p:nvCxnSpPr>
                <p:cNvPr id="34" name="직선 연결선 33"/>
                <p:cNvCxnSpPr>
                  <a:stCxn id="27" idx="1"/>
                  <a:endCxn id="35" idx="6"/>
                </p:cNvCxnSpPr>
                <p:nvPr/>
              </p:nvCxnSpPr>
              <p:spPr>
                <a:xfrm flipH="1" flipV="1">
                  <a:off x="3116337" y="1181125"/>
                  <a:ext cx="704442" cy="161820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타원 34"/>
                <p:cNvSpPr/>
                <p:nvPr/>
              </p:nvSpPr>
              <p:spPr>
                <a:xfrm>
                  <a:off x="3017104" y="1131508"/>
                  <a:ext cx="99233" cy="99233"/>
                </a:xfrm>
                <a:prstGeom prst="ellipse">
                  <a:avLst/>
                </a:prstGeom>
                <a:grpFill/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rgbClr val="FF000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27" name="Text Box 71"/>
              <p:cNvSpPr txBox="1">
                <a:spLocks noChangeArrowheads="1"/>
              </p:cNvSpPr>
              <p:nvPr/>
            </p:nvSpPr>
            <p:spPr bwMode="auto">
              <a:xfrm>
                <a:off x="4705807" y="2558764"/>
                <a:ext cx="721450" cy="481416"/>
              </a:xfrm>
              <a:prstGeom prst="rect">
                <a:avLst/>
              </a:prstGeom>
              <a:grpFill/>
              <a:ln w="9525" algn="ctr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0" latinLnBrk="0" hangingPunct="0"/>
                <a:r>
                  <a:rPr kumimoji="0" lang="en-US" altLang="ko-KR" sz="1200" dirty="0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Korea</a:t>
                </a:r>
              </a:p>
              <a:p>
                <a:pPr algn="ctr" eaLnBrk="0" latinLnBrk="0" hangingPunct="0"/>
                <a:r>
                  <a:rPr lang="en-US" altLang="ko-KR" sz="1200" dirty="0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￦80</a:t>
                </a:r>
                <a:endParaRPr kumimoji="0" lang="en-US" altLang="ko-KR" sz="1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230" name="그룹 229"/>
            <p:cNvGrpSpPr/>
            <p:nvPr/>
          </p:nvGrpSpPr>
          <p:grpSpPr>
            <a:xfrm>
              <a:off x="1547664" y="1810825"/>
              <a:ext cx="1081872" cy="826087"/>
              <a:chOff x="209764" y="4716297"/>
              <a:chExt cx="1081872" cy="826087"/>
            </a:xfrm>
            <a:solidFill>
              <a:schemeClr val="bg2">
                <a:lumMod val="50000"/>
              </a:schemeClr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229" name="이등변 삼각형 228"/>
              <p:cNvSpPr/>
              <p:nvPr/>
            </p:nvSpPr>
            <p:spPr>
              <a:xfrm rot="10800000">
                <a:off x="636844" y="5085184"/>
                <a:ext cx="227712" cy="457200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28" name="모서리가 둥근 직사각형 227"/>
              <p:cNvSpPr/>
              <p:nvPr/>
            </p:nvSpPr>
            <p:spPr>
              <a:xfrm>
                <a:off x="209764" y="4716297"/>
                <a:ext cx="1081872" cy="510592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E.U.</a:t>
                </a:r>
              </a:p>
              <a:p>
                <a:pPr algn="ctr"/>
                <a:r>
                  <a:rPr lang="ko-KR" altLang="en-US" sz="1100" b="1" dirty="0" smtClean="0">
                    <a:latin typeface="Tahoma" pitchFamily="34" charset="0"/>
                    <a:cs typeface="Tahoma" pitchFamily="34" charset="0"/>
                  </a:rPr>
                  <a:t>￦</a:t>
                </a:r>
                <a:r>
                  <a:rPr lang="en-US" altLang="ko-KR" sz="1100" b="1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2,900</a:t>
                </a:r>
                <a:endParaRPr lang="ko-KR" altLang="en-US" sz="1100" b="1" dirty="0">
                  <a:latin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232" name="그룹 231"/>
            <p:cNvGrpSpPr/>
            <p:nvPr/>
          </p:nvGrpSpPr>
          <p:grpSpPr>
            <a:xfrm>
              <a:off x="4067944" y="3356992"/>
              <a:ext cx="1081872" cy="826087"/>
              <a:chOff x="209764" y="4716297"/>
              <a:chExt cx="1081872" cy="826087"/>
            </a:xfrm>
            <a:solidFill>
              <a:schemeClr val="bg2">
                <a:lumMod val="50000"/>
              </a:schemeClr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234" name="이등변 삼각형 233"/>
              <p:cNvSpPr/>
              <p:nvPr/>
            </p:nvSpPr>
            <p:spPr>
              <a:xfrm rot="10800000">
                <a:off x="636844" y="5085184"/>
                <a:ext cx="227712" cy="457200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33" name="모서리가 둥근 직사각형 232"/>
              <p:cNvSpPr/>
              <p:nvPr/>
            </p:nvSpPr>
            <p:spPr>
              <a:xfrm>
                <a:off x="209764" y="4716297"/>
                <a:ext cx="1081872" cy="510592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Oceania</a:t>
                </a:r>
              </a:p>
              <a:p>
                <a:pPr algn="ctr"/>
                <a:r>
                  <a:rPr lang="ko-KR" altLang="en-US" sz="1100" b="1" dirty="0" smtClean="0">
                    <a:latin typeface="Tahoma" pitchFamily="34" charset="0"/>
                    <a:cs typeface="Tahoma" pitchFamily="34" charset="0"/>
                  </a:rPr>
                  <a:t>￦</a:t>
                </a:r>
                <a:r>
                  <a:rPr lang="en-US" altLang="ko-KR" sz="1100" b="1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820</a:t>
                </a:r>
                <a:endParaRPr lang="ko-KR" altLang="en-US" sz="1100" b="1" dirty="0">
                  <a:latin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235" name="그룹 234"/>
            <p:cNvGrpSpPr/>
            <p:nvPr/>
          </p:nvGrpSpPr>
          <p:grpSpPr>
            <a:xfrm>
              <a:off x="5760400" y="1995353"/>
              <a:ext cx="1299568" cy="826087"/>
              <a:chOff x="249942" y="4915631"/>
              <a:chExt cx="1299568" cy="826087"/>
            </a:xfrm>
            <a:solidFill>
              <a:schemeClr val="bg2">
                <a:lumMod val="50000"/>
              </a:schemeClr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237" name="이등변 삼각형 236"/>
              <p:cNvSpPr/>
              <p:nvPr/>
            </p:nvSpPr>
            <p:spPr>
              <a:xfrm rot="10800000">
                <a:off x="777422" y="5284518"/>
                <a:ext cx="227712" cy="457200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36" name="모서리가 둥근 직사각형 235"/>
              <p:cNvSpPr/>
              <p:nvPr/>
            </p:nvSpPr>
            <p:spPr>
              <a:xfrm>
                <a:off x="249942" y="4915631"/>
                <a:ext cx="1299568" cy="510592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N. M. America</a:t>
                </a:r>
              </a:p>
              <a:p>
                <a:pPr algn="ctr"/>
                <a:r>
                  <a:rPr lang="ko-KR" altLang="en-US" sz="1100" b="1" dirty="0" smtClean="0">
                    <a:latin typeface="Tahoma" pitchFamily="34" charset="0"/>
                    <a:cs typeface="Tahoma" pitchFamily="34" charset="0"/>
                  </a:rPr>
                  <a:t>￦</a:t>
                </a:r>
                <a:r>
                  <a:rPr lang="en-US" altLang="ko-KR" sz="1100" b="1" dirty="0" smtClean="0">
                    <a:latin typeface="Tahoma" pitchFamily="34" charset="0"/>
                    <a:cs typeface="Tahoma" pitchFamily="34" charset="0"/>
                  </a:rPr>
                  <a:t>9</a:t>
                </a:r>
                <a:r>
                  <a:rPr lang="en-US" altLang="ko-KR" sz="1100" b="1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,908</a:t>
                </a:r>
                <a:endParaRPr lang="ko-KR" altLang="en-US" sz="1100" b="1" dirty="0">
                  <a:latin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238" name="그룹 237"/>
            <p:cNvGrpSpPr/>
            <p:nvPr/>
          </p:nvGrpSpPr>
          <p:grpSpPr>
            <a:xfrm>
              <a:off x="6588224" y="3034961"/>
              <a:ext cx="1081872" cy="826087"/>
              <a:chOff x="209764" y="4716297"/>
              <a:chExt cx="1081872" cy="826087"/>
            </a:xfrm>
            <a:solidFill>
              <a:schemeClr val="bg2">
                <a:lumMod val="50000"/>
              </a:schemeClr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240" name="이등변 삼각형 239"/>
              <p:cNvSpPr/>
              <p:nvPr/>
            </p:nvSpPr>
            <p:spPr>
              <a:xfrm rot="10800000">
                <a:off x="636844" y="5085184"/>
                <a:ext cx="227712" cy="457200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39" name="모서리가 둥근 직사각형 238"/>
              <p:cNvSpPr/>
              <p:nvPr/>
            </p:nvSpPr>
            <p:spPr>
              <a:xfrm>
                <a:off x="209764" y="4716297"/>
                <a:ext cx="1081872" cy="510592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S. America</a:t>
                </a:r>
              </a:p>
              <a:p>
                <a:pPr algn="ctr"/>
                <a:r>
                  <a:rPr lang="ko-KR" altLang="en-US" sz="1100" b="1" dirty="0" smtClean="0">
                    <a:latin typeface="Tahoma" pitchFamily="34" charset="0"/>
                    <a:cs typeface="Tahoma" pitchFamily="34" charset="0"/>
                  </a:rPr>
                  <a:t>￦</a:t>
                </a:r>
                <a:r>
                  <a:rPr lang="en-US" altLang="ko-KR" sz="1100" b="1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670</a:t>
                </a:r>
                <a:endParaRPr lang="ko-KR" altLang="en-US" sz="1100" b="1" dirty="0">
                  <a:latin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241" name="그룹 240"/>
            <p:cNvGrpSpPr/>
            <p:nvPr/>
          </p:nvGrpSpPr>
          <p:grpSpPr>
            <a:xfrm>
              <a:off x="3419872" y="1985420"/>
              <a:ext cx="1081872" cy="826087"/>
              <a:chOff x="209764" y="4716297"/>
              <a:chExt cx="1081872" cy="826087"/>
            </a:xfrm>
            <a:solidFill>
              <a:schemeClr val="bg2">
                <a:lumMod val="50000"/>
              </a:schemeClr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243" name="이등변 삼각형 242"/>
              <p:cNvSpPr/>
              <p:nvPr/>
            </p:nvSpPr>
            <p:spPr>
              <a:xfrm rot="10800000">
                <a:off x="636844" y="5085184"/>
                <a:ext cx="227712" cy="457200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42" name="모서리가 둥근 직사각형 241"/>
              <p:cNvSpPr/>
              <p:nvPr/>
            </p:nvSpPr>
            <p:spPr>
              <a:xfrm>
                <a:off x="209764" y="4716297"/>
                <a:ext cx="1081872" cy="510592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Asia</a:t>
                </a:r>
              </a:p>
              <a:p>
                <a:pPr algn="ctr"/>
                <a:r>
                  <a:rPr lang="ko-KR" altLang="en-US" sz="1100" b="1" dirty="0" smtClean="0">
                    <a:latin typeface="Tahoma" pitchFamily="34" charset="0"/>
                    <a:cs typeface="Tahoma" pitchFamily="34" charset="0"/>
                  </a:rPr>
                  <a:t>￦</a:t>
                </a:r>
                <a:r>
                  <a:rPr lang="en-US" altLang="ko-KR" sz="1100" b="1" dirty="0" smtClean="0">
                    <a:latin typeface="Tahoma" pitchFamily="34" charset="0"/>
                    <a:cs typeface="Tahoma" pitchFamily="34" charset="0"/>
                  </a:rPr>
                  <a:t>1,0</a:t>
                </a:r>
                <a:r>
                  <a:rPr lang="en-US" altLang="ko-KR" sz="1100" b="1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10</a:t>
                </a:r>
                <a:endParaRPr lang="ko-KR" altLang="en-US" sz="1100" b="1" dirty="0">
                  <a:latin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244" name="그룹 243"/>
            <p:cNvGrpSpPr/>
            <p:nvPr/>
          </p:nvGrpSpPr>
          <p:grpSpPr>
            <a:xfrm>
              <a:off x="1738956" y="3190428"/>
              <a:ext cx="1081872" cy="826087"/>
              <a:chOff x="209764" y="4716297"/>
              <a:chExt cx="1081872" cy="826087"/>
            </a:xfrm>
            <a:solidFill>
              <a:schemeClr val="bg2">
                <a:lumMod val="50000"/>
              </a:schemeClr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246" name="이등변 삼각형 245"/>
              <p:cNvSpPr/>
              <p:nvPr/>
            </p:nvSpPr>
            <p:spPr>
              <a:xfrm rot="10800000">
                <a:off x="636844" y="5085184"/>
                <a:ext cx="227712" cy="457200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45" name="모서리가 둥근 직사각형 244"/>
              <p:cNvSpPr/>
              <p:nvPr/>
            </p:nvSpPr>
            <p:spPr>
              <a:xfrm>
                <a:off x="209764" y="4716297"/>
                <a:ext cx="1081872" cy="510592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Africa</a:t>
                </a:r>
              </a:p>
              <a:p>
                <a:pPr algn="ctr"/>
                <a:r>
                  <a:rPr lang="ko-KR" altLang="en-US" sz="1100" b="1" dirty="0" smtClean="0">
                    <a:latin typeface="Tahoma" pitchFamily="34" charset="0"/>
                    <a:cs typeface="Tahoma" pitchFamily="34" charset="0"/>
                  </a:rPr>
                  <a:t>￦</a:t>
                </a:r>
                <a:r>
                  <a:rPr lang="en-US" altLang="ko-KR" sz="1100" b="1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358</a:t>
                </a:r>
                <a:endParaRPr lang="ko-KR" altLang="en-US" sz="1100" b="1" dirty="0"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252" name="TextBox 251"/>
          <p:cNvSpPr txBox="1"/>
          <p:nvPr/>
        </p:nvSpPr>
        <p:spPr>
          <a:xfrm>
            <a:off x="8018649" y="4495406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단위</a:t>
            </a:r>
            <a:r>
              <a:rPr lang="en-US" altLang="ko-KR" sz="1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2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억원</a:t>
            </a:r>
            <a:endParaRPr lang="ko-KR" altLang="en-US" sz="1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  <p:graphicFrame>
        <p:nvGraphicFramePr>
          <p:cNvPr id="255" name="표 2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587290"/>
              </p:ext>
            </p:extLst>
          </p:nvPr>
        </p:nvGraphicFramePr>
        <p:xfrm>
          <a:off x="251518" y="4860632"/>
          <a:ext cx="8640960" cy="1376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9114"/>
                <a:gridCol w="855642"/>
                <a:gridCol w="855642"/>
                <a:gridCol w="961305"/>
                <a:gridCol w="933427"/>
                <a:gridCol w="933427"/>
                <a:gridCol w="933427"/>
                <a:gridCol w="933427"/>
                <a:gridCol w="905549"/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       </a:t>
                      </a:r>
                      <a:r>
                        <a:rPr lang="ko-KR" alt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구분</a:t>
                      </a:r>
                      <a:r>
                        <a:rPr lang="en-US" altLang="ko-KR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pPr latinLnBrk="1"/>
                      <a:r>
                        <a:rPr lang="ko-KR" alt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제품</a:t>
                      </a:r>
                      <a:endParaRPr lang="ko-KR" alt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Korea</a:t>
                      </a:r>
                      <a:endParaRPr lang="ko-KR" alt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N. M. America</a:t>
                      </a:r>
                      <a:endParaRPr lang="ko-KR" alt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S. America</a:t>
                      </a:r>
                      <a:endParaRPr lang="ko-KR" alt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Oceania</a:t>
                      </a:r>
                      <a:endParaRPr lang="ko-KR" alt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Africa</a:t>
                      </a:r>
                      <a:endParaRPr lang="ko-KR" alt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E.U.</a:t>
                      </a:r>
                      <a:endParaRPr lang="ko-KR" alt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Asia</a:t>
                      </a:r>
                      <a:endParaRPr lang="ko-KR" alt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</a:t>
                      </a:r>
                      <a:endParaRPr lang="ko-KR" alt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과수</a:t>
                      </a:r>
                      <a:r>
                        <a:rPr lang="en-US" altLang="ko-KR" sz="1200" b="1" dirty="0" smtClean="0"/>
                        <a:t>3</a:t>
                      </a:r>
                      <a:r>
                        <a:rPr lang="ko-KR" altLang="en-US" sz="1200" b="1" dirty="0" err="1" smtClean="0"/>
                        <a:t>종노린재</a:t>
                      </a:r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effectLst/>
                        </a:rPr>
                        <a:t>12</a:t>
                      </a:r>
                      <a:endParaRPr lang="ko-KR" altLang="en-US" sz="1200" b="0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effectLst/>
                        </a:rPr>
                        <a:t>1,100</a:t>
                      </a:r>
                      <a:endParaRPr lang="ko-KR" altLang="en-US" sz="1200" b="0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effectLst/>
                        </a:rPr>
                        <a:t>-</a:t>
                      </a:r>
                      <a:endParaRPr lang="ko-KR" altLang="en-US" sz="1200" b="0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effectLst/>
                        </a:rPr>
                        <a:t>-</a:t>
                      </a:r>
                      <a:endParaRPr lang="ko-KR" altLang="en-US" sz="1200" b="0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effectLst/>
                        </a:rPr>
                        <a:t>-</a:t>
                      </a:r>
                      <a:endParaRPr lang="ko-KR" altLang="en-US" sz="1200" b="0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effectLst/>
                        </a:rPr>
                        <a:t>500</a:t>
                      </a:r>
                      <a:endParaRPr lang="ko-KR" altLang="en-US" sz="1200" b="0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effectLst/>
                        </a:rPr>
                        <a:t>40</a:t>
                      </a:r>
                      <a:endParaRPr lang="ko-KR" altLang="en-US" sz="1200" b="0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effectLst/>
                        </a:rPr>
                        <a:t>1,652</a:t>
                      </a:r>
                      <a:endParaRPr lang="ko-KR" altLang="en-US" sz="1200" b="0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4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순심</a:t>
                      </a:r>
                      <a:r>
                        <a:rPr lang="en-US" altLang="ko-KR" sz="1100" b="1" dirty="0" smtClean="0"/>
                        <a:t>2</a:t>
                      </a:r>
                      <a:r>
                        <a:rPr lang="ko-KR" altLang="en-US" sz="1100" b="1" dirty="0" err="1" smtClean="0"/>
                        <a:t>종교미교란</a:t>
                      </a:r>
                      <a:endParaRPr lang="ko-KR" altLang="en-US" sz="11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effectLst/>
                        </a:rPr>
                        <a:t>30</a:t>
                      </a:r>
                      <a:endParaRPr lang="ko-KR" altLang="en-US" sz="1200" b="0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effectLst/>
                        </a:rPr>
                        <a:t>1,300</a:t>
                      </a:r>
                      <a:endParaRPr lang="ko-KR" altLang="en-US" sz="1200" b="0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effectLst/>
                        </a:rPr>
                        <a:t>175</a:t>
                      </a:r>
                      <a:endParaRPr lang="ko-KR" altLang="en-US" sz="1200" b="0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effectLst/>
                        </a:rPr>
                        <a:t>215</a:t>
                      </a:r>
                      <a:endParaRPr lang="ko-KR" altLang="en-US" sz="1200" b="0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effectLst/>
                        </a:rPr>
                        <a:t>95</a:t>
                      </a:r>
                      <a:endParaRPr lang="ko-KR" altLang="en-US" sz="1200" b="0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effectLst/>
                        </a:rPr>
                        <a:t>940</a:t>
                      </a:r>
                      <a:endParaRPr lang="ko-KR" altLang="en-US" sz="1200" b="0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effectLst/>
                        </a:rPr>
                        <a:t>270</a:t>
                      </a:r>
                      <a:endParaRPr lang="ko-KR" altLang="en-US" sz="1200" b="0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effectLst/>
                        </a:rPr>
                        <a:t>3,025</a:t>
                      </a:r>
                      <a:endParaRPr lang="ko-KR" altLang="en-US" sz="1200" b="0" dirty="0"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4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atin typeface="Tahoma" pitchFamily="34" charset="0"/>
                          <a:cs typeface="Tahoma" pitchFamily="34" charset="0"/>
                        </a:rPr>
                        <a:t>Total</a:t>
                      </a:r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atin typeface="Tahoma" pitchFamily="34" charset="0"/>
                          <a:cs typeface="Tahoma" pitchFamily="34" charset="0"/>
                        </a:rPr>
                        <a:t>54</a:t>
                      </a:r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atin typeface="Tahoma" pitchFamily="34" charset="0"/>
                          <a:cs typeface="Tahoma" pitchFamily="34" charset="0"/>
                        </a:rPr>
                        <a:t>2,400</a:t>
                      </a:r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atin typeface="Tahoma" pitchFamily="34" charset="0"/>
                          <a:cs typeface="Tahoma" pitchFamily="34" charset="0"/>
                        </a:rPr>
                        <a:t>175</a:t>
                      </a:r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atin typeface="Tahoma" pitchFamily="34" charset="0"/>
                          <a:cs typeface="Tahoma" pitchFamily="34" charset="0"/>
                        </a:rPr>
                        <a:t>215</a:t>
                      </a:r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atin typeface="Tahoma" pitchFamily="34" charset="0"/>
                          <a:cs typeface="Tahoma" pitchFamily="34" charset="0"/>
                        </a:rPr>
                        <a:t>95</a:t>
                      </a:r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atin typeface="Tahoma" pitchFamily="34" charset="0"/>
                          <a:cs typeface="Tahoma" pitchFamily="34" charset="0"/>
                        </a:rPr>
                        <a:t>1,440</a:t>
                      </a:r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atin typeface="Tahoma" pitchFamily="34" charset="0"/>
                          <a:cs typeface="Tahoma" pitchFamily="34" charset="0"/>
                        </a:rPr>
                        <a:t>310</a:t>
                      </a:r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atin typeface="Tahoma" pitchFamily="34" charset="0"/>
                          <a:cs typeface="Tahoma" pitchFamily="34" charset="0"/>
                        </a:rPr>
                        <a:t>4,677</a:t>
                      </a:r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1127" y="4481941"/>
            <a:ext cx="2234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  <a:sym typeface="Wingdings"/>
              </a:rPr>
              <a:t> </a:t>
            </a:r>
            <a:r>
              <a:rPr lang="ko-KR" altLang="en-US" sz="1400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당사 제품별 국내</a:t>
            </a:r>
            <a:r>
              <a:rPr lang="ko-KR" altLang="en-US" sz="1400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  <a:sym typeface="Wingdings"/>
              </a:rPr>
              <a:t></a:t>
            </a:r>
            <a:r>
              <a:rPr lang="ko-KR" altLang="en-US" sz="1400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외 시장</a:t>
            </a:r>
            <a:endParaRPr lang="ko-KR" altLang="en-US" sz="1400" b="1" dirty="0">
              <a:solidFill>
                <a:schemeClr val="accent6">
                  <a:lumMod val="7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406427" y="6347994"/>
            <a:ext cx="69127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900" dirty="0">
                <a:latin typeface="휴먼모음T" pitchFamily="18" charset="-127"/>
                <a:ea typeface="휴먼모음T" pitchFamily="18" charset="-127"/>
              </a:rPr>
              <a:t>자료</a:t>
            </a:r>
            <a:r>
              <a:rPr lang="en-US" altLang="ko-KR" sz="900" dirty="0">
                <a:latin typeface="휴먼모음T" pitchFamily="18" charset="-127"/>
                <a:ea typeface="휴먼모음T" pitchFamily="18" charset="-127"/>
              </a:rPr>
              <a:t>: IPM Pheromones Market Analysis By Product and Segment Forecasts 2020_Grand View Research(</a:t>
            </a:r>
            <a:r>
              <a:rPr lang="ko-KR" altLang="en-US" sz="900" dirty="0">
                <a:latin typeface="휴먼모음T" pitchFamily="18" charset="-127"/>
                <a:ea typeface="휴먼모음T" pitchFamily="18" charset="-127"/>
              </a:rPr>
              <a:t>샌프란시스코</a:t>
            </a:r>
            <a:r>
              <a:rPr lang="en-US" altLang="ko-KR" sz="90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900" dirty="0">
                <a:latin typeface="휴먼모음T" pitchFamily="18" charset="-127"/>
                <a:ea typeface="휴먼모음T" pitchFamily="18" charset="-127"/>
              </a:rPr>
              <a:t>미국</a:t>
            </a:r>
            <a:r>
              <a:rPr lang="en-US" altLang="ko-KR" sz="900" dirty="0">
                <a:latin typeface="휴먼모음T" pitchFamily="18" charset="-127"/>
                <a:ea typeface="휴먼모음T" pitchFamily="18" charset="-127"/>
              </a:rPr>
              <a:t>)</a:t>
            </a:r>
          </a:p>
        </p:txBody>
      </p:sp>
      <p:grpSp>
        <p:nvGrpSpPr>
          <p:cNvPr id="227" name="그룹 76"/>
          <p:cNvGrpSpPr>
            <a:grpSpLocks/>
          </p:cNvGrpSpPr>
          <p:nvPr/>
        </p:nvGrpSpPr>
        <p:grpSpPr bwMode="auto">
          <a:xfrm>
            <a:off x="5721401" y="12423"/>
            <a:ext cx="3387103" cy="421246"/>
            <a:chOff x="294878" y="250190"/>
            <a:chExt cx="6623944" cy="421365"/>
          </a:xfrm>
        </p:grpSpPr>
        <p:sp>
          <p:nvSpPr>
            <p:cNvPr id="231" name="Text Box 5"/>
            <p:cNvSpPr txBox="1">
              <a:spLocks noChangeArrowheads="1"/>
            </p:cNvSpPr>
            <p:nvPr/>
          </p:nvSpPr>
          <p:spPr bwMode="auto">
            <a:xfrm>
              <a:off x="294878" y="250190"/>
              <a:ext cx="6600224" cy="230897"/>
            </a:xfrm>
            <a:prstGeom prst="rect">
              <a:avLst/>
            </a:prstGeom>
            <a:noFill/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spc="-100" dirty="0" smtClean="0">
                  <a:ln>
                    <a:prstDash val="solid"/>
                  </a:ln>
                  <a:latin typeface="Tahoma" pitchFamily="34" charset="0"/>
                  <a:ea typeface="Yoon 윤고딕 550_TT" pitchFamily="18" charset="-127"/>
                  <a:cs typeface="Tahoma" pitchFamily="34" charset="0"/>
                </a:rPr>
                <a:t>Beyond  to  World  Class</a:t>
              </a:r>
              <a:endParaRPr kumimoji="0" lang="en-US" altLang="ko-KR" sz="900" b="1" spc="-100" dirty="0">
                <a:ln>
                  <a:prstDash val="solid"/>
                </a:ln>
                <a:latin typeface="Tahoma" pitchFamily="34" charset="0"/>
                <a:ea typeface="Yoon 윤고딕 550_TT" pitchFamily="18" charset="-127"/>
                <a:cs typeface="Tahoma" pitchFamily="34" charset="0"/>
              </a:endParaRPr>
            </a:p>
          </p:txBody>
        </p:sp>
        <p:sp>
          <p:nvSpPr>
            <p:cNvPr id="247" name="Text Box 5"/>
            <p:cNvSpPr txBox="1">
              <a:spLocks noChangeArrowheads="1"/>
            </p:cNvSpPr>
            <p:nvPr/>
          </p:nvSpPr>
          <p:spPr bwMode="auto">
            <a:xfrm>
              <a:off x="717243" y="409871"/>
              <a:ext cx="6201579" cy="261684"/>
            </a:xfrm>
            <a:prstGeom prst="rect">
              <a:avLst/>
            </a:prstGeom>
            <a:noFill/>
            <a:effectLst>
              <a:outerShdw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ll</a:t>
              </a:r>
              <a:r>
                <a:rPr kumimoji="0" lang="en-US" altLang="ko-KR" sz="11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 </a:t>
              </a:r>
              <a:r>
                <a:rPr kumimoji="0" lang="en-US" altLang="ko-KR" sz="11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p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est </a:t>
              </a:r>
              <a:r>
                <a:rPr kumimoji="0" lang="en-US" altLang="ko-KR" sz="11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efense and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gricultural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evelopment </a:t>
              </a:r>
              <a:endParaRPr kumimoji="0" lang="ko-KR" altLang="en-US" sz="1100" dirty="0">
                <a:solidFill>
                  <a:schemeClr val="accent3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</p:grpSp>
      <p:sp>
        <p:nvSpPr>
          <p:cNvPr id="248" name="바닥글 개체 틀 1"/>
          <p:cNvSpPr txBox="1">
            <a:spLocks/>
          </p:cNvSpPr>
          <p:nvPr/>
        </p:nvSpPr>
        <p:spPr>
          <a:xfrm>
            <a:off x="2483768" y="6549135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tx1"/>
                </a:solidFill>
              </a:rPr>
              <a:t>Copyright©. AD Corporation. All Rights Reserved.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34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656243" y="3356992"/>
            <a:ext cx="1736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smtClean="0">
                <a:solidFill>
                  <a:srgbClr val="2D3C4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감사합니다</a:t>
            </a:r>
            <a:r>
              <a:rPr lang="en-US" altLang="ko-KR" sz="2800" b="1" dirty="0" smtClean="0">
                <a:solidFill>
                  <a:srgbClr val="2D3C43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2800" b="1" dirty="0">
              <a:solidFill>
                <a:srgbClr val="2D3C43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3432311" y="2450122"/>
            <a:ext cx="0" cy="1368152"/>
          </a:xfrm>
          <a:prstGeom prst="line">
            <a:avLst/>
          </a:prstGeom>
          <a:ln w="19050">
            <a:gradFill>
              <a:gsLst>
                <a:gs pos="4000">
                  <a:schemeClr val="tx1">
                    <a:lumMod val="75000"/>
                    <a:lumOff val="25000"/>
                    <a:alpha val="0"/>
                  </a:schemeClr>
                </a:gs>
                <a:gs pos="32000">
                  <a:srgbClr val="98D14B"/>
                </a:gs>
                <a:gs pos="100000">
                  <a:schemeClr val="accent1">
                    <a:tint val="44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34255" y="2756980"/>
            <a:ext cx="49664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b="1" dirty="0" smtClean="0">
                <a:solidFill>
                  <a:srgbClr val="323B36"/>
                </a:solidFill>
                <a:latin typeface="휴먼모음T" pitchFamily="18" charset="-127"/>
                <a:ea typeface="휴먼모음T" pitchFamily="18" charset="-127"/>
              </a:rPr>
              <a:t>Action</a:t>
            </a:r>
            <a:r>
              <a:rPr lang="en-US" altLang="ko-KR" sz="1050" b="1" dirty="0" smtClean="0">
                <a:solidFill>
                  <a:srgbClr val="323B36"/>
                </a:solidFill>
              </a:rPr>
              <a:t> may not bring happiness, but there is no happiness without action.</a:t>
            </a:r>
            <a:endParaRPr lang="ko-KR" altLang="en-US" sz="1050" b="1" dirty="0">
              <a:solidFill>
                <a:srgbClr val="323B3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34255" y="2914144"/>
            <a:ext cx="44935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>
                <a:solidFill>
                  <a:srgbClr val="8C9690"/>
                </a:solidFill>
              </a:rPr>
              <a:t>행동이 반드시 행복을 안겨주지 않을지는 몰라도</a:t>
            </a:r>
            <a:r>
              <a:rPr lang="en-US" altLang="ko-KR" sz="1000" dirty="0" smtClean="0">
                <a:solidFill>
                  <a:srgbClr val="8C9690"/>
                </a:solidFill>
              </a:rPr>
              <a:t>, </a:t>
            </a:r>
            <a:r>
              <a:rPr lang="ko-KR" altLang="en-US" sz="1000" dirty="0" smtClean="0">
                <a:solidFill>
                  <a:srgbClr val="8C9690"/>
                </a:solidFill>
              </a:rPr>
              <a:t>행동 없는 행복이란 없다</a:t>
            </a:r>
            <a:r>
              <a:rPr lang="en-US" altLang="ko-KR" sz="1000" dirty="0" smtClean="0">
                <a:solidFill>
                  <a:srgbClr val="8C9690"/>
                </a:solidFill>
              </a:rPr>
              <a:t>.</a:t>
            </a:r>
            <a:endParaRPr lang="ko-KR" altLang="en-US" sz="1000" dirty="0">
              <a:solidFill>
                <a:srgbClr val="8C9690"/>
              </a:solidFill>
            </a:endParaRPr>
          </a:p>
        </p:txBody>
      </p:sp>
      <p:pic>
        <p:nvPicPr>
          <p:cNvPr id="1026" name="Picture 2" descr="C:\Users\USER\Downloads\flowers-1193840_1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51" y="2359236"/>
            <a:ext cx="2428104" cy="16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/>
          <p:cNvGrpSpPr/>
          <p:nvPr/>
        </p:nvGrpSpPr>
        <p:grpSpPr>
          <a:xfrm>
            <a:off x="1950958" y="5821295"/>
            <a:ext cx="5976834" cy="769441"/>
            <a:chOff x="1548061" y="5821295"/>
            <a:chExt cx="5252651" cy="769441"/>
          </a:xfrm>
        </p:grpSpPr>
        <p:sp>
          <p:nvSpPr>
            <p:cNvPr id="18" name="TextBox 17"/>
            <p:cNvSpPr txBox="1"/>
            <p:nvPr/>
          </p:nvSpPr>
          <p:spPr>
            <a:xfrm>
              <a:off x="1920948" y="5821295"/>
              <a:ext cx="4879764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ko-KR" altLang="en-US" sz="1100" dirty="0" smtClean="0">
                  <a:solidFill>
                    <a:schemeClr val="bg2">
                      <a:lumMod val="10000"/>
                    </a:schemeClr>
                  </a:solidFill>
                  <a:latin typeface="HY수평선M" panose="02030600000101010101" pitchFamily="18" charset="-127"/>
                  <a:ea typeface="HY수평선M" panose="02030600000101010101" pitchFamily="18" charset="-127"/>
                </a:rPr>
                <a:t>㈜에이디는 탁월한 식견과 감각으로 혁신적인 기술과 전문 서비스를 제공하겠습니다</a:t>
              </a:r>
              <a:r>
                <a:rPr lang="en-US" altLang="ko-KR" sz="1100" dirty="0" smtClean="0">
                  <a:solidFill>
                    <a:schemeClr val="bg2">
                      <a:lumMod val="10000"/>
                    </a:schemeClr>
                  </a:solidFill>
                  <a:latin typeface="HY수평선M" panose="02030600000101010101" pitchFamily="18" charset="-127"/>
                  <a:ea typeface="HY수평선M" panose="02030600000101010101" pitchFamily="18" charset="-127"/>
                </a:rPr>
                <a:t>.</a:t>
              </a:r>
            </a:p>
            <a:p>
              <a:r>
                <a:rPr lang="ko-KR" altLang="en-US" sz="1100" dirty="0" smtClean="0">
                  <a:solidFill>
                    <a:schemeClr val="bg2">
                      <a:lumMod val="10000"/>
                    </a:schemeClr>
                  </a:solidFill>
                  <a:latin typeface="HY수평선M" panose="02030600000101010101" pitchFamily="18" charset="-127"/>
                  <a:ea typeface="HY수평선M" panose="02030600000101010101" pitchFamily="18" charset="-127"/>
                </a:rPr>
                <a:t>더불어</a:t>
              </a:r>
              <a:r>
                <a:rPr lang="en-US" altLang="ko-KR" sz="1100" dirty="0" smtClean="0">
                  <a:solidFill>
                    <a:schemeClr val="bg2">
                      <a:lumMod val="10000"/>
                    </a:schemeClr>
                  </a:solidFill>
                  <a:latin typeface="HY수평선M" panose="02030600000101010101" pitchFamily="18" charset="-127"/>
                  <a:ea typeface="HY수평선M" panose="02030600000101010101" pitchFamily="18" charset="-127"/>
                </a:rPr>
                <a:t>, </a:t>
              </a:r>
              <a:r>
                <a:rPr lang="ko-KR" altLang="en-US" sz="1100" dirty="0" smtClean="0">
                  <a:solidFill>
                    <a:schemeClr val="bg2">
                      <a:lumMod val="10000"/>
                    </a:schemeClr>
                  </a:solidFill>
                  <a:latin typeface="HY수평선M" panose="02030600000101010101" pitchFamily="18" charset="-127"/>
                  <a:ea typeface="HY수평선M" panose="02030600000101010101" pitchFamily="18" charset="-127"/>
                </a:rPr>
                <a:t>항상 친환경 흐름에 비전을 제시하는 앞서가는 회사가 되도록 노력하겠습니다</a:t>
              </a:r>
              <a:r>
                <a:rPr lang="en-US" altLang="ko-KR" sz="1100" dirty="0" smtClean="0">
                  <a:solidFill>
                    <a:schemeClr val="bg2">
                      <a:lumMod val="10000"/>
                    </a:schemeClr>
                  </a:solidFill>
                  <a:latin typeface="HY수평선M" panose="02030600000101010101" pitchFamily="18" charset="-127"/>
                  <a:ea typeface="HY수평선M" panose="02030600000101010101" pitchFamily="18" charset="-127"/>
                </a:rPr>
                <a:t>.</a:t>
              </a:r>
              <a:r>
                <a:rPr lang="ko-KR" altLang="en-US" sz="1100" dirty="0" smtClean="0">
                  <a:solidFill>
                    <a:schemeClr val="bg2">
                      <a:lumMod val="10000"/>
                    </a:schemeClr>
                  </a:solidFill>
                  <a:latin typeface="HY수평선M" panose="02030600000101010101" pitchFamily="18" charset="-127"/>
                  <a:ea typeface="HY수평선M" panose="02030600000101010101" pitchFamily="18" charset="-127"/>
                </a:rPr>
                <a:t> </a:t>
              </a:r>
              <a:endParaRPr lang="ko-KR" altLang="en-US" sz="1100" dirty="0">
                <a:solidFill>
                  <a:schemeClr val="bg2">
                    <a:lumMod val="10000"/>
                  </a:schemeClr>
                </a:solidFill>
                <a:latin typeface="HY수평선M" panose="02030600000101010101" pitchFamily="18" charset="-127"/>
                <a:ea typeface="HY수평선M" panose="02030600000101010101" pitchFamily="18" charset="-127"/>
              </a:endParaRPr>
            </a:p>
          </p:txBody>
        </p:sp>
        <p:pic>
          <p:nvPicPr>
            <p:cNvPr id="1028" name="Picture 4" descr="C:\Users\USER\Downloads\fern-1250231_128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773"/>
            <a:stretch/>
          </p:blipFill>
          <p:spPr bwMode="auto">
            <a:xfrm>
              <a:off x="1548061" y="6002277"/>
              <a:ext cx="381171" cy="42968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그룹 76"/>
          <p:cNvGrpSpPr>
            <a:grpSpLocks/>
          </p:cNvGrpSpPr>
          <p:nvPr/>
        </p:nvGrpSpPr>
        <p:grpSpPr bwMode="auto">
          <a:xfrm>
            <a:off x="5721401" y="12423"/>
            <a:ext cx="3387103" cy="421246"/>
            <a:chOff x="294878" y="250190"/>
            <a:chExt cx="6623944" cy="421365"/>
          </a:xfrm>
        </p:grpSpPr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>
              <a:off x="294878" y="250190"/>
              <a:ext cx="6600224" cy="230897"/>
            </a:xfrm>
            <a:prstGeom prst="rect">
              <a:avLst/>
            </a:prstGeom>
            <a:noFill/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spc="-100" dirty="0" smtClean="0">
                  <a:ln>
                    <a:prstDash val="solid"/>
                  </a:ln>
                  <a:latin typeface="Tahoma" pitchFamily="34" charset="0"/>
                  <a:ea typeface="Yoon 윤고딕 550_TT" pitchFamily="18" charset="-127"/>
                  <a:cs typeface="Tahoma" pitchFamily="34" charset="0"/>
                </a:rPr>
                <a:t>Beyond  to  World  Class</a:t>
              </a:r>
              <a:endParaRPr kumimoji="0" lang="en-US" altLang="ko-KR" sz="900" b="1" spc="-100" dirty="0">
                <a:ln>
                  <a:prstDash val="solid"/>
                </a:ln>
                <a:latin typeface="Tahoma" pitchFamily="34" charset="0"/>
                <a:ea typeface="Yoon 윤고딕 550_TT" pitchFamily="18" charset="-127"/>
                <a:cs typeface="Tahoma" pitchFamily="34" charset="0"/>
              </a:endParaRPr>
            </a:p>
          </p:txBody>
        </p:sp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717243" y="409871"/>
              <a:ext cx="6201579" cy="261684"/>
            </a:xfrm>
            <a:prstGeom prst="rect">
              <a:avLst/>
            </a:prstGeom>
            <a:noFill/>
            <a:effectLst>
              <a:outerShdw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All 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pest Defense and Agricultural Development </a:t>
              </a:r>
              <a:endParaRPr kumimoji="0" lang="ko-KR" altLang="en-US" sz="1100" dirty="0">
                <a:solidFill>
                  <a:schemeClr val="accent3">
                    <a:lumMod val="20000"/>
                    <a:lumOff val="8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</p:grpSp>
      <p:sp>
        <p:nvSpPr>
          <p:cNvPr id="22" name="바닥글 개체 틀 1"/>
          <p:cNvSpPr txBox="1">
            <a:spLocks/>
          </p:cNvSpPr>
          <p:nvPr/>
        </p:nvSpPr>
        <p:spPr>
          <a:xfrm>
            <a:off x="2483768" y="6549135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tx1"/>
                </a:solidFill>
              </a:rPr>
              <a:t>Copyright©. AD Corporation. All Rights Reserved.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47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2116" y="476672"/>
            <a:ext cx="563807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ko-KR" altLang="en-US" sz="24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㈜에이디</a:t>
            </a:r>
            <a:r>
              <a:rPr lang="en-US" altLang="ko-KR" sz="24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(AD Corp.) </a:t>
            </a:r>
            <a:r>
              <a:rPr lang="ko-KR" altLang="en-US" sz="24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는</a:t>
            </a:r>
            <a:r>
              <a:rPr lang="en-US" altLang="ko-KR" sz="24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…</a:t>
            </a:r>
            <a:endParaRPr lang="ko-KR" altLang="en-US" sz="1600" b="1" dirty="0" smtClean="0">
              <a:solidFill>
                <a:schemeClr val="accent6">
                  <a:lumMod val="75000"/>
                </a:schemeClr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565841" y="1124744"/>
            <a:ext cx="45719" cy="93610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C:\Users\USER\Desktop\아비\cup-1013619_19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4" r="28785"/>
          <a:stretch/>
        </p:blipFill>
        <p:spPr bwMode="auto">
          <a:xfrm>
            <a:off x="8005981" y="3933056"/>
            <a:ext cx="1030515" cy="263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662116" y="1124744"/>
            <a:ext cx="8481884" cy="93610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3600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748064" y="1228568"/>
            <a:ext cx="764036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ko-KR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 윤고딕 550_TT"/>
                <a:ea typeface="휴먼모음T" pitchFamily="18" charset="-127"/>
              </a:rPr>
              <a:t>주식회사 에이디는 곤충 </a:t>
            </a:r>
            <a:r>
              <a:rPr lang="ko-KR" altLang="en-US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 윤고딕 550_TT"/>
                <a:ea typeface="휴먼모음T" pitchFamily="18" charset="-127"/>
              </a:rPr>
              <a:t>페로몬을</a:t>
            </a:r>
            <a:r>
              <a:rPr lang="ko-KR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 윤고딕 550_TT"/>
                <a:ea typeface="휴먼모음T" pitchFamily="18" charset="-127"/>
              </a:rPr>
              <a:t> 이용한 친환경 해충 방제 전문회사로</a:t>
            </a:r>
            <a:r>
              <a:rPr lang="en-US" altLang="ko-K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 윤고딕 550_TT"/>
                <a:ea typeface="휴먼모음T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 윤고딕 550_TT"/>
                <a:ea typeface="휴먼모음T" pitchFamily="18" charset="-127"/>
              </a:rPr>
              <a:t>현재까지 곤충 </a:t>
            </a:r>
            <a:r>
              <a:rPr lang="ko-KR" altLang="en-US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 윤고딕 550_TT"/>
                <a:ea typeface="휴먼모음T" pitchFamily="18" charset="-127"/>
              </a:rPr>
              <a:t>페로몬</a:t>
            </a:r>
            <a:r>
              <a:rPr lang="ko-KR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 윤고딕 550_TT"/>
                <a:ea typeface="휴먼모음T" pitchFamily="18" charset="-127"/>
              </a:rPr>
              <a:t> 관련 자체 기술과 </a:t>
            </a:r>
            <a:endParaRPr lang="en-US" altLang="ko-KR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oon 윤고딕 550_TT"/>
              <a:ea typeface="휴먼모음T" pitchFamily="18" charset="-127"/>
            </a:endParaRPr>
          </a:p>
          <a:p>
            <a:pPr algn="dist"/>
            <a:r>
              <a:rPr lang="ko-KR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 윤고딕 550_TT"/>
                <a:ea typeface="휴먼모음T" pitchFamily="18" charset="-127"/>
              </a:rPr>
              <a:t>제품을 보유한 국내 유일한 회사입니다</a:t>
            </a:r>
            <a:r>
              <a:rPr lang="en-US" altLang="ko-K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 윤고딕 550_TT"/>
                <a:ea typeface="휴먼모음T" pitchFamily="18" charset="-127"/>
              </a:rPr>
              <a:t>. </a:t>
            </a:r>
            <a:r>
              <a:rPr lang="ko-KR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 윤고딕 550_TT"/>
                <a:ea typeface="휴먼모음T" pitchFamily="18" charset="-127"/>
              </a:rPr>
              <a:t>곤충 </a:t>
            </a:r>
            <a:r>
              <a:rPr lang="ko-KR" altLang="en-US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 윤고딕 550_TT"/>
                <a:ea typeface="휴먼모음T" pitchFamily="18" charset="-127"/>
              </a:rPr>
              <a:t>페로몬</a:t>
            </a:r>
            <a:r>
              <a:rPr lang="ko-KR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 윤고딕 550_TT"/>
                <a:ea typeface="휴먼모음T" pitchFamily="18" charset="-127"/>
              </a:rPr>
              <a:t> 및 물질 합성</a:t>
            </a:r>
            <a:r>
              <a:rPr lang="en-US" altLang="ko-K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 윤고딕 550_TT"/>
                <a:ea typeface="휴먼모음T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 윤고딕 550_TT"/>
                <a:ea typeface="휴먼모음T" pitchFamily="18" charset="-127"/>
              </a:rPr>
              <a:t>곤충 </a:t>
            </a:r>
            <a:r>
              <a:rPr lang="ko-KR" altLang="en-US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 윤고딕 550_TT"/>
                <a:ea typeface="휴먼모음T" pitchFamily="18" charset="-127"/>
              </a:rPr>
              <a:t>페로몬</a:t>
            </a:r>
            <a:r>
              <a:rPr lang="ko-KR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 윤고딕 550_TT"/>
                <a:ea typeface="휴먼모음T" pitchFamily="18" charset="-127"/>
              </a:rPr>
              <a:t> </a:t>
            </a:r>
            <a:r>
              <a:rPr lang="ko-KR" altLang="en-US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 윤고딕 550_TT"/>
                <a:ea typeface="휴먼모음T" pitchFamily="18" charset="-127"/>
              </a:rPr>
              <a:t>루어</a:t>
            </a:r>
            <a:r>
              <a:rPr lang="ko-KR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 윤고딕 550_TT"/>
                <a:ea typeface="휴먼모음T" pitchFamily="18" charset="-127"/>
              </a:rPr>
              <a:t> 및 트랩 개발</a:t>
            </a:r>
            <a:r>
              <a:rPr lang="en-US" altLang="ko-K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 윤고딕 550_TT"/>
                <a:ea typeface="휴먼모음T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 윤고딕 550_TT"/>
                <a:ea typeface="휴먼모음T" pitchFamily="18" charset="-127"/>
              </a:rPr>
              <a:t>개발 제품의</a:t>
            </a:r>
            <a:endParaRPr lang="en-US" altLang="ko-KR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oon 윤고딕 550_TT"/>
              <a:ea typeface="휴먼모음T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 윤고딕 550_TT"/>
                <a:ea typeface="휴먼모음T" pitchFamily="18" charset="-127"/>
              </a:rPr>
              <a:t>현장 적용 등 관련 된 업무에 필요한 최적의 기반을 갖추고 있습니다</a:t>
            </a:r>
            <a:r>
              <a:rPr lang="en-US" altLang="ko-K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on 윤고딕 550_TT"/>
                <a:ea typeface="휴먼모음T" pitchFamily="18" charset="-127"/>
              </a:rPr>
              <a:t>.  </a:t>
            </a:r>
            <a:endParaRPr lang="ko-KR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oon 윤고딕 550_TT"/>
              <a:ea typeface="휴먼모음T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9592" y="2276872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  <a:sym typeface="Wingdings"/>
              </a:rPr>
              <a:t></a:t>
            </a:r>
            <a:r>
              <a:rPr lang="ko-KR" altLang="en-US" b="1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  <a:sym typeface="Wingdings"/>
              </a:rPr>
              <a:t> 회사개요</a:t>
            </a:r>
            <a:endParaRPr lang="ko-KR" altLang="en-US" b="1" dirty="0">
              <a:solidFill>
                <a:schemeClr val="bg2">
                  <a:lumMod val="2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17" name="그룹 76"/>
          <p:cNvGrpSpPr>
            <a:grpSpLocks/>
          </p:cNvGrpSpPr>
          <p:nvPr/>
        </p:nvGrpSpPr>
        <p:grpSpPr bwMode="auto">
          <a:xfrm>
            <a:off x="5796136" y="12423"/>
            <a:ext cx="3384376" cy="421246"/>
            <a:chOff x="294878" y="250190"/>
            <a:chExt cx="6618611" cy="421365"/>
          </a:xfrm>
        </p:grpSpPr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294878" y="250190"/>
              <a:ext cx="6600224" cy="230897"/>
            </a:xfrm>
            <a:prstGeom prst="rect">
              <a:avLst/>
            </a:prstGeom>
            <a:noFill/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spc="-100" dirty="0" smtClean="0">
                  <a:ln>
                    <a:prstDash val="solid"/>
                  </a:ln>
                  <a:latin typeface="Tahoma" pitchFamily="34" charset="0"/>
                  <a:ea typeface="Yoon 윤고딕 550_TT" pitchFamily="18" charset="-127"/>
                  <a:cs typeface="Tahoma" pitchFamily="34" charset="0"/>
                </a:rPr>
                <a:t>Beyond  to  World  Class</a:t>
              </a:r>
              <a:endParaRPr kumimoji="0" lang="en-US" altLang="ko-KR" sz="900" b="1" spc="-100" dirty="0">
                <a:ln>
                  <a:prstDash val="solid"/>
                </a:ln>
                <a:latin typeface="Tahoma" pitchFamily="34" charset="0"/>
                <a:ea typeface="Yoon 윤고딕 550_TT" pitchFamily="18" charset="-127"/>
                <a:cs typeface="Tahoma" pitchFamily="34" charset="0"/>
              </a:endParaRPr>
            </a:p>
          </p:txBody>
        </p:sp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711910" y="409871"/>
              <a:ext cx="6201579" cy="261684"/>
            </a:xfrm>
            <a:prstGeom prst="rect">
              <a:avLst/>
            </a:prstGeom>
            <a:noFill/>
            <a:effectLst>
              <a:outerShdw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All 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pest Defense and Agricultural Development </a:t>
              </a:r>
              <a:endParaRPr kumimoji="0" lang="ko-KR" altLang="en-US" sz="1100" dirty="0">
                <a:solidFill>
                  <a:schemeClr val="accent3">
                    <a:lumMod val="20000"/>
                    <a:lumOff val="8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</p:grpSp>
      <p:sp>
        <p:nvSpPr>
          <p:cNvPr id="20" name="바닥글 개체 틀 1"/>
          <p:cNvSpPr txBox="1">
            <a:spLocks/>
          </p:cNvSpPr>
          <p:nvPr/>
        </p:nvSpPr>
        <p:spPr>
          <a:xfrm>
            <a:off x="2483768" y="6549135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tx1"/>
                </a:solidFill>
              </a:rPr>
              <a:t>Copyright©. AD Corporation. All Rights Reserved.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742992"/>
              </p:ext>
            </p:extLst>
          </p:nvPr>
        </p:nvGraphicFramePr>
        <p:xfrm>
          <a:off x="473145" y="2656657"/>
          <a:ext cx="8310551" cy="37682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5435"/>
                <a:gridCol w="2494265"/>
                <a:gridCol w="993719"/>
                <a:gridCol w="1233494"/>
                <a:gridCol w="2523638"/>
              </a:tblGrid>
              <a:tr h="37002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휴먼모음T" pitchFamily="18" charset="-127"/>
                          <a:ea typeface="휴먼모음T" pitchFamily="18" charset="-127"/>
                        </a:rPr>
                        <a:t>설립일</a:t>
                      </a:r>
                      <a:endParaRPr lang="ko-KR" altLang="en-US" sz="14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2017</a:t>
                      </a:r>
                      <a:r>
                        <a:rPr lang="ko-KR" altLang="en-US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년 </a:t>
                      </a:r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4</a:t>
                      </a:r>
                      <a:r>
                        <a:rPr lang="ko-KR" altLang="en-US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월 </a:t>
                      </a:r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25(</a:t>
                      </a:r>
                      <a:r>
                        <a:rPr lang="ko-KR" altLang="en-US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법인등기</a:t>
                      </a:r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) / 2017</a:t>
                      </a:r>
                      <a:r>
                        <a:rPr lang="ko-KR" altLang="en-US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년 </a:t>
                      </a:r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5</a:t>
                      </a:r>
                      <a:r>
                        <a:rPr lang="ko-KR" altLang="en-US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월 </a:t>
                      </a:r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26</a:t>
                      </a:r>
                      <a:r>
                        <a:rPr lang="ko-KR" altLang="en-US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일</a:t>
                      </a:r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(</a:t>
                      </a:r>
                      <a:r>
                        <a:rPr lang="ko-KR" altLang="en-US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사업자등록</a:t>
                      </a:r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)</a:t>
                      </a:r>
                      <a:endParaRPr lang="ko-KR" altLang="en-US" sz="14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9203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휴먼모음T" pitchFamily="18" charset="-127"/>
                          <a:ea typeface="휴먼모음T" pitchFamily="18" charset="-127"/>
                        </a:rPr>
                        <a:t>업태</a:t>
                      </a:r>
                      <a:r>
                        <a:rPr lang="en-US" altLang="ko-KR" sz="1400" dirty="0" smtClean="0">
                          <a:latin typeface="휴먼모음T" pitchFamily="18" charset="-127"/>
                          <a:ea typeface="휴먼모음T" pitchFamily="18" charset="-127"/>
                        </a:rPr>
                        <a:t>/</a:t>
                      </a:r>
                      <a:r>
                        <a:rPr lang="ko-KR" altLang="en-US" sz="1400" dirty="0" smtClean="0">
                          <a:latin typeface="휴먼모음T" pitchFamily="18" charset="-127"/>
                          <a:ea typeface="휴먼모음T" pitchFamily="18" charset="-127"/>
                        </a:rPr>
                        <a:t>업종</a:t>
                      </a:r>
                      <a:endParaRPr lang="ko-KR" altLang="en-US" sz="14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300" dirty="0" smtClean="0">
                          <a:latin typeface="HY수평선M" pitchFamily="18" charset="-127"/>
                          <a:ea typeface="HY수평선M" pitchFamily="18" charset="-127"/>
                        </a:rPr>
                        <a:t>제조</a:t>
                      </a:r>
                      <a:r>
                        <a:rPr lang="en-US" altLang="ko-KR" sz="1300" dirty="0" smtClean="0">
                          <a:latin typeface="HY수평선M" pitchFamily="18" charset="-127"/>
                          <a:ea typeface="HY수평선M" pitchFamily="18" charset="-127"/>
                        </a:rPr>
                        <a:t>, </a:t>
                      </a:r>
                      <a:r>
                        <a:rPr lang="ko-KR" altLang="en-US" sz="1300" dirty="0" smtClean="0">
                          <a:latin typeface="HY수평선M" pitchFamily="18" charset="-127"/>
                          <a:ea typeface="HY수평선M" pitchFamily="18" charset="-127"/>
                        </a:rPr>
                        <a:t>도매 </a:t>
                      </a:r>
                      <a:r>
                        <a:rPr lang="en-US" altLang="ko-KR" sz="1300" dirty="0" smtClean="0">
                          <a:latin typeface="HY수평선M" pitchFamily="18" charset="-127"/>
                          <a:ea typeface="HY수평선M" pitchFamily="18" charset="-127"/>
                        </a:rPr>
                        <a:t>/ </a:t>
                      </a:r>
                    </a:p>
                    <a:p>
                      <a:pPr algn="ctr" latinLnBrk="1"/>
                      <a:r>
                        <a:rPr lang="ko-KR" altLang="en-US" sz="1300" dirty="0" smtClean="0">
                          <a:latin typeface="HY수평선M" pitchFamily="18" charset="-127"/>
                          <a:ea typeface="HY수평선M" pitchFamily="18" charset="-127"/>
                        </a:rPr>
                        <a:t>친환경 </a:t>
                      </a:r>
                      <a:r>
                        <a:rPr lang="ko-KR" altLang="en-US" sz="1300" dirty="0" err="1" smtClean="0">
                          <a:latin typeface="HY수평선M" pitchFamily="18" charset="-127"/>
                          <a:ea typeface="HY수평선M" pitchFamily="18" charset="-127"/>
                        </a:rPr>
                        <a:t>농자재</a:t>
                      </a:r>
                      <a:r>
                        <a:rPr lang="en-US" altLang="ko-KR" sz="1300" dirty="0" smtClean="0">
                          <a:latin typeface="HY수평선M" pitchFamily="18" charset="-127"/>
                          <a:ea typeface="HY수평선M" pitchFamily="18" charset="-127"/>
                        </a:rPr>
                        <a:t>, </a:t>
                      </a:r>
                      <a:r>
                        <a:rPr lang="ko-KR" altLang="en-US" sz="1300" dirty="0" smtClean="0">
                          <a:latin typeface="HY수평선M" pitchFamily="18" charset="-127"/>
                          <a:ea typeface="HY수평선M" pitchFamily="18" charset="-127"/>
                        </a:rPr>
                        <a:t> 곤충관련 컨설팅</a:t>
                      </a:r>
                      <a:r>
                        <a:rPr lang="en-US" altLang="ko-KR" sz="1300" dirty="0" smtClean="0">
                          <a:latin typeface="HY수평선M" pitchFamily="18" charset="-127"/>
                          <a:ea typeface="HY수평선M" pitchFamily="18" charset="-127"/>
                        </a:rPr>
                        <a:t> </a:t>
                      </a:r>
                      <a:endParaRPr lang="ko-KR" altLang="en-US" sz="13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휴먼모음T" pitchFamily="18" charset="-127"/>
                          <a:ea typeface="휴먼모음T" pitchFamily="18" charset="-127"/>
                        </a:rPr>
                        <a:t>구성원</a:t>
                      </a:r>
                      <a:endParaRPr lang="ko-KR" altLang="en-US" sz="14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5</a:t>
                      </a:r>
                      <a:r>
                        <a:rPr lang="ko-KR" altLang="en-US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명</a:t>
                      </a:r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(</a:t>
                      </a:r>
                      <a:r>
                        <a:rPr lang="ko-KR" altLang="en-US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대표포함</a:t>
                      </a:r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)</a:t>
                      </a:r>
                      <a:endParaRPr lang="ko-KR" altLang="en-US" sz="14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03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휴먼모음T" pitchFamily="18" charset="-127"/>
                          <a:ea typeface="휴먼모음T" pitchFamily="18" charset="-127"/>
                        </a:rPr>
                        <a:t>사업장 주소</a:t>
                      </a:r>
                      <a:endParaRPr lang="ko-KR" altLang="en-US" sz="14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aseline="0" dirty="0" smtClean="0">
                          <a:latin typeface="HY수평선M" pitchFamily="18" charset="-127"/>
                          <a:ea typeface="HY수평선M" pitchFamily="18" charset="-127"/>
                        </a:rPr>
                        <a:t>경북바이오산업연구원 </a:t>
                      </a:r>
                      <a:r>
                        <a:rPr lang="en-US" altLang="ko-KR" sz="1200" baseline="0" dirty="0" smtClean="0">
                          <a:latin typeface="HY수평선M" pitchFamily="18" charset="-127"/>
                          <a:ea typeface="HY수평선M" pitchFamily="18" charset="-127"/>
                        </a:rPr>
                        <a:t>314, 315</a:t>
                      </a:r>
                      <a:r>
                        <a:rPr lang="ko-KR" altLang="en-US" sz="1200" baseline="0" dirty="0" smtClean="0">
                          <a:latin typeface="HY수평선M" pitchFamily="18" charset="-127"/>
                          <a:ea typeface="HY수평선M" pitchFamily="18" charset="-127"/>
                        </a:rPr>
                        <a:t>호</a:t>
                      </a:r>
                      <a:endParaRPr lang="en-US" altLang="ko-KR" sz="1200" baseline="0" dirty="0" smtClean="0">
                        <a:latin typeface="HY수평선M" pitchFamily="18" charset="-127"/>
                        <a:ea typeface="HY수평선M" pitchFamily="18" charset="-127"/>
                      </a:endParaRPr>
                    </a:p>
                    <a:p>
                      <a:pPr algn="ctr" latinLnBrk="1"/>
                      <a:r>
                        <a:rPr lang="ko-KR" altLang="en-US" sz="1200" baseline="0" dirty="0" smtClean="0">
                          <a:latin typeface="HY수평선M" pitchFamily="18" charset="-127"/>
                          <a:ea typeface="HY수평선M" pitchFamily="18" charset="-127"/>
                        </a:rPr>
                        <a:t>안동대학교 지역협력관 </a:t>
                      </a:r>
                      <a:r>
                        <a:rPr lang="en-US" altLang="ko-KR" sz="1200" baseline="0" dirty="0" smtClean="0">
                          <a:latin typeface="HY수평선M" pitchFamily="18" charset="-127"/>
                          <a:ea typeface="HY수평선M" pitchFamily="18" charset="-127"/>
                        </a:rPr>
                        <a:t>416</a:t>
                      </a:r>
                      <a:r>
                        <a:rPr lang="ko-KR" altLang="en-US" sz="1200" baseline="0" dirty="0" smtClean="0">
                          <a:latin typeface="HY수평선M" pitchFamily="18" charset="-127"/>
                          <a:ea typeface="HY수평선M" pitchFamily="18" charset="-127"/>
                        </a:rPr>
                        <a:t>호</a:t>
                      </a:r>
                      <a:r>
                        <a:rPr lang="ko-KR" altLang="en-US" sz="1200" dirty="0" smtClean="0">
                          <a:latin typeface="HY수평선M" pitchFamily="18" charset="-127"/>
                          <a:ea typeface="HY수평선M" pitchFamily="18" charset="-127"/>
                        </a:rPr>
                        <a:t> </a:t>
                      </a:r>
                      <a:endParaRPr lang="ko-KR" altLang="en-US" sz="12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휴먼모음T" pitchFamily="18" charset="-127"/>
                          <a:ea typeface="휴먼모음T" pitchFamily="18" charset="-127"/>
                        </a:rPr>
                        <a:t>연락처</a:t>
                      </a:r>
                      <a:endParaRPr lang="en-US" altLang="ko-KR" sz="14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140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이메일</a:t>
                      </a:r>
                      <a:r>
                        <a:rPr lang="en-US" altLang="ko-KR" sz="1400" dirty="0" smtClean="0">
                          <a:latin typeface="휴먼모음T" pitchFamily="18" charset="-127"/>
                          <a:ea typeface="휴먼모음T" pitchFamily="18" charset="-127"/>
                        </a:rPr>
                        <a:t>)</a:t>
                      </a:r>
                      <a:endParaRPr lang="ko-KR" altLang="en-US" sz="14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054-822-5225</a:t>
                      </a:r>
                    </a:p>
                    <a:p>
                      <a:pPr algn="ctr" latinLnBrk="1"/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  <a:hlinkClick r:id="rId3"/>
                        </a:rPr>
                        <a:t>(2017ad@daum.net</a:t>
                      </a:r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)</a:t>
                      </a:r>
                      <a:endParaRPr lang="ko-KR" altLang="en-US" sz="14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70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휴먼모음T" pitchFamily="18" charset="-127"/>
                          <a:ea typeface="휴먼모음T" pitchFamily="18" charset="-127"/>
                        </a:rPr>
                        <a:t>주요인증</a:t>
                      </a:r>
                      <a:endParaRPr lang="ko-KR" altLang="en-US" sz="14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  <a:sym typeface="Wingdings"/>
                        </a:rPr>
                        <a:t>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기업부설연구소 인정 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[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제 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2017114980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호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]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  <a:sym typeface="Wingdings"/>
                        </a:rPr>
                        <a:t> 벤처기업확인서 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  <a:sym typeface="Wingdings"/>
                        </a:rPr>
                        <a:t>[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제 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20170402237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호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]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연구개발</a:t>
                      </a:r>
                      <a:endParaRPr lang="ko-KR" altLang="en-US" sz="1400" dirty="0"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  <a:sym typeface="Wingdings"/>
                        </a:rPr>
                        <a:t> </a:t>
                      </a:r>
                      <a:r>
                        <a:rPr lang="ko-KR" altLang="en-US" sz="1200" dirty="0" err="1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농진청과제</a:t>
                      </a:r>
                      <a:r>
                        <a:rPr lang="ko-KR" altLang="en-US" sz="12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 </a:t>
                      </a:r>
                      <a:r>
                        <a:rPr lang="en-US" altLang="ko-KR" sz="12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1</a:t>
                      </a:r>
                      <a:r>
                        <a:rPr lang="ko-KR" altLang="en-US" sz="12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건 진행</a:t>
                      </a:r>
                      <a:r>
                        <a:rPr lang="en-US" altLang="ko-KR" sz="12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(3</a:t>
                      </a:r>
                      <a:r>
                        <a:rPr lang="ko-KR" altLang="en-US" sz="12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년</a:t>
                      </a:r>
                      <a:r>
                        <a:rPr lang="en-US" altLang="ko-KR" sz="12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  <a:sym typeface="Wingdings"/>
                        </a:rPr>
                        <a:t> </a:t>
                      </a:r>
                      <a:r>
                        <a:rPr lang="ko-KR" altLang="en-US" sz="1200" dirty="0" err="1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농기평과제</a:t>
                      </a:r>
                      <a:r>
                        <a:rPr lang="ko-KR" altLang="en-US" sz="12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 </a:t>
                      </a:r>
                      <a:r>
                        <a:rPr lang="en-US" altLang="ko-KR" sz="12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1</a:t>
                      </a:r>
                      <a:r>
                        <a:rPr lang="ko-KR" altLang="en-US" sz="12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건 진행</a:t>
                      </a:r>
                      <a:r>
                        <a:rPr lang="en-US" altLang="ko-KR" sz="12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(2</a:t>
                      </a:r>
                      <a:r>
                        <a:rPr lang="ko-KR" altLang="en-US" sz="12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년</a:t>
                      </a:r>
                      <a:r>
                        <a:rPr lang="en-US" altLang="ko-KR" sz="12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  <a:sym typeface="Wingdings"/>
                        </a:rPr>
                        <a:t> </a:t>
                      </a:r>
                      <a:r>
                        <a:rPr lang="ko-KR" altLang="en-US" sz="12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신규 제품 </a:t>
                      </a:r>
                      <a:r>
                        <a:rPr lang="en-US" altLang="ko-KR" sz="12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3</a:t>
                      </a:r>
                      <a:r>
                        <a:rPr lang="ko-KR" altLang="en-US" sz="12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종류 진행</a:t>
                      </a:r>
                      <a:endParaRPr lang="ko-KR" altLang="en-US" sz="1200" dirty="0"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0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지적재산</a:t>
                      </a:r>
                      <a:endParaRPr lang="ko-KR" altLang="en-US" sz="14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  <a:sym typeface="Wingdings"/>
                        </a:rPr>
                        <a:t>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</a:rPr>
                        <a:t>특허등록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  <a:sym typeface="Wingdings 2"/>
                        </a:rPr>
                        <a:t> 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  <a:sym typeface="Wingdings 2"/>
                        </a:rPr>
                        <a:t>5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  <a:sym typeface="Wingdings 2"/>
                        </a:rPr>
                        <a:t>건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  <a:sym typeface="Wingdings 2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  <a:sym typeface="Wingdings 2"/>
                        </a:rPr>
                        <a:t>국내특허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  <a:sym typeface="Wingdings 2"/>
                        </a:rPr>
                        <a:t>3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  <a:sym typeface="Wingdings 2"/>
                        </a:rPr>
                        <a:t>건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  <a:sym typeface="Wingdings 2"/>
                        </a:rPr>
                        <a:t>/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  <a:sym typeface="Wingdings 2"/>
                        </a:rPr>
                        <a:t>국제특허 중국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  <a:sym typeface="Wingdings 2"/>
                        </a:rPr>
                        <a:t>1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  <a:sym typeface="Wingdings 2"/>
                        </a:rPr>
                        <a:t>건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  <a:sym typeface="Wingdings 2"/>
                        </a:rPr>
                        <a:t>,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  <a:sym typeface="Wingdings 2"/>
                        </a:rPr>
                        <a:t>일본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  <a:sym typeface="Wingdings 2"/>
                        </a:rPr>
                        <a:t>1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  <a:sym typeface="Wingdings 2"/>
                        </a:rPr>
                        <a:t>건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  <a:sym typeface="Wingdings 2"/>
                        </a:rPr>
                        <a:t>)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  <a:sym typeface="Wingdings 2"/>
                        </a:rPr>
                        <a:t> </a:t>
                      </a:r>
                      <a:endParaRPr lang="en-US" altLang="ko-KR" sz="1200" dirty="0" smtClean="0">
                        <a:solidFill>
                          <a:schemeClr val="tx1"/>
                        </a:solidFill>
                        <a:latin typeface="HY수평선M" pitchFamily="18" charset="-127"/>
                        <a:ea typeface="HY수평선M" pitchFamily="18" charset="-127"/>
                        <a:sym typeface="Wingdings 2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  <a:sym typeface="Wingdings"/>
                        </a:rPr>
                        <a:t>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</a:rPr>
                        <a:t>특허출원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  <a:sym typeface="Wingdings 2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  <a:sym typeface="Wingdings 2"/>
                        </a:rPr>
                        <a:t>1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  <a:sym typeface="Wingdings 2"/>
                        </a:rPr>
                        <a:t>건         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  <a:sym typeface="Wingdings"/>
                        </a:rPr>
                        <a:t>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</a:rPr>
                        <a:t>디자인등록 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</a:rPr>
                        <a:t>4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</a:rPr>
                        <a:t>건         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  <a:sym typeface="Wingdings"/>
                        </a:rPr>
                        <a:t>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  <a:sym typeface="Wingdings 2"/>
                        </a:rPr>
                        <a:t>유기농업자재공시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  <a:sym typeface="Wingdings 2"/>
                        </a:rPr>
                        <a:t>4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수평선M" pitchFamily="18" charset="-127"/>
                          <a:ea typeface="HY수평선M" pitchFamily="18" charset="-127"/>
                          <a:sym typeface="Wingdings 2"/>
                        </a:rPr>
                        <a:t>건</a:t>
                      </a:r>
                      <a:endParaRPr lang="ko-KR" altLang="en-US" sz="1200" dirty="0" smtClean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3302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휴먼모음T" pitchFamily="18" charset="-127"/>
                          <a:ea typeface="휴먼모음T" pitchFamily="18" charset="-127"/>
                        </a:rPr>
                        <a:t>주요 거래처</a:t>
                      </a:r>
                      <a:endParaRPr lang="ko-KR" altLang="en-US" sz="14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latin typeface="HY수평선M" pitchFamily="18" charset="-127"/>
                          <a:ea typeface="HY수평선M" pitchFamily="18" charset="-127"/>
                        </a:rPr>
                        <a:t>농업</a:t>
                      </a:r>
                      <a:endParaRPr lang="ko-KR" altLang="en-US" sz="11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latin typeface="HY수평선M" pitchFamily="18" charset="-127"/>
                          <a:ea typeface="HY수평선M" pitchFamily="18" charset="-127"/>
                        </a:rPr>
                        <a:t>농진청</a:t>
                      </a:r>
                      <a:r>
                        <a:rPr lang="en-US" altLang="ko-KR" sz="1200" dirty="0" smtClean="0">
                          <a:latin typeface="HY수평선M" pitchFamily="18" charset="-127"/>
                          <a:ea typeface="HY수평선M" pitchFamily="18" charset="-127"/>
                        </a:rPr>
                        <a:t>, </a:t>
                      </a:r>
                      <a:r>
                        <a:rPr lang="ko-KR" altLang="en-US" sz="1200" dirty="0" smtClean="0">
                          <a:latin typeface="HY수평선M" pitchFamily="18" charset="-127"/>
                          <a:ea typeface="HY수평선M" pitchFamily="18" charset="-127"/>
                        </a:rPr>
                        <a:t>농업기술센터</a:t>
                      </a:r>
                      <a:r>
                        <a:rPr lang="en-US" altLang="ko-KR" sz="1200" dirty="0" smtClean="0">
                          <a:latin typeface="HY수평선M" pitchFamily="18" charset="-127"/>
                          <a:ea typeface="HY수평선M" pitchFamily="18" charset="-127"/>
                        </a:rPr>
                        <a:t>, LG</a:t>
                      </a:r>
                      <a:r>
                        <a:rPr lang="ko-KR" altLang="en-US" sz="1200" dirty="0" err="1" smtClean="0">
                          <a:latin typeface="HY수평선M" pitchFamily="18" charset="-127"/>
                          <a:ea typeface="HY수평선M" pitchFamily="18" charset="-127"/>
                        </a:rPr>
                        <a:t>팜한농</a:t>
                      </a:r>
                      <a:r>
                        <a:rPr lang="en-US" altLang="ko-KR" sz="1200" dirty="0" smtClean="0">
                          <a:latin typeface="HY수평선M" pitchFamily="18" charset="-127"/>
                          <a:ea typeface="HY수평선M" pitchFamily="18" charset="-127"/>
                        </a:rPr>
                        <a:t>, </a:t>
                      </a:r>
                      <a:r>
                        <a:rPr lang="ko-KR" altLang="en-US" sz="1200" dirty="0" smtClean="0">
                          <a:latin typeface="HY수평선M" pitchFamily="18" charset="-127"/>
                          <a:ea typeface="HY수평선M" pitchFamily="18" charset="-127"/>
                        </a:rPr>
                        <a:t>경북능금농협</a:t>
                      </a:r>
                      <a:r>
                        <a:rPr lang="en-US" altLang="ko-KR" sz="1200" dirty="0" smtClean="0">
                          <a:latin typeface="HY수평선M" pitchFamily="18" charset="-127"/>
                          <a:ea typeface="HY수평선M" pitchFamily="18" charset="-127"/>
                        </a:rPr>
                        <a:t> </a:t>
                      </a:r>
                      <a:endParaRPr lang="ko-KR" altLang="en-US" sz="12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3302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latin typeface="HY수평선M" pitchFamily="18" charset="-127"/>
                          <a:ea typeface="HY수평선M" pitchFamily="18" charset="-127"/>
                        </a:rPr>
                        <a:t>산림</a:t>
                      </a:r>
                      <a:endParaRPr lang="ko-KR" altLang="en-US" sz="11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수평선M" pitchFamily="18" charset="-127"/>
                          <a:ea typeface="HY수평선M" pitchFamily="18" charset="-127"/>
                        </a:rPr>
                        <a:t>조달청</a:t>
                      </a:r>
                      <a:r>
                        <a:rPr lang="en-US" altLang="ko-KR" sz="1200" dirty="0" smtClean="0">
                          <a:latin typeface="HY수평선M" pitchFamily="18" charset="-127"/>
                          <a:ea typeface="HY수평선M" pitchFamily="18" charset="-127"/>
                        </a:rPr>
                        <a:t>, </a:t>
                      </a:r>
                      <a:r>
                        <a:rPr lang="ko-KR" altLang="en-US" sz="1200" dirty="0" err="1" smtClean="0">
                          <a:latin typeface="HY수평선M" pitchFamily="18" charset="-127"/>
                          <a:ea typeface="HY수평선M" pitchFamily="18" charset="-127"/>
                        </a:rPr>
                        <a:t>도산림환경연구원</a:t>
                      </a:r>
                      <a:r>
                        <a:rPr lang="en-US" altLang="ko-KR" sz="1200" dirty="0" smtClean="0">
                          <a:latin typeface="HY수평선M" pitchFamily="18" charset="-127"/>
                          <a:ea typeface="HY수평선M" pitchFamily="18" charset="-127"/>
                        </a:rPr>
                        <a:t>,</a:t>
                      </a:r>
                      <a:r>
                        <a:rPr lang="ko-KR" altLang="en-US" sz="1200" dirty="0" smtClean="0">
                          <a:latin typeface="HY수평선M" pitchFamily="18" charset="-127"/>
                          <a:ea typeface="HY수평선M" pitchFamily="18" charset="-127"/>
                        </a:rPr>
                        <a:t>각 </a:t>
                      </a:r>
                      <a:r>
                        <a:rPr lang="ko-KR" altLang="en-US" sz="1200" dirty="0" err="1" smtClean="0">
                          <a:latin typeface="HY수평선M" pitchFamily="18" charset="-127"/>
                          <a:ea typeface="HY수평선M" pitchFamily="18" charset="-127"/>
                        </a:rPr>
                        <a:t>시지자체</a:t>
                      </a:r>
                      <a:endParaRPr lang="ko-KR" altLang="en-US" sz="12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485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표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438534"/>
              </p:ext>
            </p:extLst>
          </p:nvPr>
        </p:nvGraphicFramePr>
        <p:xfrm>
          <a:off x="462459" y="1127680"/>
          <a:ext cx="8219081" cy="23733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201"/>
                <a:gridCol w="5112569"/>
                <a:gridCol w="2808311"/>
              </a:tblGrid>
              <a:tr h="351626">
                <a:tc gridSpan="2">
                  <a:txBody>
                    <a:bodyPr/>
                    <a:lstStyle/>
                    <a:p>
                      <a:pPr algn="l" latinLnBrk="1"/>
                      <a:r>
                        <a:rPr lang="ko-KR" altLang="en-US" sz="14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400" b="1" dirty="0" err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j-ea"/>
                          <a:ea typeface="+mj-ea"/>
                        </a:rPr>
                        <a:t>페로몬</a:t>
                      </a:r>
                      <a:r>
                        <a:rPr lang="ko-KR" altLang="en-US" sz="14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j-ea"/>
                          <a:ea typeface="+mj-ea"/>
                        </a:rPr>
                        <a:t> 제품 관련</a:t>
                      </a:r>
                      <a:endParaRPr lang="ko-KR" altLang="en-US" sz="14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j-ea"/>
                          <a:ea typeface="+mj-ea"/>
                        </a:rPr>
                        <a:t>중요점</a:t>
                      </a:r>
                      <a:endParaRPr lang="ko-KR" altLang="en-US" sz="14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  <a:tr h="520175">
                <a:tc>
                  <a:txBody>
                    <a:bodyPr/>
                    <a:lstStyle/>
                    <a:p>
                      <a:pPr algn="ctr" latinLnBrk="1">
                        <a:lnSpc>
                          <a:spcPts val="1600"/>
                        </a:lnSpc>
                      </a:pPr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합성</a:t>
                      </a:r>
                      <a:endParaRPr lang="ko-KR" altLang="en-US" sz="12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lnSpc>
                          <a:spcPts val="1600"/>
                        </a:lnSpc>
                        <a:buFont typeface="Wingdings"/>
                        <a:buChar char=""/>
                      </a:pP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농업 및 산림 해충 </a:t>
                      </a:r>
                      <a:r>
                        <a:rPr lang="ko-KR" altLang="en-US" sz="1200" dirty="0" err="1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페로몬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 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40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종 기술    </a:t>
                      </a:r>
                      <a:r>
                        <a:rPr lang="ko-KR" altLang="en-US" sz="1200" dirty="0" err="1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페로몬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 순도 조절 합성 기술</a:t>
                      </a:r>
                      <a:endParaRPr lang="en-US" altLang="ko-KR" sz="1200" dirty="0" smtClean="0">
                        <a:latin typeface="휴먼모음T" pitchFamily="18" charset="-127"/>
                        <a:ea typeface="휴먼모음T" pitchFamily="18" charset="-127"/>
                        <a:sym typeface="Wingdings"/>
                      </a:endParaRPr>
                    </a:p>
                    <a:p>
                      <a:pPr marL="171450" indent="-171450" algn="l" latinLnBrk="1">
                        <a:lnSpc>
                          <a:spcPts val="1600"/>
                        </a:lnSpc>
                        <a:buFont typeface="Wingdings"/>
                        <a:buChar char=""/>
                      </a:pPr>
                      <a:r>
                        <a:rPr lang="ko-KR" altLang="en-US" sz="1200" dirty="0" err="1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페로몬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 대량 합성 기술               </a:t>
                      </a:r>
                      <a:r>
                        <a:rPr lang="ko-KR" altLang="en-US" sz="1200" dirty="0" err="1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페로몬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 저가 합성 기술  </a:t>
                      </a:r>
                      <a:endParaRPr lang="en-US" altLang="ko-KR" sz="1200" dirty="0" smtClean="0">
                        <a:latin typeface="휴먼모음T" pitchFamily="18" charset="-127"/>
                        <a:ea typeface="휴먼모음T" pitchFamily="18" charset="-127"/>
                        <a:sym typeface="Wingding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ts val="1600"/>
                        </a:lnSpc>
                        <a:buFont typeface="Wingdings"/>
                        <a:buNone/>
                      </a:pP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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본질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: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유인포획의 시발점</a:t>
                      </a:r>
                      <a:endParaRPr lang="en-US" altLang="ko-KR" sz="1200" dirty="0" smtClean="0">
                        <a:latin typeface="휴먼모음T" pitchFamily="18" charset="-127"/>
                        <a:ea typeface="휴먼모음T" pitchFamily="18" charset="-127"/>
                        <a:sym typeface="Wingding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5952">
                <a:tc>
                  <a:txBody>
                    <a:bodyPr/>
                    <a:lstStyle/>
                    <a:p>
                      <a:pPr algn="ctr" latinLnBrk="1">
                        <a:lnSpc>
                          <a:spcPts val="1600"/>
                        </a:lnSpc>
                      </a:pPr>
                      <a:r>
                        <a:rPr lang="ko-KR" altLang="en-US" sz="1200" b="1" dirty="0" err="1" smtClean="0">
                          <a:latin typeface="+mj-ea"/>
                          <a:ea typeface="+mj-ea"/>
                        </a:rPr>
                        <a:t>담체</a:t>
                      </a:r>
                      <a:endParaRPr lang="ko-KR" altLang="en-US" sz="12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lnSpc>
                          <a:spcPts val="1600"/>
                        </a:lnSpc>
                        <a:buFont typeface="Wingdings" pitchFamily="2" charset="2"/>
                        <a:buChar char=""/>
                      </a:pP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독자 기술</a:t>
                      </a:r>
                      <a:r>
                        <a:rPr lang="ko-KR" altLang="en-US" sz="1200" baseline="0" dirty="0" smtClean="0">
                          <a:latin typeface="휴먼모음T" pitchFamily="18" charset="-127"/>
                          <a:ea typeface="휴먼모음T" pitchFamily="18" charset="-127"/>
                        </a:rPr>
                        <a:t>과 제형의 </a:t>
                      </a:r>
                      <a:r>
                        <a:rPr lang="ko-KR" altLang="en-US" sz="1200" baseline="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방출기</a:t>
                      </a:r>
                      <a:r>
                        <a:rPr lang="en-US" altLang="ko-KR" sz="1200" baseline="0" dirty="0" smtClean="0"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1200" baseline="0" dirty="0" smtClean="0">
                          <a:latin typeface="휴먼모음T" pitchFamily="18" charset="-127"/>
                          <a:ea typeface="휴먼모음T" pitchFamily="18" charset="-127"/>
                        </a:rPr>
                        <a:t>특허</a:t>
                      </a:r>
                      <a:r>
                        <a:rPr lang="en-US" altLang="ko-KR" sz="1200" baseline="0" dirty="0" smtClean="0">
                          <a:latin typeface="휴먼모음T" pitchFamily="18" charset="-127"/>
                          <a:ea typeface="휴먼모음T" pitchFamily="18" charset="-127"/>
                        </a:rPr>
                        <a:t>)</a:t>
                      </a:r>
                      <a:r>
                        <a:rPr lang="ko-KR" altLang="en-US" sz="1200" baseline="0" dirty="0" smtClean="0">
                          <a:latin typeface="휴먼모음T" pitchFamily="18" charset="-127"/>
                          <a:ea typeface="휴먼모음T" pitchFamily="18" charset="-127"/>
                        </a:rPr>
                        <a:t>      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 </a:t>
                      </a:r>
                      <a:r>
                        <a:rPr lang="ko-KR" altLang="en-US" sz="1200" dirty="0" err="1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방출기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 소재 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/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조합 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/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선정 기술</a:t>
                      </a:r>
                      <a:endParaRPr lang="en-US" altLang="ko-KR" sz="1200" dirty="0" smtClean="0">
                        <a:latin typeface="휴먼모음T" pitchFamily="18" charset="-127"/>
                        <a:ea typeface="휴먼모음T" pitchFamily="18" charset="-127"/>
                        <a:sym typeface="Wingdings"/>
                      </a:endParaRPr>
                    </a:p>
                    <a:p>
                      <a:pPr marL="171450" indent="-171450" algn="l" latinLnBrk="1">
                        <a:lnSpc>
                          <a:spcPts val="1600"/>
                        </a:lnSpc>
                        <a:buFont typeface="Wingdings" pitchFamily="2" charset="2"/>
                        <a:buChar char=""/>
                      </a:pP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최적 </a:t>
                      </a:r>
                      <a:r>
                        <a:rPr lang="ko-KR" altLang="en-US" sz="1200" dirty="0" err="1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페로몬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 흡수소재 선정 기술</a:t>
                      </a:r>
                      <a:endParaRPr lang="en-US" altLang="ko-KR" sz="12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ts val="1600"/>
                        </a:lnSpc>
                        <a:buFont typeface="Wingdings" pitchFamily="2" charset="2"/>
                        <a:buNone/>
                      </a:pP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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성능좌우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: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유인물질의 파괴와 변성을 막고 안정적이고 지속적으로 방출 시켜야 함</a:t>
                      </a:r>
                      <a:endParaRPr lang="en-US" altLang="ko-KR" sz="12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55574">
                <a:tc>
                  <a:txBody>
                    <a:bodyPr/>
                    <a:lstStyle/>
                    <a:p>
                      <a:pPr algn="ctr" latinLnBrk="1">
                        <a:lnSpc>
                          <a:spcPts val="1600"/>
                        </a:lnSpc>
                      </a:pPr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현장</a:t>
                      </a:r>
                      <a:endParaRPr lang="ko-KR" altLang="en-US" sz="12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lnSpc>
                          <a:spcPts val="1600"/>
                        </a:lnSpc>
                        <a:buFont typeface="Wingdings" pitchFamily="2" charset="2"/>
                        <a:buChar char=""/>
                      </a:pP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대상 해충 전용 트랩 디자인 및 제작 기술        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 현장 적용 기술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 </a:t>
                      </a:r>
                      <a:endParaRPr lang="en-US" altLang="ko-KR" sz="12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marL="171450" indent="-171450" algn="l" latinLnBrk="1">
                        <a:lnSpc>
                          <a:spcPts val="1600"/>
                        </a:lnSpc>
                        <a:buFont typeface="Wingdings" pitchFamily="2" charset="2"/>
                        <a:buChar char=""/>
                      </a:pP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다자관계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작물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+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해충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+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방제수단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+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환경 등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)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분석 기술</a:t>
                      </a:r>
                      <a:endParaRPr lang="en-US" altLang="ko-KR" sz="12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ts val="1600"/>
                        </a:lnSpc>
                        <a:buFont typeface="Wingdings" pitchFamily="2" charset="2"/>
                        <a:buNone/>
                      </a:pP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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결과좌우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: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대상 해충에 최적화된 형태의 트랩과 탈출방지 구조 필요</a:t>
                      </a:r>
                      <a:endParaRPr lang="en-US" altLang="ko-KR" sz="1200" dirty="0" smtClean="0">
                        <a:latin typeface="휴먼모음T" pitchFamily="18" charset="-127"/>
                        <a:ea typeface="휴먼모음T" pitchFamily="18" charset="-127"/>
                        <a:sym typeface="Wingdings"/>
                      </a:endParaRPr>
                    </a:p>
                    <a:p>
                      <a:pPr marL="0" indent="0" algn="l" latinLnBrk="1">
                        <a:lnSpc>
                          <a:spcPts val="1600"/>
                        </a:lnSpc>
                        <a:buFont typeface="Wingdings" pitchFamily="2" charset="2"/>
                        <a:buNone/>
                      </a:pP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</a:t>
                      </a:r>
                      <a:r>
                        <a:rPr lang="ko-KR" altLang="en-US" sz="1200" dirty="0" smtClean="0">
                          <a:solidFill>
                            <a:srgbClr val="FF0000"/>
                          </a:solidFill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성능발휘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: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다자관계와 가변요소를 이해한 현장 적용 기술이 필요</a:t>
                      </a:r>
                      <a:endParaRPr lang="en-US" altLang="ko-KR" sz="12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2" name="그룹 76"/>
          <p:cNvGrpSpPr>
            <a:grpSpLocks/>
          </p:cNvGrpSpPr>
          <p:nvPr/>
        </p:nvGrpSpPr>
        <p:grpSpPr bwMode="auto">
          <a:xfrm>
            <a:off x="5721401" y="12423"/>
            <a:ext cx="3387103" cy="421246"/>
            <a:chOff x="294878" y="250190"/>
            <a:chExt cx="6623944" cy="421365"/>
          </a:xfrm>
        </p:grpSpPr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294878" y="250190"/>
              <a:ext cx="6600224" cy="230897"/>
            </a:xfrm>
            <a:prstGeom prst="rect">
              <a:avLst/>
            </a:prstGeom>
            <a:noFill/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spc="-100" dirty="0" smtClean="0">
                  <a:ln>
                    <a:prstDash val="solid"/>
                  </a:ln>
                  <a:latin typeface="Tahoma" pitchFamily="34" charset="0"/>
                  <a:ea typeface="Yoon 윤고딕 550_TT" pitchFamily="18" charset="-127"/>
                  <a:cs typeface="Tahoma" pitchFamily="34" charset="0"/>
                </a:rPr>
                <a:t>Beyond  to  World  Class</a:t>
              </a:r>
              <a:endParaRPr kumimoji="0" lang="en-US" altLang="ko-KR" sz="900" b="1" spc="-100" dirty="0">
                <a:ln>
                  <a:prstDash val="solid"/>
                </a:ln>
                <a:latin typeface="Tahoma" pitchFamily="34" charset="0"/>
                <a:ea typeface="Yoon 윤고딕 550_TT" pitchFamily="18" charset="-127"/>
                <a:cs typeface="Tahoma" pitchFamily="34" charset="0"/>
              </a:endParaRPr>
            </a:p>
          </p:txBody>
        </p:sp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717243" y="409871"/>
              <a:ext cx="6201579" cy="261684"/>
            </a:xfrm>
            <a:prstGeom prst="rect">
              <a:avLst/>
            </a:prstGeom>
            <a:noFill/>
            <a:effectLst>
              <a:outerShdw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ll</a:t>
              </a:r>
              <a:r>
                <a:rPr kumimoji="0" lang="en-US" altLang="ko-KR" sz="11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 </a:t>
              </a:r>
              <a:r>
                <a:rPr kumimoji="0" lang="en-US" altLang="ko-KR" sz="11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p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est </a:t>
              </a:r>
              <a:r>
                <a:rPr kumimoji="0" lang="en-US" altLang="ko-KR" sz="11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efense and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gricultural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evelopment </a:t>
              </a:r>
              <a:endParaRPr kumimoji="0" lang="ko-KR" altLang="en-US" sz="1100" dirty="0">
                <a:solidFill>
                  <a:schemeClr val="accent3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</p:grpSp>
      <p:sp>
        <p:nvSpPr>
          <p:cNvPr id="17" name="바닥글 개체 틀 1"/>
          <p:cNvSpPr txBox="1">
            <a:spLocks/>
          </p:cNvSpPr>
          <p:nvPr/>
        </p:nvSpPr>
        <p:spPr>
          <a:xfrm>
            <a:off x="2483768" y="6492875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tx1"/>
                </a:solidFill>
              </a:rPr>
              <a:t>Copyright©. AD Corporation. All Rights Reserved.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5197" y="476672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ko-KR" altLang="en-US" sz="24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에이디 기술력</a:t>
            </a:r>
            <a:endParaRPr lang="ko-KR" altLang="en-US" sz="1100" b="1" dirty="0">
              <a:solidFill>
                <a:schemeClr val="tx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ahoma" pitchFamily="34" charset="0"/>
              <a:ea typeface="HY헤드라인M" panose="02030600000101010101" pitchFamily="18" charset="-127"/>
              <a:cs typeface="Tahoma" pitchFamily="34" charset="0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067088"/>
              </p:ext>
            </p:extLst>
          </p:nvPr>
        </p:nvGraphicFramePr>
        <p:xfrm>
          <a:off x="534467" y="3645024"/>
          <a:ext cx="8075066" cy="27851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1932"/>
                <a:gridCol w="7243134"/>
              </a:tblGrid>
              <a:tr h="207519">
                <a:tc gridSpan="2">
                  <a:txBody>
                    <a:bodyPr/>
                    <a:lstStyle/>
                    <a:p>
                      <a:pPr algn="l" latinLnBrk="1"/>
                      <a:r>
                        <a:rPr lang="ko-KR" altLang="en-US" sz="14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j-ea"/>
                          <a:ea typeface="+mj-ea"/>
                        </a:rPr>
                        <a:t> 연구 인력</a:t>
                      </a:r>
                      <a:endParaRPr lang="ko-KR" altLang="en-US" sz="14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bg2">
                            <a:lumMod val="9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  <a:tr h="332938">
                <a:tc>
                  <a:txBody>
                    <a:bodyPr/>
                    <a:lstStyle/>
                    <a:p>
                      <a:pPr algn="ctr" latinLnBrk="1">
                        <a:lnSpc>
                          <a:spcPts val="1600"/>
                        </a:lnSpc>
                      </a:pPr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권기봉</a:t>
                      </a:r>
                      <a:endParaRPr lang="ko-KR" altLang="en-US" sz="12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lnSpc>
                          <a:spcPts val="1600"/>
                        </a:lnSpc>
                        <a:buFont typeface="Wingdings" pitchFamily="2" charset="2"/>
                        <a:buChar char=""/>
                      </a:pP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직위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: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대표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연구소장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)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         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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전공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: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응용화학         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 경력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: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동 업종 및 </a:t>
                      </a:r>
                      <a:r>
                        <a:rPr lang="ko-KR" altLang="en-US" sz="1200" dirty="0" err="1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페로몬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 합성 경력 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8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년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 </a:t>
                      </a:r>
                      <a:endParaRPr lang="en-US" altLang="ko-KR" sz="12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marL="171450" marR="0" indent="-171450" algn="l" defTabSz="914400" rtl="0" eaLnBrk="1" fontAlgn="auto" latinLnBrk="1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"/>
                        <a:tabLst/>
                        <a:defRPr/>
                      </a:pP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역할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:</a:t>
                      </a:r>
                      <a:r>
                        <a:rPr lang="en-US" altLang="ko-KR" sz="1200" baseline="0" dirty="0" smtClean="0">
                          <a:latin typeface="휴먼모음T" pitchFamily="18" charset="-127"/>
                          <a:ea typeface="휴먼모음T" pitchFamily="18" charset="-127"/>
                        </a:rPr>
                        <a:t> </a:t>
                      </a:r>
                      <a:r>
                        <a:rPr lang="ko-KR" altLang="en-US" sz="1200" baseline="0" dirty="0" smtClean="0">
                          <a:latin typeface="휴먼모음T" pitchFamily="18" charset="-127"/>
                          <a:ea typeface="휴먼모음T" pitchFamily="18" charset="-127"/>
                        </a:rPr>
                        <a:t>아이템 개발 총괄 </a:t>
                      </a:r>
                      <a:r>
                        <a:rPr lang="en-US" altLang="ko-KR" sz="1200" baseline="0" dirty="0" smtClean="0">
                          <a:latin typeface="휴먼모음T" pitchFamily="18" charset="-127"/>
                          <a:ea typeface="휴먼모음T" pitchFamily="18" charset="-127"/>
                        </a:rPr>
                        <a:t>/ 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다층구조의 재질 구성 및 소재간 상관성 연구</a:t>
                      </a:r>
                      <a:r>
                        <a:rPr lang="en-US" altLang="ko-KR" sz="1200" kern="12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/ </a:t>
                      </a:r>
                      <a:r>
                        <a:rPr lang="ko-KR" altLang="en-US" sz="1200" kern="12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페로몬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방출 지속성 연구</a:t>
                      </a:r>
                      <a:endParaRPr lang="en-US" altLang="ko-KR" sz="12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2938">
                <a:tc>
                  <a:txBody>
                    <a:bodyPr/>
                    <a:lstStyle/>
                    <a:p>
                      <a:pPr algn="ctr" latinLnBrk="1">
                        <a:lnSpc>
                          <a:spcPts val="1600"/>
                        </a:lnSpc>
                      </a:pPr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정성채</a:t>
                      </a:r>
                      <a:endParaRPr lang="ko-KR" altLang="en-US" sz="12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1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"/>
                        <a:tabLst/>
                        <a:defRPr/>
                      </a:pP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직위</a:t>
                      </a:r>
                      <a:r>
                        <a:rPr lang="en-US" altLang="ko-KR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: 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본부장               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 전공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: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응용곤충학         경력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: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동 업종 및 현장 적용 기술 개발 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10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년</a:t>
                      </a:r>
                      <a:endParaRPr lang="en-US" altLang="ko-KR" sz="1200" kern="1200" dirty="0" smtClean="0">
                        <a:solidFill>
                          <a:schemeClr val="tx1"/>
                        </a:solidFill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  <a:p>
                      <a:pPr marL="171450" marR="0" indent="-171450" algn="l" defTabSz="914400" rtl="0" eaLnBrk="1" fontAlgn="auto" latinLnBrk="1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"/>
                        <a:tabLst/>
                        <a:defRPr/>
                      </a:pP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역할</a:t>
                      </a:r>
                      <a:r>
                        <a:rPr lang="en-US" altLang="ko-KR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: 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연구 기획</a:t>
                      </a:r>
                      <a:r>
                        <a:rPr lang="ko-KR" altLang="en-US" sz="1200" kern="12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및 관리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/ 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배경이론 연구 </a:t>
                      </a:r>
                      <a:r>
                        <a:rPr lang="en-US" altLang="ko-KR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/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다자관계 분석 및 현장 적용기술</a:t>
                      </a:r>
                      <a:r>
                        <a:rPr lang="ko-KR" altLang="en-US" sz="1200" kern="1200" baseline="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연구 주관</a:t>
                      </a:r>
                      <a:endParaRPr lang="en-US" altLang="ko-KR" sz="12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2938">
                <a:tc>
                  <a:txBody>
                    <a:bodyPr/>
                    <a:lstStyle/>
                    <a:p>
                      <a:pPr algn="ctr" latinLnBrk="1">
                        <a:lnSpc>
                          <a:spcPts val="1600"/>
                        </a:lnSpc>
                      </a:pPr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백경규</a:t>
                      </a:r>
                      <a:endParaRPr lang="ko-KR" altLang="en-US" sz="12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1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"/>
                        <a:tabLst/>
                        <a:defRPr/>
                      </a:pP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직위</a:t>
                      </a:r>
                      <a:r>
                        <a:rPr lang="en-US" altLang="ko-KR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: 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책임연구원            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 전공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: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유기화학           경력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: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유기 합성 경력 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6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년</a:t>
                      </a:r>
                      <a:endParaRPr lang="en-US" altLang="ko-KR" sz="1200" dirty="0" smtClean="0">
                        <a:latin typeface="휴먼모음T" pitchFamily="18" charset="-127"/>
                        <a:ea typeface="휴먼모음T" pitchFamily="18" charset="-127"/>
                        <a:sym typeface="Wingdings"/>
                      </a:endParaRPr>
                    </a:p>
                    <a:p>
                      <a:pPr marL="171450" marR="0" indent="-171450" algn="l" defTabSz="914400" rtl="0" eaLnBrk="1" fontAlgn="auto" latinLnBrk="1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"/>
                        <a:tabLst/>
                        <a:defRPr/>
                      </a:pP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Wingdings"/>
                        </a:rPr>
                        <a:t>역할</a:t>
                      </a:r>
                      <a:r>
                        <a:rPr lang="en-US" altLang="ko-KR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  <a:sym typeface="Wingdings"/>
                        </a:rPr>
                        <a:t>: </a:t>
                      </a:r>
                      <a:r>
                        <a:rPr lang="ko-KR" altLang="en-US" sz="1200" kern="12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곤충페로몬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합성 주관 </a:t>
                      </a:r>
                      <a:r>
                        <a:rPr lang="en-US" altLang="ko-KR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/ 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소재의 재질과 </a:t>
                      </a:r>
                      <a:r>
                        <a:rPr lang="ko-KR" altLang="en-US" sz="1200" kern="12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곤충페로몬의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방출 패턴 연구</a:t>
                      </a:r>
                      <a:endParaRPr lang="en-US" altLang="ko-KR" sz="12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2938">
                <a:tc>
                  <a:txBody>
                    <a:bodyPr/>
                    <a:lstStyle/>
                    <a:p>
                      <a:pPr algn="ctr" latinLnBrk="1">
                        <a:lnSpc>
                          <a:spcPts val="1600"/>
                        </a:lnSpc>
                      </a:pPr>
                      <a:r>
                        <a:rPr lang="ko-KR" altLang="en-US" sz="1200" b="1" dirty="0" err="1" smtClean="0">
                          <a:latin typeface="+mj-ea"/>
                          <a:ea typeface="+mj-ea"/>
                        </a:rPr>
                        <a:t>이신동</a:t>
                      </a:r>
                      <a:endParaRPr lang="ko-KR" altLang="en-US" sz="12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1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"/>
                        <a:tabLst/>
                        <a:defRPr/>
                      </a:pP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직위</a:t>
                      </a:r>
                      <a:r>
                        <a:rPr lang="en-US" altLang="ko-KR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: 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선임연구원            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 전공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: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응용화학           경력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: </a:t>
                      </a:r>
                      <a:r>
                        <a:rPr lang="ko-KR" altLang="en-US" sz="1200" dirty="0" err="1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페로몬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 합성 경력 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4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년 </a:t>
                      </a:r>
                      <a:endParaRPr lang="en-US" altLang="ko-KR" sz="1200" dirty="0" smtClean="0">
                        <a:latin typeface="휴먼모음T" pitchFamily="18" charset="-127"/>
                        <a:ea typeface="휴먼모음T" pitchFamily="18" charset="-127"/>
                        <a:sym typeface="Wingdings"/>
                      </a:endParaRPr>
                    </a:p>
                    <a:p>
                      <a:pPr marL="171450" marR="0" indent="-171450" algn="l" defTabSz="914400" rtl="0" eaLnBrk="1" fontAlgn="auto" latinLnBrk="1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"/>
                        <a:tabLst/>
                        <a:defRPr/>
                      </a:pP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역할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: </a:t>
                      </a:r>
                      <a:r>
                        <a:rPr lang="ko-KR" altLang="en-US" sz="1200" kern="12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방출기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소재 </a:t>
                      </a:r>
                      <a:r>
                        <a:rPr lang="ko-KR" altLang="en-US" sz="1200" kern="12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스크리닝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주관 </a:t>
                      </a:r>
                      <a:r>
                        <a:rPr lang="en-US" altLang="ko-KR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/ </a:t>
                      </a:r>
                      <a:r>
                        <a:rPr lang="ko-KR" altLang="en-US" sz="1200" kern="12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곤충페로몬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합성 </a:t>
                      </a:r>
                      <a:endParaRPr lang="en-US" altLang="ko-KR" sz="12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2938">
                <a:tc>
                  <a:txBody>
                    <a:bodyPr/>
                    <a:lstStyle/>
                    <a:p>
                      <a:pPr algn="ctr" latinLnBrk="1">
                        <a:lnSpc>
                          <a:spcPts val="1600"/>
                        </a:lnSpc>
                      </a:pPr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김영운</a:t>
                      </a:r>
                      <a:endParaRPr lang="ko-KR" altLang="en-US" sz="12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1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"/>
                        <a:tabLst/>
                        <a:defRPr/>
                      </a:pP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</a:rPr>
                        <a:t>직위</a:t>
                      </a:r>
                      <a:r>
                        <a:rPr lang="en-US" altLang="ko-KR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: 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책임연구원            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 전공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: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유기합성           경력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: 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유기 합성 경력 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8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년 </a:t>
                      </a:r>
                      <a:endParaRPr lang="en-US" altLang="ko-KR" sz="1200" dirty="0" smtClean="0">
                        <a:latin typeface="휴먼모음T" pitchFamily="18" charset="-127"/>
                        <a:ea typeface="휴먼모음T" pitchFamily="18" charset="-127"/>
                        <a:sym typeface="Wingdings"/>
                      </a:endParaRPr>
                    </a:p>
                    <a:p>
                      <a:pPr marL="171450" marR="0" indent="-171450" algn="l" defTabSz="914400" rtl="0" eaLnBrk="1" fontAlgn="auto" latinLnBrk="1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"/>
                        <a:tabLst/>
                        <a:defRPr/>
                      </a:pP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역할</a:t>
                      </a:r>
                      <a:r>
                        <a:rPr lang="en-US" altLang="ko-KR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: </a:t>
                      </a:r>
                      <a:r>
                        <a:rPr lang="ko-KR" altLang="en-US" sz="1200" dirty="0" err="1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곤충페로몬</a:t>
                      </a:r>
                      <a:r>
                        <a:rPr lang="ko-KR" altLang="en-US" sz="1200" dirty="0" smtClean="0">
                          <a:latin typeface="휴먼모음T" pitchFamily="18" charset="-127"/>
                          <a:ea typeface="휴먼모음T" pitchFamily="18" charset="-127"/>
                          <a:sym typeface="Wingdings"/>
                        </a:rPr>
                        <a:t> 대량합성 및 단가 저감화 합성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/ </a:t>
                      </a:r>
                      <a:r>
                        <a:rPr lang="ko-KR" altLang="en-US" sz="1200" kern="1200" dirty="0" err="1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곤충페로몬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신규 합성법 개발</a:t>
                      </a:r>
                      <a:endParaRPr lang="en-US" altLang="ko-KR" sz="120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54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5" t="32751" r="37699" b="20970"/>
          <a:stretch/>
        </p:blipFill>
        <p:spPr bwMode="auto">
          <a:xfrm>
            <a:off x="539552" y="476672"/>
            <a:ext cx="576000" cy="5760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66172" y="663744"/>
            <a:ext cx="254173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ko-KR" altLang="en-US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itchFamily="18" charset="-127"/>
                <a:ea typeface="HY헤드라인M" pitchFamily="18" charset="-127"/>
              </a:rPr>
              <a:t>㈜에이디 지적재산권</a:t>
            </a:r>
            <a:endParaRPr lang="ko-KR" altLang="en-US" sz="1400" b="1" dirty="0" smtClean="0">
              <a:solidFill>
                <a:schemeClr val="accent6">
                  <a:lumMod val="75000"/>
                </a:schemeClr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052736"/>
            <a:ext cx="8208912" cy="5193729"/>
          </a:xfrm>
          <a:prstGeom prst="rect">
            <a:avLst/>
          </a:prstGeom>
          <a:noFill/>
          <a:ln w="15875">
            <a:noFill/>
            <a:prstDash val="sysDot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smtClean="0">
                <a:solidFill>
                  <a:schemeClr val="accent6">
                    <a:lumMod val="75000"/>
                  </a:schemeClr>
                </a:solidFill>
                <a:latin typeface="HY동녘M" pitchFamily="18" charset="-127"/>
                <a:ea typeface="HY동녘M" pitchFamily="18" charset="-127"/>
              </a:rPr>
              <a:t>특허등록 </a:t>
            </a:r>
            <a:r>
              <a:rPr lang="ko-KR" altLang="en-US" sz="1200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ko-KR" altLang="en-US" sz="1000" dirty="0" smtClean="0">
                <a:latin typeface="HY동녘M" pitchFamily="18" charset="-127"/>
                <a:ea typeface="HY동녘M" pitchFamily="18" charset="-127"/>
              </a:rPr>
              <a:t>                            </a:t>
            </a:r>
            <a:endParaRPr lang="en-US" altLang="ko-KR" sz="1000" dirty="0" smtClean="0">
              <a:latin typeface="HY동녘M" pitchFamily="18" charset="-127"/>
              <a:ea typeface="HY동녘M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        </a:t>
            </a:r>
            <a:r>
              <a:rPr lang="ko-KR" altLang="en-US" sz="1100" dirty="0">
                <a:latin typeface="HY수평선M" pitchFamily="18" charset="-127"/>
                <a:ea typeface="HY수평선M" pitchFamily="18" charset="-127"/>
              </a:rPr>
              <a:t>제 </a:t>
            </a:r>
            <a:r>
              <a:rPr lang="en-US" altLang="ko-KR" sz="1100" dirty="0">
                <a:latin typeface="HY수평선M" pitchFamily="18" charset="-127"/>
                <a:ea typeface="HY수평선M" pitchFamily="18" charset="-127"/>
              </a:rPr>
              <a:t>10-1530827 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</a:rPr>
              <a:t>호  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</a:rPr>
              <a:t>//  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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JP6067194  //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  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ZL 2014-8-0048045.5</a:t>
            </a:r>
            <a:endParaRPr lang="en-US" altLang="ko-KR" sz="1100" dirty="0">
              <a:latin typeface="HY수평선M" pitchFamily="18" charset="-127"/>
              <a:ea typeface="HY수평선M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</a:rPr>
              <a:t>               </a:t>
            </a:r>
            <a:r>
              <a:rPr lang="ko-KR" altLang="en-US" sz="1100" b="1" dirty="0" err="1" smtClean="0">
                <a:latin typeface="HY수평선M" pitchFamily="18" charset="-127"/>
                <a:ea typeface="HY수평선M" pitchFamily="18" charset="-127"/>
              </a:rPr>
              <a:t>솔수염하늘소와</a:t>
            </a:r>
            <a:r>
              <a:rPr lang="ko-KR" altLang="en-US" sz="1100" b="1" dirty="0" smtClean="0">
                <a:latin typeface="HY수평선M" pitchFamily="18" charset="-127"/>
                <a:ea typeface="HY수평선M" pitchFamily="18" charset="-127"/>
              </a:rPr>
              <a:t> 북방수염하늘소의 </a:t>
            </a:r>
            <a:r>
              <a:rPr lang="ko-KR" altLang="en-US" sz="1100" b="1" dirty="0" err="1" smtClean="0">
                <a:latin typeface="HY수평선M" pitchFamily="18" charset="-127"/>
                <a:ea typeface="HY수평선M" pitchFamily="18" charset="-127"/>
              </a:rPr>
              <a:t>발생예찰</a:t>
            </a:r>
            <a:r>
              <a:rPr lang="ko-KR" altLang="en-US" sz="1100" b="1" dirty="0" smtClean="0">
                <a:latin typeface="HY수평선M" pitchFamily="18" charset="-127"/>
                <a:ea typeface="HY수평선M" pitchFamily="18" charset="-127"/>
              </a:rPr>
              <a:t> 및 대량포획에 의한 </a:t>
            </a:r>
            <a:r>
              <a:rPr lang="ko-KR" altLang="en-US" sz="1100" b="1" dirty="0" err="1" smtClean="0">
                <a:latin typeface="HY수평선M" pitchFamily="18" charset="-127"/>
                <a:ea typeface="HY수평선M" pitchFamily="18" charset="-127"/>
              </a:rPr>
              <a:t>소나무재선충병</a:t>
            </a:r>
            <a:r>
              <a:rPr lang="ko-KR" altLang="en-US" sz="1100" b="1" dirty="0" smtClean="0">
                <a:latin typeface="HY수평선M" pitchFamily="18" charset="-127"/>
                <a:ea typeface="HY수평선M" pitchFamily="18" charset="-127"/>
              </a:rPr>
              <a:t> 방제방법</a:t>
            </a:r>
            <a:endParaRPr lang="en-US" altLang="ko-KR" sz="1100" b="1" dirty="0">
              <a:latin typeface="HY수평선M" pitchFamily="18" charset="-127"/>
              <a:ea typeface="HY수평선M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500" dirty="0" smtClean="0">
              <a:latin typeface="HY수평선M" pitchFamily="18" charset="-127"/>
              <a:ea typeface="HY수평선M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</a:rPr>
              <a:t>        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</a:t>
            </a:r>
            <a:r>
              <a:rPr lang="ko-KR" altLang="en-US" sz="1100" dirty="0">
                <a:latin typeface="HY수평선M" pitchFamily="18" charset="-127"/>
                <a:ea typeface="HY수평선M" pitchFamily="18" charset="-127"/>
              </a:rPr>
              <a:t>제 </a:t>
            </a:r>
            <a:r>
              <a:rPr lang="en-US" altLang="ko-KR" sz="1100" dirty="0">
                <a:latin typeface="HY수평선M" pitchFamily="18" charset="-127"/>
                <a:ea typeface="HY수평선M" pitchFamily="18" charset="-127"/>
              </a:rPr>
              <a:t>10-1559274 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</a:rPr>
              <a:t>호  </a:t>
            </a:r>
            <a:endParaRPr lang="en-US" altLang="ko-KR" sz="1100" dirty="0" smtClean="0">
              <a:latin typeface="HY수평선M" pitchFamily="18" charset="-127"/>
              <a:ea typeface="HY수평선M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               </a:t>
            </a:r>
            <a:r>
              <a:rPr lang="ko-KR" altLang="en-US" sz="1100" b="1" dirty="0" err="1" smtClean="0">
                <a:latin typeface="HY수평선M" pitchFamily="18" charset="-127"/>
                <a:ea typeface="HY수평선M" pitchFamily="18" charset="-127"/>
                <a:sym typeface="Wingdings 2"/>
              </a:rPr>
              <a:t>소나무재선충병</a:t>
            </a:r>
            <a:r>
              <a:rPr lang="ko-KR" altLang="en-US" sz="1100" b="1" dirty="0" smtClean="0">
                <a:latin typeface="HY수평선M" pitchFamily="18" charset="-127"/>
                <a:ea typeface="HY수평선M" pitchFamily="18" charset="-127"/>
                <a:sym typeface="Wingdings 2"/>
              </a:rPr>
              <a:t> </a:t>
            </a:r>
            <a:r>
              <a:rPr lang="ko-KR" altLang="en-US" sz="1100" b="1" dirty="0" err="1" smtClean="0">
                <a:latin typeface="HY수평선M" pitchFamily="18" charset="-127"/>
                <a:ea typeface="HY수평선M" pitchFamily="18" charset="-127"/>
                <a:sym typeface="Wingdings 2"/>
              </a:rPr>
              <a:t>매개충</a:t>
            </a:r>
            <a:r>
              <a:rPr lang="ko-KR" altLang="en-US" sz="1100" b="1" dirty="0" smtClean="0">
                <a:latin typeface="HY수평선M" pitchFamily="18" charset="-127"/>
                <a:ea typeface="HY수평선M" pitchFamily="18" charset="-127"/>
                <a:sym typeface="Wingdings 2"/>
              </a:rPr>
              <a:t> </a:t>
            </a:r>
            <a:r>
              <a:rPr lang="ko-KR" altLang="en-US" sz="1100" b="1" dirty="0" err="1" smtClean="0">
                <a:latin typeface="HY수평선M" pitchFamily="18" charset="-127"/>
                <a:ea typeface="HY수평선M" pitchFamily="18" charset="-127"/>
                <a:sym typeface="Wingdings 2"/>
              </a:rPr>
              <a:t>포획틀</a:t>
            </a:r>
            <a:endParaRPr lang="en-US" altLang="ko-KR" sz="1100" b="1" dirty="0">
              <a:latin typeface="HY수평선M" pitchFamily="18" charset="-127"/>
              <a:ea typeface="HY수평선M" pitchFamily="18" charset="-127"/>
              <a:sym typeface="Wingdings 2"/>
            </a:endParaRPr>
          </a:p>
          <a:p>
            <a:pPr>
              <a:lnSpc>
                <a:spcPct val="150000"/>
              </a:lnSpc>
            </a:pPr>
            <a:endParaRPr lang="en-US" altLang="ko-KR" sz="500" dirty="0" smtClean="0">
              <a:latin typeface="HY수평선M" pitchFamily="18" charset="-127"/>
              <a:ea typeface="HY수평선M" pitchFamily="18" charset="-127"/>
              <a:sym typeface="Wingdings 2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        </a:t>
            </a:r>
            <a:r>
              <a:rPr lang="ko-KR" altLang="en-US" sz="1100" dirty="0">
                <a:latin typeface="HY수평선M" pitchFamily="18" charset="-127"/>
                <a:ea typeface="HY수평선M" pitchFamily="18" charset="-127"/>
                <a:sym typeface="Wingdings 2"/>
              </a:rPr>
              <a:t>제 </a:t>
            </a:r>
            <a:r>
              <a:rPr lang="en-US" altLang="ko-KR" sz="1100" dirty="0">
                <a:latin typeface="HY수평선M" pitchFamily="18" charset="-127"/>
                <a:ea typeface="HY수평선M" pitchFamily="18" charset="-127"/>
                <a:sym typeface="Wingdings 2"/>
              </a:rPr>
              <a:t>10-1681449 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호</a:t>
            </a:r>
            <a:endParaRPr lang="en-US" altLang="ko-KR" sz="1100" dirty="0" smtClean="0">
              <a:latin typeface="HY수평선M" pitchFamily="18" charset="-127"/>
              <a:ea typeface="HY수평선M" pitchFamily="18" charset="-127"/>
              <a:sym typeface="Wingdings 2"/>
            </a:endParaRPr>
          </a:p>
          <a:p>
            <a:pPr>
              <a:lnSpc>
                <a:spcPct val="150000"/>
              </a:lnSpc>
            </a:pPr>
            <a:r>
              <a:rPr lang="en-US" altLang="ko-KR" sz="1100" b="1" dirty="0" smtClean="0">
                <a:latin typeface="HY수평선M" pitchFamily="18" charset="-127"/>
                <a:ea typeface="HY수평선M" pitchFamily="18" charset="-127"/>
                <a:sym typeface="Wingdings 2"/>
              </a:rPr>
              <a:t>               </a:t>
            </a:r>
            <a:r>
              <a:rPr lang="ko-KR" altLang="en-US" sz="1100" b="1" dirty="0" smtClean="0">
                <a:latin typeface="HY수평선M" pitchFamily="18" charset="-127"/>
                <a:ea typeface="HY수평선M" pitchFamily="18" charset="-127"/>
                <a:sym typeface="Wingdings 2"/>
              </a:rPr>
              <a:t>노린재 트랩</a:t>
            </a:r>
            <a:endParaRPr lang="en-US" altLang="ko-KR" sz="1100" b="1" dirty="0" smtClean="0">
              <a:latin typeface="HY수평선M" pitchFamily="18" charset="-127"/>
              <a:ea typeface="HY수평선M" pitchFamily="18" charset="-127"/>
              <a:sym typeface="Wingdings 2"/>
            </a:endParaRPr>
          </a:p>
          <a:p>
            <a:pPr>
              <a:lnSpc>
                <a:spcPct val="150000"/>
              </a:lnSpc>
            </a:pPr>
            <a:endParaRPr lang="en-US" altLang="ko-KR" sz="500" dirty="0" smtClean="0">
              <a:latin typeface="HY수평선M" pitchFamily="18" charset="-127"/>
              <a:ea typeface="HY수평선M" pitchFamily="18" charset="-127"/>
              <a:sym typeface="Wingdings 2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latin typeface="HY수평선M" pitchFamily="18" charset="-127"/>
                <a:ea typeface="HY수평선M" pitchFamily="18" charset="-127"/>
              </a:rPr>
              <a:t> </a:t>
            </a:r>
            <a:r>
              <a:rPr lang="en-US" altLang="ko-KR" sz="1000" dirty="0" smtClean="0">
                <a:latin typeface="HY수평선M" pitchFamily="18" charset="-127"/>
                <a:ea typeface="HY수평선M" pitchFamily="18" charset="-127"/>
              </a:rPr>
              <a:t>        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제 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10-1786830</a:t>
            </a:r>
            <a:endParaRPr lang="en-US" altLang="ko-KR" sz="1100" dirty="0">
              <a:latin typeface="HY수평선M" pitchFamily="18" charset="-127"/>
              <a:ea typeface="HY수평선M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HY수평선M" pitchFamily="18" charset="-127"/>
                <a:ea typeface="HY수평선M" pitchFamily="18" charset="-127"/>
              </a:rPr>
              <a:t>               </a:t>
            </a:r>
            <a:r>
              <a:rPr lang="ko-KR" altLang="en-US" sz="1100" b="1" dirty="0" smtClean="0">
                <a:latin typeface="HY수평선M" pitchFamily="18" charset="-127"/>
                <a:ea typeface="HY수평선M" pitchFamily="18" charset="-127"/>
              </a:rPr>
              <a:t>노린재 </a:t>
            </a:r>
            <a:r>
              <a:rPr lang="ko-KR" altLang="en-US" sz="1100" b="1" dirty="0">
                <a:latin typeface="HY수평선M" pitchFamily="18" charset="-127"/>
                <a:ea typeface="HY수평선M" pitchFamily="18" charset="-127"/>
              </a:rPr>
              <a:t>유인용 </a:t>
            </a:r>
            <a:r>
              <a:rPr lang="ko-KR" altLang="en-US" sz="1100" b="1" dirty="0" err="1">
                <a:latin typeface="HY수평선M" pitchFamily="18" charset="-127"/>
                <a:ea typeface="HY수평선M" pitchFamily="18" charset="-127"/>
              </a:rPr>
              <a:t>집합페로몬</a:t>
            </a:r>
            <a:r>
              <a:rPr lang="ko-KR" altLang="en-US" sz="1100" b="1" dirty="0"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sz="1100" b="1" dirty="0" err="1">
                <a:latin typeface="HY수평선M" pitchFamily="18" charset="-127"/>
                <a:ea typeface="HY수평선M" pitchFamily="18" charset="-127"/>
              </a:rPr>
              <a:t>방출기</a:t>
            </a:r>
            <a:r>
              <a:rPr lang="ko-KR" altLang="en-US" sz="1100" b="1" dirty="0">
                <a:latin typeface="HY수평선M" pitchFamily="18" charset="-127"/>
                <a:ea typeface="HY수평선M" pitchFamily="18" charset="-127"/>
              </a:rPr>
              <a:t> 및 이 </a:t>
            </a:r>
            <a:r>
              <a:rPr lang="ko-KR" altLang="en-US" sz="1100" b="1" dirty="0" err="1">
                <a:latin typeface="HY수평선M" pitchFamily="18" charset="-127"/>
                <a:ea typeface="HY수평선M" pitchFamily="18" charset="-127"/>
              </a:rPr>
              <a:t>방출기를</a:t>
            </a:r>
            <a:r>
              <a:rPr lang="ko-KR" altLang="en-US" sz="1100" b="1" dirty="0">
                <a:latin typeface="HY수평선M" pitchFamily="18" charset="-127"/>
                <a:ea typeface="HY수평선M" pitchFamily="18" charset="-127"/>
              </a:rPr>
              <a:t> 포함하는 노린재 유인용 </a:t>
            </a:r>
            <a:r>
              <a:rPr lang="ko-KR" altLang="en-US" sz="1100" b="1" dirty="0" err="1" smtClean="0">
                <a:latin typeface="HY수평선M" pitchFamily="18" charset="-127"/>
                <a:ea typeface="HY수평선M" pitchFamily="18" charset="-127"/>
              </a:rPr>
              <a:t>조성물</a:t>
            </a:r>
            <a:endParaRPr lang="en-US" altLang="ko-KR" sz="1100" b="1" dirty="0" smtClean="0">
              <a:latin typeface="HY수평선M" pitchFamily="18" charset="-127"/>
              <a:ea typeface="HY수평선M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500" dirty="0" smtClean="0">
              <a:latin typeface="HY수평선M" pitchFamily="18" charset="-127"/>
              <a:ea typeface="HY수평선M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smtClean="0">
                <a:solidFill>
                  <a:schemeClr val="accent6">
                    <a:lumMod val="75000"/>
                  </a:schemeClr>
                </a:solidFill>
                <a:latin typeface="HY동녘M" pitchFamily="18" charset="-127"/>
                <a:ea typeface="HY동녘M" pitchFamily="18" charset="-127"/>
              </a:rPr>
              <a:t>특허출원</a:t>
            </a:r>
            <a:endParaRPr lang="en-US" altLang="ko-KR" sz="1200" dirty="0" smtClean="0">
              <a:solidFill>
                <a:schemeClr val="accent6">
                  <a:lumMod val="75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        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10-2017-0129925(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나방 방제용 </a:t>
            </a:r>
            <a:r>
              <a:rPr lang="ko-KR" altLang="en-US" sz="1100" dirty="0" err="1" smtClean="0">
                <a:latin typeface="HY수평선M" pitchFamily="18" charset="-127"/>
                <a:ea typeface="HY수평선M" pitchFamily="18" charset="-127"/>
                <a:sym typeface="Wingdings 2"/>
              </a:rPr>
              <a:t>페로몬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 </a:t>
            </a:r>
            <a:r>
              <a:rPr lang="ko-KR" altLang="en-US" sz="1100" dirty="0" err="1" smtClean="0">
                <a:latin typeface="HY수평선M" pitchFamily="18" charset="-127"/>
                <a:ea typeface="HY수평선M" pitchFamily="18" charset="-127"/>
                <a:sym typeface="Wingdings 2"/>
              </a:rPr>
              <a:t>방출기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)</a:t>
            </a:r>
          </a:p>
          <a:p>
            <a:pPr>
              <a:lnSpc>
                <a:spcPct val="150000"/>
              </a:lnSpc>
            </a:pPr>
            <a:endParaRPr lang="en-US" altLang="ko-KR" sz="500" dirty="0" smtClean="0">
              <a:latin typeface="나눔바른고딕 옛한글" pitchFamily="50" charset="-127"/>
              <a:ea typeface="나눔바른고딕 옛한글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smtClean="0">
                <a:solidFill>
                  <a:schemeClr val="accent6">
                    <a:lumMod val="75000"/>
                  </a:schemeClr>
                </a:solidFill>
                <a:latin typeface="HY동녘M" pitchFamily="18" charset="-127"/>
                <a:ea typeface="HY동녘M" pitchFamily="18" charset="-127"/>
              </a:rPr>
              <a:t>디자인등록                   </a:t>
            </a:r>
            <a:endParaRPr lang="en-US" altLang="ko-KR" sz="1200" dirty="0" smtClean="0">
              <a:solidFill>
                <a:schemeClr val="accent6">
                  <a:lumMod val="75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</a:rPr>
              <a:t>        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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</a:rPr>
              <a:t>제 </a:t>
            </a:r>
            <a:r>
              <a:rPr lang="en-US" altLang="ko-KR" sz="1100" dirty="0">
                <a:latin typeface="HY수평선M" pitchFamily="18" charset="-127"/>
                <a:ea typeface="HY수평선M" pitchFamily="18" charset="-127"/>
              </a:rPr>
              <a:t>30-0819094 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</a:rPr>
              <a:t>호          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</a:t>
            </a:r>
            <a:r>
              <a:rPr lang="ko-KR" altLang="en-US" sz="1100" dirty="0">
                <a:latin typeface="HY수평선M" pitchFamily="18" charset="-127"/>
                <a:ea typeface="HY수평선M" pitchFamily="18" charset="-127"/>
              </a:rPr>
              <a:t>제 </a:t>
            </a:r>
            <a:r>
              <a:rPr lang="en-US" altLang="ko-KR" sz="1100" dirty="0">
                <a:latin typeface="HY수평선M" pitchFamily="18" charset="-127"/>
                <a:ea typeface="HY수평선M" pitchFamily="18" charset="-127"/>
              </a:rPr>
              <a:t>30-0819095 </a:t>
            </a:r>
            <a:r>
              <a:rPr lang="ko-KR" altLang="en-US" sz="1100" dirty="0">
                <a:latin typeface="HY수평선M" pitchFamily="18" charset="-127"/>
                <a:ea typeface="HY수평선M" pitchFamily="18" charset="-127"/>
              </a:rPr>
              <a:t>호 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         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</a:rPr>
              <a:t>제 </a:t>
            </a:r>
            <a:r>
              <a:rPr lang="en-US" altLang="ko-KR" sz="1100" dirty="0">
                <a:latin typeface="HY수평선M" pitchFamily="18" charset="-127"/>
                <a:ea typeface="HY수평선M" pitchFamily="18" charset="-127"/>
              </a:rPr>
              <a:t>30-0819096 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</a:rPr>
              <a:t>호       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   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</a:t>
            </a:r>
            <a:r>
              <a:rPr lang="ko-KR" altLang="en-US" sz="1100" dirty="0">
                <a:latin typeface="HY수평선M" pitchFamily="18" charset="-127"/>
                <a:ea typeface="HY수평선M" pitchFamily="18" charset="-127"/>
                <a:sym typeface="Wingdings 2"/>
              </a:rPr>
              <a:t>제</a:t>
            </a:r>
            <a:r>
              <a:rPr lang="ko-KR" altLang="en-US" sz="1100" dirty="0">
                <a:latin typeface="HY수평선M" pitchFamily="18" charset="-127"/>
                <a:ea typeface="HY수평선M" pitchFamily="18" charset="-127"/>
              </a:rPr>
              <a:t> </a:t>
            </a:r>
            <a:r>
              <a:rPr lang="en-US" altLang="ko-KR" sz="1100" dirty="0">
                <a:latin typeface="HY수평선M" pitchFamily="18" charset="-127"/>
                <a:ea typeface="HY수평선M" pitchFamily="18" charset="-127"/>
              </a:rPr>
              <a:t>30-0848015 </a:t>
            </a:r>
            <a:r>
              <a:rPr lang="ko-KR" altLang="en-US" sz="1100" dirty="0">
                <a:latin typeface="HY수평선M" pitchFamily="18" charset="-127"/>
                <a:ea typeface="HY수평선M" pitchFamily="18" charset="-127"/>
              </a:rPr>
              <a:t>호 </a:t>
            </a:r>
            <a:endParaRPr lang="en-US" altLang="ko-KR" sz="1100" dirty="0">
              <a:latin typeface="HY수평선M" pitchFamily="18" charset="-127"/>
              <a:ea typeface="HY수평선M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00" dirty="0" smtClean="0">
                <a:latin typeface="HY동녘M" pitchFamily="18" charset="-127"/>
                <a:ea typeface="HY동녘M" pitchFamily="18" charset="-127"/>
              </a:rPr>
              <a:t>    </a:t>
            </a:r>
            <a:r>
              <a:rPr lang="ko-KR" altLang="en-US" sz="500" dirty="0" smtClean="0">
                <a:sym typeface="Wingdings 2"/>
              </a:rPr>
              <a:t>                    </a:t>
            </a:r>
            <a:endParaRPr lang="en-US" altLang="ko-KR" sz="500" dirty="0" smtClean="0">
              <a:sym typeface="Wingdings 2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smtClean="0">
                <a:solidFill>
                  <a:schemeClr val="accent6">
                    <a:lumMod val="75000"/>
                  </a:schemeClr>
                </a:solidFill>
                <a:latin typeface="HY동녘M" pitchFamily="18" charset="-127"/>
                <a:ea typeface="HY동녘M" pitchFamily="18" charset="-127"/>
              </a:rPr>
              <a:t>유기농업자재 공시서</a:t>
            </a:r>
            <a:r>
              <a:rPr lang="ko-KR" altLang="en-US" sz="1200" dirty="0" smtClean="0">
                <a:solidFill>
                  <a:schemeClr val="accent6">
                    <a:lumMod val="75000"/>
                  </a:schemeClr>
                </a:solidFill>
                <a:sym typeface="Wingdings 2"/>
              </a:rPr>
              <a:t>       </a:t>
            </a:r>
            <a:endParaRPr lang="en-US" altLang="ko-KR" sz="1200" dirty="0" smtClean="0">
              <a:solidFill>
                <a:schemeClr val="accent6">
                  <a:lumMod val="75000"/>
                </a:schemeClr>
              </a:solidFill>
              <a:sym typeface="Wingdings 2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        </a:t>
            </a:r>
            <a:r>
              <a:rPr lang="ko-KR" altLang="en-US" sz="1100" dirty="0">
                <a:latin typeface="HY수평선M" pitchFamily="18" charset="-127"/>
                <a:ea typeface="HY수평선M" pitchFamily="18" charset="-127"/>
              </a:rPr>
              <a:t>제 공시</a:t>
            </a:r>
            <a:r>
              <a:rPr lang="en-US" altLang="ko-KR" sz="1100" dirty="0">
                <a:latin typeface="HY수평선M" pitchFamily="18" charset="-127"/>
                <a:ea typeface="HY수평선M" pitchFamily="18" charset="-127"/>
              </a:rPr>
              <a:t>-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</a:rPr>
              <a:t>3-5-025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</a:rPr>
              <a:t>호  충해관리용 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</a:rPr>
              <a:t>상품명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</a:rPr>
              <a:t>: MC-1)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</a:rPr>
              <a:t>        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</a:t>
            </a:r>
            <a:r>
              <a:rPr lang="ko-KR" altLang="en-US" sz="1100" dirty="0">
                <a:latin typeface="HY수평선M" pitchFamily="18" charset="-127"/>
                <a:ea typeface="HY수평선M" pitchFamily="18" charset="-127"/>
              </a:rPr>
              <a:t>제 공시</a:t>
            </a:r>
            <a:r>
              <a:rPr lang="en-US" altLang="ko-KR" sz="1100" dirty="0">
                <a:latin typeface="HY수평선M" pitchFamily="18" charset="-127"/>
                <a:ea typeface="HY수평선M" pitchFamily="18" charset="-127"/>
              </a:rPr>
              <a:t>-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</a:rPr>
              <a:t>3-5-029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</a:rPr>
              <a:t>호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</a:rPr>
              <a:t>  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</a:rPr>
              <a:t>충해관리용 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</a:rPr>
              <a:t>상품명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</a:rPr>
              <a:t>: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</a:rPr>
              <a:t>과수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</a:rPr>
              <a:t>3</a:t>
            </a:r>
            <a:r>
              <a:rPr lang="ko-KR" altLang="en-US" sz="1100" dirty="0" err="1" smtClean="0">
                <a:latin typeface="HY수평선M" pitchFamily="18" charset="-127"/>
                <a:ea typeface="HY수평선M" pitchFamily="18" charset="-127"/>
              </a:rPr>
              <a:t>종노린재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        </a:t>
            </a:r>
            <a:r>
              <a:rPr lang="ko-KR" altLang="en-US" sz="1100" dirty="0">
                <a:latin typeface="HY수평선M" pitchFamily="18" charset="-127"/>
                <a:ea typeface="HY수평선M" pitchFamily="18" charset="-127"/>
              </a:rPr>
              <a:t>제 공시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</a:rPr>
              <a:t>-2-5-150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</a:rPr>
              <a:t>호 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sz="1100" dirty="0">
                <a:latin typeface="HY수평선M" pitchFamily="18" charset="-127"/>
                <a:ea typeface="HY수평선M" pitchFamily="18" charset="-127"/>
              </a:rPr>
              <a:t>충해관리용 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1100" dirty="0">
                <a:latin typeface="HY수평선M" pitchFamily="18" charset="-127"/>
                <a:ea typeface="HY수평선M" pitchFamily="18" charset="-127"/>
              </a:rPr>
              <a:t>상품명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</a:rPr>
              <a:t>: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</a:rPr>
              <a:t>순심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</a:rPr>
              <a:t>2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</a:rPr>
              <a:t>종 </a:t>
            </a:r>
            <a:r>
              <a:rPr lang="ko-KR" altLang="en-US" sz="1100" dirty="0" err="1" smtClean="0">
                <a:latin typeface="HY수평선M" pitchFamily="18" charset="-127"/>
                <a:ea typeface="HY수평선M" pitchFamily="18" charset="-127"/>
              </a:rPr>
              <a:t>교미교란제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</a:rPr>
              <a:t>) 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</a:rPr>
              <a:t>        </a:t>
            </a:r>
            <a:endParaRPr lang="en-US" altLang="ko-KR" sz="1100" dirty="0" smtClean="0">
              <a:latin typeface="HY수평선M" pitchFamily="18" charset="-127"/>
              <a:ea typeface="HY수평선M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HY수평선M" pitchFamily="18" charset="-127"/>
                <a:ea typeface="HY수평선M" pitchFamily="18" charset="-127"/>
              </a:rPr>
              <a:t> 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</a:rPr>
              <a:t>     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</a:rPr>
              <a:t>  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  <a:sym typeface="Wingdings 2"/>
              </a:rPr>
              <a:t></a:t>
            </a:r>
            <a:r>
              <a:rPr lang="ko-KR" altLang="en-US" sz="1100" dirty="0">
                <a:latin typeface="HY수평선M" pitchFamily="18" charset="-127"/>
                <a:ea typeface="HY수평선M" pitchFamily="18" charset="-127"/>
              </a:rPr>
              <a:t>제 공시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</a:rPr>
              <a:t>-2-5-159</a:t>
            </a:r>
            <a:r>
              <a:rPr lang="ko-KR" altLang="en-US" sz="1100" dirty="0">
                <a:latin typeface="HY수평선M" pitchFamily="18" charset="-127"/>
                <a:ea typeface="HY수평선M" pitchFamily="18" charset="-127"/>
              </a:rPr>
              <a:t>호 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sz="1100" dirty="0" smtClean="0">
                <a:latin typeface="HY수평선M" pitchFamily="18" charset="-127"/>
                <a:ea typeface="HY수평선M" pitchFamily="18" charset="-127"/>
              </a:rPr>
              <a:t>충해관리용 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</a:rPr>
              <a:t>(</a:t>
            </a:r>
            <a:r>
              <a:rPr lang="ko-KR" altLang="en-US" sz="1100" dirty="0">
                <a:latin typeface="HY수평선M" pitchFamily="18" charset="-127"/>
                <a:ea typeface="HY수평선M" pitchFamily="18" charset="-127"/>
              </a:rPr>
              <a:t>상품명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</a:rPr>
              <a:t>:</a:t>
            </a:r>
            <a:r>
              <a:rPr lang="ko-KR" altLang="en-US" sz="1100" dirty="0" err="1" smtClean="0">
                <a:latin typeface="HY수평선M" pitchFamily="18" charset="-127"/>
                <a:ea typeface="HY수평선M" pitchFamily="18" charset="-127"/>
              </a:rPr>
              <a:t>풍뎅이페로몬</a:t>
            </a:r>
            <a:r>
              <a:rPr lang="en-US" altLang="ko-KR" sz="1100" dirty="0" smtClean="0">
                <a:latin typeface="HY수평선M" pitchFamily="18" charset="-127"/>
                <a:ea typeface="HY수평선M" pitchFamily="18" charset="-127"/>
              </a:rPr>
              <a:t>)</a:t>
            </a:r>
            <a:endParaRPr lang="ko-KR" altLang="en-US" sz="1100" dirty="0">
              <a:latin typeface="HY수평선M" pitchFamily="18" charset="-127"/>
              <a:ea typeface="HY수평선M" pitchFamily="18" charset="-127"/>
            </a:endParaRPr>
          </a:p>
        </p:txBody>
      </p:sp>
      <p:grpSp>
        <p:nvGrpSpPr>
          <p:cNvPr id="6" name="그룹 76"/>
          <p:cNvGrpSpPr>
            <a:grpSpLocks/>
          </p:cNvGrpSpPr>
          <p:nvPr/>
        </p:nvGrpSpPr>
        <p:grpSpPr bwMode="auto">
          <a:xfrm>
            <a:off x="5721401" y="12423"/>
            <a:ext cx="3387103" cy="421246"/>
            <a:chOff x="294878" y="250190"/>
            <a:chExt cx="6623944" cy="421365"/>
          </a:xfrm>
        </p:grpSpPr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294878" y="250190"/>
              <a:ext cx="6600224" cy="230897"/>
            </a:xfrm>
            <a:prstGeom prst="rect">
              <a:avLst/>
            </a:prstGeom>
            <a:noFill/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spc="-100" dirty="0" smtClean="0">
                  <a:ln>
                    <a:prstDash val="solid"/>
                  </a:ln>
                  <a:latin typeface="Tahoma" pitchFamily="34" charset="0"/>
                  <a:ea typeface="Yoon 윤고딕 550_TT" pitchFamily="18" charset="-127"/>
                  <a:cs typeface="Tahoma" pitchFamily="34" charset="0"/>
                </a:rPr>
                <a:t>Beyond  to  World  Class</a:t>
              </a:r>
              <a:endParaRPr kumimoji="0" lang="en-US" altLang="ko-KR" sz="900" b="1" spc="-100" dirty="0">
                <a:ln>
                  <a:prstDash val="solid"/>
                </a:ln>
                <a:latin typeface="Tahoma" pitchFamily="34" charset="0"/>
                <a:ea typeface="Yoon 윤고딕 550_TT" pitchFamily="18" charset="-127"/>
                <a:cs typeface="Tahoma" pitchFamily="34" charset="0"/>
              </a:endParaRP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717243" y="409871"/>
              <a:ext cx="6201579" cy="261684"/>
            </a:xfrm>
            <a:prstGeom prst="rect">
              <a:avLst/>
            </a:prstGeom>
            <a:noFill/>
            <a:effectLst>
              <a:outerShdw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ll</a:t>
              </a:r>
              <a:r>
                <a:rPr kumimoji="0" lang="en-US" altLang="ko-KR" sz="11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 </a:t>
              </a:r>
              <a:r>
                <a:rPr kumimoji="0" lang="en-US" altLang="ko-KR" sz="11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p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est </a:t>
              </a:r>
              <a:r>
                <a:rPr kumimoji="0" lang="en-US" altLang="ko-KR" sz="11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efense and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gricultural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evelopment </a:t>
              </a:r>
              <a:endParaRPr kumimoji="0" lang="ko-KR" altLang="en-US" sz="1100" dirty="0">
                <a:solidFill>
                  <a:schemeClr val="accent3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</p:grpSp>
      <p:sp>
        <p:nvSpPr>
          <p:cNvPr id="9" name="바닥글 개체 틀 1"/>
          <p:cNvSpPr txBox="1">
            <a:spLocks/>
          </p:cNvSpPr>
          <p:nvPr/>
        </p:nvSpPr>
        <p:spPr>
          <a:xfrm>
            <a:off x="2483768" y="6549135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tx1"/>
                </a:solidFill>
              </a:rPr>
              <a:t>Copyright©. AD Corporation. All Rights Reserved.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3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76672"/>
            <a:ext cx="5638076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ko-KR" altLang="en-US" sz="24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㈜에이디의 비즈니스 모델</a:t>
            </a:r>
            <a:endParaRPr lang="en-US" altLang="ko-KR" sz="2400" b="1" dirty="0" smtClean="0">
              <a:solidFill>
                <a:srgbClr val="2D3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1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AD Corporation Business Models</a:t>
            </a:r>
            <a:endParaRPr lang="ko-KR" altLang="en-US" sz="1100" b="1" dirty="0">
              <a:solidFill>
                <a:schemeClr val="tx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ahoma" pitchFamily="34" charset="0"/>
              <a:ea typeface="HY헤드라인M" panose="02030600000101010101" pitchFamily="18" charset="-127"/>
              <a:cs typeface="Tahoma" pitchFamily="34" charset="0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0" y="1412776"/>
            <a:ext cx="7267704" cy="96949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5000">
                <a:schemeClr val="tx1">
                  <a:alpha val="50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39552" y="1412776"/>
            <a:ext cx="6773008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chemeClr val="bg1">
                    <a:lumMod val="9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친환경</a:t>
            </a:r>
            <a:r>
              <a:rPr lang="en-US" altLang="ko-KR" dirty="0" smtClean="0">
                <a:solidFill>
                  <a:schemeClr val="bg1">
                    <a:lumMod val="9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dirty="0" smtClean="0">
                <a:solidFill>
                  <a:schemeClr val="bg1">
                    <a:lumMod val="95000"/>
                  </a:schemeClr>
                </a:solidFill>
                <a:latin typeface="휴먼모음T" pitchFamily="18" charset="-127"/>
                <a:ea typeface="휴먼모음T" pitchFamily="18" charset="-127"/>
              </a:rPr>
              <a:t>親環境</a:t>
            </a:r>
            <a:r>
              <a:rPr lang="en-US" altLang="ko-KR" dirty="0" smtClean="0">
                <a:solidFill>
                  <a:schemeClr val="bg1">
                    <a:lumMod val="95000"/>
                  </a:schemeClr>
                </a:solidFill>
                <a:latin typeface="휴먼모음T" pitchFamily="18" charset="-127"/>
                <a:ea typeface="휴먼모음T" pitchFamily="18" charset="-127"/>
              </a:rPr>
              <a:t>; Eco-friendly)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solidFill>
                  <a:schemeClr val="bg1">
                    <a:lumMod val="9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자연환경을 오염하지 않고 자연 그대로의 환경과 잘 어울리는 일</a:t>
            </a:r>
            <a:endParaRPr lang="ko-KR" altLang="en-US" sz="2000" dirty="0">
              <a:solidFill>
                <a:schemeClr val="bg1">
                  <a:lumMod val="9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61" name="꺾인 연결선 60"/>
          <p:cNvCxnSpPr>
            <a:stCxn id="15" idx="2"/>
            <a:endCxn id="16" idx="0"/>
          </p:cNvCxnSpPr>
          <p:nvPr/>
        </p:nvCxnSpPr>
        <p:spPr>
          <a:xfrm rot="16200000" flipH="1">
            <a:off x="3413116" y="4309227"/>
            <a:ext cx="864860" cy="1319950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/>
        </p:nvGrpSpPr>
        <p:grpSpPr>
          <a:xfrm>
            <a:off x="1128257" y="2492896"/>
            <a:ext cx="6879867" cy="4032448"/>
            <a:chOff x="1533267" y="260648"/>
            <a:chExt cx="6879867" cy="4032448"/>
          </a:xfrm>
        </p:grpSpPr>
        <p:sp>
          <p:nvSpPr>
            <p:cNvPr id="11" name="TextBox 10"/>
            <p:cNvSpPr txBox="1"/>
            <p:nvPr/>
          </p:nvSpPr>
          <p:spPr>
            <a:xfrm>
              <a:off x="3783272" y="260648"/>
              <a:ext cx="1812444" cy="442674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ko-KR" altLang="en-US" sz="1000" b="1" dirty="0" err="1" smtClean="0"/>
                <a:t>작물보호제</a:t>
              </a:r>
              <a:endParaRPr lang="en-US" altLang="ko-KR" sz="1000" b="1" dirty="0" smtClean="0"/>
            </a:p>
            <a:p>
              <a:pPr algn="ctr"/>
              <a:r>
                <a:rPr lang="en-US" altLang="ko-KR" sz="1000" b="1" dirty="0" smtClean="0"/>
                <a:t>(Pest Control Agent, PCA)</a:t>
              </a:r>
              <a:endParaRPr lang="ko-KR" altLang="en-US" sz="10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17671" y="1052736"/>
              <a:ext cx="2288891" cy="442674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ko-KR" altLang="en-US" sz="1000" b="1" dirty="0" smtClean="0"/>
                <a:t>화학농약</a:t>
              </a:r>
              <a:endParaRPr lang="en-US" altLang="ko-KR" sz="1000" b="1" dirty="0" smtClean="0"/>
            </a:p>
            <a:p>
              <a:pPr algn="ctr"/>
              <a:r>
                <a:rPr lang="en-US" altLang="ko-KR" sz="1000" b="1" dirty="0" smtClean="0"/>
                <a:t>(Conventional Chemical Pesticide)</a:t>
              </a:r>
              <a:endParaRPr lang="ko-KR" altLang="en-US" sz="10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81634" y="3169384"/>
              <a:ext cx="2131500" cy="783193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altLang="ko-KR" sz="1000" b="1" dirty="0" smtClean="0"/>
                <a:t>PIP</a:t>
              </a:r>
              <a:r>
                <a:rPr lang="ko-KR" altLang="en-US" sz="1000" b="1" dirty="0" smtClean="0"/>
                <a:t>농약</a:t>
              </a:r>
              <a:endParaRPr lang="en-US" altLang="ko-KR" sz="1000" b="1" dirty="0" smtClean="0"/>
            </a:p>
            <a:p>
              <a:r>
                <a:rPr lang="en-US" altLang="ko-KR" sz="1000" b="1" dirty="0" smtClean="0"/>
                <a:t>(Plant-</a:t>
              </a:r>
              <a:r>
                <a:rPr lang="en-US" altLang="ko-KR" sz="1000" b="1" dirty="0" err="1" smtClean="0"/>
                <a:t>incoporated</a:t>
              </a:r>
              <a:r>
                <a:rPr lang="en-US" altLang="ko-KR" sz="1000" b="1" dirty="0" smtClean="0"/>
                <a:t>-protectant)</a:t>
              </a:r>
            </a:p>
            <a:p>
              <a:r>
                <a:rPr lang="ko-KR" altLang="ko-KR" sz="1000" b="1" dirty="0" smtClean="0">
                  <a:sym typeface="Wingdings"/>
                </a:rPr>
                <a:t></a:t>
              </a:r>
              <a:r>
                <a:rPr lang="ko-KR" altLang="en-US" sz="1000" b="1" dirty="0" smtClean="0">
                  <a:sym typeface="Wingdings"/>
                </a:rPr>
                <a:t>식물체에 도입된 유전자에 의해 </a:t>
              </a:r>
              <a:endParaRPr lang="en-US" altLang="ko-KR" sz="1000" b="1" dirty="0" smtClean="0">
                <a:sym typeface="Wingdings"/>
              </a:endParaRPr>
            </a:p>
            <a:p>
              <a:r>
                <a:rPr lang="ko-KR" altLang="en-US" sz="1000" b="1" dirty="0" smtClean="0">
                  <a:sym typeface="Wingdings"/>
                </a:rPr>
                <a:t> 생산된 작물보호물질</a:t>
              </a:r>
              <a:endParaRPr lang="ko-KR" altLang="en-US" sz="10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50763" y="1772816"/>
              <a:ext cx="2113354" cy="783193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ko-KR" altLang="en-US" sz="1000" b="1" dirty="0" smtClean="0"/>
                <a:t>기타</a:t>
              </a:r>
              <a:endParaRPr lang="en-US" altLang="ko-KR" sz="1000" b="1" dirty="0" smtClean="0"/>
            </a:p>
            <a:p>
              <a:r>
                <a:rPr lang="ko-KR" altLang="ko-KR" sz="1000" b="1" dirty="0" smtClean="0">
                  <a:sym typeface="Wingdings"/>
                </a:rPr>
                <a:t></a:t>
              </a:r>
              <a:r>
                <a:rPr lang="ko-KR" altLang="en-US" sz="1000" b="1" dirty="0" smtClean="0">
                  <a:sym typeface="Wingdings"/>
                </a:rPr>
                <a:t>천적</a:t>
              </a:r>
              <a:r>
                <a:rPr lang="en-US" altLang="ko-KR" sz="1000" b="1" dirty="0" smtClean="0"/>
                <a:t>(Insect Predators)</a:t>
              </a:r>
            </a:p>
            <a:p>
              <a:r>
                <a:rPr lang="ko-KR" altLang="ko-KR" sz="1000" b="1" dirty="0" smtClean="0">
                  <a:sym typeface="Wingdings"/>
                </a:rPr>
                <a:t></a:t>
              </a:r>
              <a:r>
                <a:rPr lang="ko-KR" altLang="en-US" sz="1000" b="1" dirty="0" err="1" smtClean="0">
                  <a:sym typeface="Wingdings"/>
                </a:rPr>
                <a:t>선충</a:t>
              </a:r>
              <a:r>
                <a:rPr lang="en-US" altLang="ko-KR" sz="1000" b="1" dirty="0" smtClean="0">
                  <a:sym typeface="Wingdings"/>
                </a:rPr>
                <a:t>(Nematodes)</a:t>
              </a:r>
            </a:p>
            <a:p>
              <a:r>
                <a:rPr lang="ko-KR" altLang="ko-KR" sz="1000" b="1" dirty="0" smtClean="0">
                  <a:sym typeface="Wingdings"/>
                </a:rPr>
                <a:t></a:t>
              </a:r>
              <a:r>
                <a:rPr lang="ko-KR" altLang="en-US" sz="1000" b="1" dirty="0" err="1" smtClean="0">
                  <a:sym typeface="Wingdings"/>
                </a:rPr>
                <a:t>기생체</a:t>
              </a:r>
              <a:r>
                <a:rPr lang="en-US" altLang="ko-KR" sz="1000" b="1" dirty="0" smtClean="0">
                  <a:sym typeface="Wingdings"/>
                </a:rPr>
                <a:t>(Macroscopic parasites)</a:t>
              </a:r>
              <a:endParaRPr lang="ko-KR" altLang="en-US" sz="10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04423" y="1844824"/>
              <a:ext cx="1572315" cy="45970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ko-KR" altLang="en-US" sz="1100" b="1" dirty="0" smtClean="0">
                  <a:solidFill>
                    <a:srgbClr val="0033CC"/>
                  </a:solidFill>
                </a:rPr>
                <a:t>생물학적 농약</a:t>
              </a:r>
              <a:endParaRPr lang="en-US" altLang="ko-KR" sz="1100" b="1" dirty="0" smtClean="0">
                <a:solidFill>
                  <a:srgbClr val="0033CC"/>
                </a:solidFill>
              </a:endParaRPr>
            </a:p>
            <a:p>
              <a:pPr algn="ctr"/>
              <a:r>
                <a:rPr lang="en-US" altLang="ko-KR" sz="1000" b="1" dirty="0" smtClean="0"/>
                <a:t>(</a:t>
              </a:r>
              <a:r>
                <a:rPr lang="en-US" altLang="ko-KR" sz="1000" b="1" dirty="0" err="1" smtClean="0"/>
                <a:t>Biorational</a:t>
              </a:r>
              <a:r>
                <a:rPr lang="en-US" altLang="ko-KR" sz="1000" b="1" dirty="0" smtClean="0"/>
                <a:t> Pesticide)</a:t>
              </a:r>
              <a:endParaRPr lang="ko-KR" altLang="en-US" sz="10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99953" y="3169384"/>
              <a:ext cx="1621155" cy="1123712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ko-KR" altLang="en-US" sz="1000" b="1" dirty="0" smtClean="0"/>
                <a:t>미생물농</a:t>
              </a:r>
              <a:r>
                <a:rPr lang="ko-KR" altLang="en-US" sz="1000" b="1" dirty="0"/>
                <a:t>약</a:t>
              </a:r>
              <a:endParaRPr lang="en-US" altLang="ko-KR" sz="1000" b="1" dirty="0" smtClean="0"/>
            </a:p>
            <a:p>
              <a:pPr algn="ctr"/>
              <a:r>
                <a:rPr lang="en-US" altLang="ko-KR" sz="1000" b="1" dirty="0" smtClean="0"/>
                <a:t>(Microbial PCA)</a:t>
              </a:r>
            </a:p>
            <a:p>
              <a:r>
                <a:rPr lang="ko-KR" altLang="ko-KR" sz="1000" b="1" dirty="0" smtClean="0">
                  <a:sym typeface="Wingdings"/>
                </a:rPr>
                <a:t></a:t>
              </a:r>
              <a:r>
                <a:rPr lang="ko-KR" altLang="en-US" sz="1000" b="1" dirty="0" smtClean="0">
                  <a:sym typeface="Wingdings"/>
                </a:rPr>
                <a:t>세균</a:t>
              </a:r>
              <a:r>
                <a:rPr lang="en-US" altLang="ko-KR" sz="1000" b="1" dirty="0" smtClean="0">
                  <a:sym typeface="Wingdings"/>
                </a:rPr>
                <a:t>(Bacteria)</a:t>
              </a:r>
            </a:p>
            <a:p>
              <a:r>
                <a:rPr lang="ko-KR" altLang="ko-KR" sz="1000" b="1" dirty="0" smtClean="0">
                  <a:sym typeface="Wingdings"/>
                </a:rPr>
                <a:t></a:t>
              </a:r>
              <a:r>
                <a:rPr lang="ko-KR" altLang="en-US" sz="1000" b="1" dirty="0" smtClean="0">
                  <a:sym typeface="Wingdings"/>
                </a:rPr>
                <a:t>곰팡이</a:t>
              </a:r>
              <a:r>
                <a:rPr lang="en-US" altLang="ko-KR" sz="1000" b="1" dirty="0" smtClean="0">
                  <a:sym typeface="Wingdings"/>
                </a:rPr>
                <a:t>(Fungi)</a:t>
              </a:r>
            </a:p>
            <a:p>
              <a:r>
                <a:rPr lang="ko-KR" altLang="ko-KR" sz="1000" b="1" dirty="0" smtClean="0">
                  <a:sym typeface="Wingdings"/>
                </a:rPr>
                <a:t></a:t>
              </a:r>
              <a:r>
                <a:rPr lang="ko-KR" altLang="en-US" sz="1000" b="1" dirty="0" smtClean="0">
                  <a:sym typeface="Wingdings"/>
                </a:rPr>
                <a:t>바이러스</a:t>
              </a:r>
              <a:r>
                <a:rPr lang="en-US" altLang="ko-KR" sz="1000" b="1" dirty="0" smtClean="0">
                  <a:sym typeface="Wingdings"/>
                </a:rPr>
                <a:t>(Viruses)</a:t>
              </a:r>
            </a:p>
            <a:p>
              <a:r>
                <a:rPr lang="ko-KR" altLang="ko-KR" sz="1000" b="1" dirty="0" smtClean="0">
                  <a:sym typeface="Wingdings"/>
                </a:rPr>
                <a:t></a:t>
              </a:r>
              <a:r>
                <a:rPr lang="ko-KR" altLang="en-US" sz="1000" b="1" dirty="0" smtClean="0">
                  <a:sym typeface="Wingdings"/>
                </a:rPr>
                <a:t>원생동물</a:t>
              </a:r>
              <a:r>
                <a:rPr lang="en-US" altLang="ko-KR" sz="1000" b="1" dirty="0" smtClean="0">
                  <a:sym typeface="Wingdings"/>
                </a:rPr>
                <a:t>(Protozoans)</a:t>
              </a:r>
              <a:endParaRPr lang="ko-KR" altLang="en-US" sz="10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533267" y="3165589"/>
              <a:ext cx="2051307" cy="1038582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ko-KR" altLang="en-US" sz="1100" b="1" dirty="0" smtClean="0">
                  <a:solidFill>
                    <a:srgbClr val="0033CC"/>
                  </a:solidFill>
                </a:rPr>
                <a:t>생화학농</a:t>
              </a:r>
              <a:r>
                <a:rPr lang="ko-KR" altLang="en-US" sz="1100" b="1" dirty="0">
                  <a:solidFill>
                    <a:srgbClr val="0033CC"/>
                  </a:solidFill>
                </a:rPr>
                <a:t>약</a:t>
              </a:r>
              <a:endParaRPr lang="en-US" altLang="ko-KR" sz="1100" b="1" dirty="0" smtClean="0">
                <a:solidFill>
                  <a:srgbClr val="0033CC"/>
                </a:solidFill>
              </a:endParaRPr>
            </a:p>
            <a:p>
              <a:pPr algn="ctr"/>
              <a:r>
                <a:rPr lang="en-US" altLang="ko-KR" sz="1000" b="1" dirty="0" smtClean="0"/>
                <a:t>(Biochemical PCA)</a:t>
              </a:r>
            </a:p>
            <a:p>
              <a:r>
                <a:rPr lang="ko-KR" altLang="ko-KR" sz="1000" b="1" dirty="0" smtClean="0">
                  <a:sym typeface="Wingdings"/>
                </a:rPr>
                <a:t></a:t>
              </a:r>
              <a:r>
                <a:rPr lang="ko-KR" altLang="en-US" sz="1000" b="1" dirty="0" smtClean="0">
                  <a:sym typeface="Wingdings"/>
                </a:rPr>
                <a:t>천연물</a:t>
              </a:r>
              <a:r>
                <a:rPr lang="en-US" altLang="ko-KR" sz="1000" b="1" dirty="0" smtClean="0">
                  <a:sym typeface="Wingdings"/>
                </a:rPr>
                <a:t>(Natural antibiotics)</a:t>
              </a:r>
            </a:p>
            <a:p>
              <a:r>
                <a:rPr lang="ko-KR" altLang="ko-KR" sz="1400" b="1" dirty="0" smtClean="0">
                  <a:solidFill>
                    <a:srgbClr val="FF0000"/>
                  </a:solidFill>
                  <a:sym typeface="Wingdings"/>
                </a:rPr>
                <a:t></a:t>
              </a:r>
              <a:r>
                <a:rPr lang="ko-KR" altLang="en-US" sz="1400" b="1" dirty="0" err="1" smtClean="0">
                  <a:solidFill>
                    <a:srgbClr val="FF0000"/>
                  </a:solidFill>
                  <a:sym typeface="Wingdings"/>
                </a:rPr>
                <a:t>페로몬</a:t>
              </a:r>
              <a:r>
                <a:rPr lang="en-US" altLang="ko-KR" sz="1400" b="1" dirty="0" smtClean="0">
                  <a:solidFill>
                    <a:srgbClr val="FF0000"/>
                  </a:solidFill>
                  <a:sym typeface="Wingdings"/>
                </a:rPr>
                <a:t>(Pheromones</a:t>
              </a:r>
              <a:r>
                <a:rPr lang="en-US" altLang="ko-KR" sz="1000" b="1" dirty="0" smtClean="0">
                  <a:solidFill>
                    <a:srgbClr val="FF0000"/>
                  </a:solidFill>
                  <a:sym typeface="Wingdings"/>
                </a:rPr>
                <a:t>)</a:t>
              </a:r>
            </a:p>
            <a:p>
              <a:r>
                <a:rPr lang="ko-KR" altLang="ko-KR" sz="1000" b="1" dirty="0" smtClean="0">
                  <a:sym typeface="Wingdings"/>
                </a:rPr>
                <a:t></a:t>
              </a:r>
              <a:r>
                <a:rPr lang="ko-KR" altLang="en-US" sz="1000" b="1" dirty="0" smtClean="0">
                  <a:sym typeface="Wingdings"/>
                </a:rPr>
                <a:t>단백질</a:t>
              </a:r>
              <a:r>
                <a:rPr lang="en-US" altLang="ko-KR" sz="1000" b="1" dirty="0" smtClean="0">
                  <a:sym typeface="Wingdings"/>
                </a:rPr>
                <a:t>(Proteins)</a:t>
              </a:r>
              <a:endParaRPr lang="ko-KR" altLang="en-US" sz="10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41491" y="1052736"/>
              <a:ext cx="2129440" cy="459700"/>
            </a:xfrm>
            <a:prstGeom prst="roundRect">
              <a:avLst/>
            </a:prstGeom>
            <a:gradFill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</a:gra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ko-KR" altLang="en-US" sz="1100" b="1" dirty="0" smtClean="0">
                  <a:solidFill>
                    <a:srgbClr val="0033CC"/>
                  </a:solidFill>
                </a:rPr>
                <a:t>생</a:t>
              </a:r>
              <a:r>
                <a:rPr lang="ko-KR" altLang="en-US" sz="1100" b="1" dirty="0">
                  <a:solidFill>
                    <a:srgbClr val="0033CC"/>
                  </a:solidFill>
                </a:rPr>
                <a:t>물</a:t>
              </a:r>
              <a:r>
                <a:rPr lang="ko-KR" altLang="en-US" sz="1100" b="1" dirty="0" smtClean="0">
                  <a:solidFill>
                    <a:srgbClr val="0033CC"/>
                  </a:solidFill>
                </a:rPr>
                <a:t>농약</a:t>
              </a:r>
              <a:endParaRPr lang="en-US" altLang="ko-KR" sz="1100" b="1" dirty="0" smtClean="0">
                <a:solidFill>
                  <a:srgbClr val="0033CC"/>
                </a:solidFill>
              </a:endParaRPr>
            </a:p>
            <a:p>
              <a:pPr algn="ctr"/>
              <a:r>
                <a:rPr lang="en-US" altLang="ko-KR" sz="1000" b="1" dirty="0" smtClean="0"/>
                <a:t>(Biological Pest Control Agent)</a:t>
              </a:r>
              <a:endParaRPr lang="ko-KR" altLang="en-US" sz="1000" b="1" dirty="0"/>
            </a:p>
          </p:txBody>
        </p:sp>
        <p:cxnSp>
          <p:nvCxnSpPr>
            <p:cNvPr id="19" name="꺾인 연결선 18"/>
            <p:cNvCxnSpPr>
              <a:stCxn id="11" idx="2"/>
              <a:endCxn id="12" idx="0"/>
            </p:cNvCxnSpPr>
            <p:nvPr/>
          </p:nvCxnSpPr>
          <p:spPr>
            <a:xfrm rot="5400000">
              <a:off x="3751099" y="114341"/>
              <a:ext cx="349414" cy="1527377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0" name="꺾인 연결선 19"/>
            <p:cNvCxnSpPr>
              <a:stCxn id="11" idx="2"/>
              <a:endCxn id="18" idx="0"/>
            </p:cNvCxnSpPr>
            <p:nvPr/>
          </p:nvCxnSpPr>
          <p:spPr>
            <a:xfrm rot="16200000" flipH="1">
              <a:off x="5223145" y="169670"/>
              <a:ext cx="349414" cy="1416717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2" name="꺾인 연결선 21"/>
            <p:cNvCxnSpPr>
              <a:stCxn id="18" idx="2"/>
              <a:endCxn id="14" idx="0"/>
            </p:cNvCxnSpPr>
            <p:nvPr/>
          </p:nvCxnSpPr>
          <p:spPr>
            <a:xfrm rot="16200000" flipH="1">
              <a:off x="5976635" y="1642011"/>
              <a:ext cx="260380" cy="1229"/>
            </a:xfrm>
            <a:prstGeom prst="bentConnector3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1" name="꺾인 연결선 20"/>
            <p:cNvCxnSpPr>
              <a:stCxn id="18" idx="2"/>
              <a:endCxn id="15" idx="0"/>
            </p:cNvCxnSpPr>
            <p:nvPr/>
          </p:nvCxnSpPr>
          <p:spPr>
            <a:xfrm rot="5400000">
              <a:off x="4682202" y="420815"/>
              <a:ext cx="332388" cy="2515630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5" name="꺾인 연결선 24"/>
            <p:cNvCxnSpPr>
              <a:stCxn id="15" idx="2"/>
              <a:endCxn id="13" idx="0"/>
            </p:cNvCxnSpPr>
            <p:nvPr/>
          </p:nvCxnSpPr>
          <p:spPr>
            <a:xfrm rot="16200000" flipH="1">
              <a:off x="5036552" y="858552"/>
              <a:ext cx="864860" cy="375680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3" name="꺾인 연결선 22"/>
            <p:cNvCxnSpPr>
              <a:stCxn id="15" idx="2"/>
              <a:endCxn id="17" idx="0"/>
            </p:cNvCxnSpPr>
            <p:nvPr/>
          </p:nvCxnSpPr>
          <p:spPr>
            <a:xfrm rot="5400000">
              <a:off x="2644219" y="2219226"/>
              <a:ext cx="861065" cy="1031660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26" name="그룹 76"/>
          <p:cNvGrpSpPr>
            <a:grpSpLocks/>
          </p:cNvGrpSpPr>
          <p:nvPr/>
        </p:nvGrpSpPr>
        <p:grpSpPr bwMode="auto">
          <a:xfrm>
            <a:off x="5796136" y="12423"/>
            <a:ext cx="3384376" cy="421246"/>
            <a:chOff x="294878" y="250190"/>
            <a:chExt cx="6618611" cy="421365"/>
          </a:xfrm>
        </p:grpSpPr>
        <p:sp>
          <p:nvSpPr>
            <p:cNvPr id="27" name="Text Box 5"/>
            <p:cNvSpPr txBox="1">
              <a:spLocks noChangeArrowheads="1"/>
            </p:cNvSpPr>
            <p:nvPr/>
          </p:nvSpPr>
          <p:spPr bwMode="auto">
            <a:xfrm>
              <a:off x="294878" y="250190"/>
              <a:ext cx="6600224" cy="230897"/>
            </a:xfrm>
            <a:prstGeom prst="rect">
              <a:avLst/>
            </a:prstGeom>
            <a:noFill/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spc="-100" dirty="0" smtClean="0">
                  <a:ln>
                    <a:prstDash val="solid"/>
                  </a:ln>
                  <a:latin typeface="Tahoma" pitchFamily="34" charset="0"/>
                  <a:ea typeface="Yoon 윤고딕 550_TT" pitchFamily="18" charset="-127"/>
                  <a:cs typeface="Tahoma" pitchFamily="34" charset="0"/>
                </a:rPr>
                <a:t>Beyond  to  World  Class</a:t>
              </a:r>
              <a:endParaRPr kumimoji="0" lang="en-US" altLang="ko-KR" sz="900" b="1" spc="-100" dirty="0">
                <a:ln>
                  <a:prstDash val="solid"/>
                </a:ln>
                <a:latin typeface="Tahoma" pitchFamily="34" charset="0"/>
                <a:ea typeface="Yoon 윤고딕 550_TT" pitchFamily="18" charset="-127"/>
                <a:cs typeface="Tahoma" pitchFamily="34" charset="0"/>
              </a:endParaRPr>
            </a:p>
          </p:txBody>
        </p:sp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711910" y="409871"/>
              <a:ext cx="6201579" cy="261684"/>
            </a:xfrm>
            <a:prstGeom prst="rect">
              <a:avLst/>
            </a:prstGeom>
            <a:noFill/>
            <a:effectLst>
              <a:outerShdw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All 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pest Defense and Agricultural Development </a:t>
              </a:r>
              <a:endParaRPr kumimoji="0" lang="ko-KR" altLang="en-US" sz="1100" dirty="0">
                <a:solidFill>
                  <a:schemeClr val="accent3">
                    <a:lumMod val="20000"/>
                    <a:lumOff val="8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</p:grpSp>
      <p:sp>
        <p:nvSpPr>
          <p:cNvPr id="29" name="바닥글 개체 틀 1"/>
          <p:cNvSpPr txBox="1">
            <a:spLocks/>
          </p:cNvSpPr>
          <p:nvPr/>
        </p:nvSpPr>
        <p:spPr>
          <a:xfrm>
            <a:off x="2483768" y="6549135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tx1"/>
                </a:solidFill>
              </a:rPr>
              <a:t>Copyright©. AD Corporation. All Rights Reserved.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58993" y="1184052"/>
            <a:ext cx="45719" cy="93610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76720" y="1189201"/>
            <a:ext cx="4599336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latin typeface="휴먼모음T" pitchFamily="18" charset="-127"/>
                <a:ea typeface="휴먼모음T" pitchFamily="18" charset="-127"/>
                <a:sym typeface="Wingdings 2" pitchFamily="18" charset="2"/>
              </a:rPr>
              <a:t>곤충이 몸 밖으로 분비하여 같은 종류의 다른 곤충에 어떤 </a:t>
            </a:r>
            <a:endParaRPr lang="en-US" altLang="ko-KR" sz="1100" dirty="0">
              <a:latin typeface="휴먼모음T" pitchFamily="18" charset="-127"/>
              <a:ea typeface="휴먼모음T" pitchFamily="18" charset="-127"/>
              <a:sym typeface="Wingdings 2" pitchFamily="18" charset="2"/>
            </a:endParaRPr>
          </a:p>
          <a:p>
            <a:r>
              <a:rPr lang="ko-KR" altLang="en-US" sz="1100" dirty="0">
                <a:latin typeface="휴먼모음T" pitchFamily="18" charset="-127"/>
                <a:ea typeface="휴먼모음T" pitchFamily="18" charset="-127"/>
                <a:sym typeface="Wingdings 2" pitchFamily="18" charset="2"/>
              </a:rPr>
              <a:t>영향을 미치는 화학 물질 </a:t>
            </a:r>
            <a:r>
              <a:rPr lang="en-US" altLang="ko-KR" sz="1100" dirty="0">
                <a:latin typeface="휴먼모음T" pitchFamily="18" charset="-127"/>
                <a:ea typeface="휴먼모음T" pitchFamily="18" charset="-127"/>
                <a:sym typeface="Wingdings 2" pitchFamily="18" charset="2"/>
              </a:rPr>
              <a:t>&lt;</a:t>
            </a:r>
            <a:r>
              <a:rPr lang="ko-KR" altLang="en-US" sz="1100" dirty="0" err="1">
                <a:latin typeface="휴먼모음T" pitchFamily="18" charset="-127"/>
                <a:ea typeface="휴먼모음T" pitchFamily="18" charset="-127"/>
                <a:sym typeface="Wingdings 2" pitchFamily="18" charset="2"/>
              </a:rPr>
              <a:t>사전적의미</a:t>
            </a:r>
            <a:r>
              <a:rPr lang="en-US" altLang="ko-KR" sz="1100" dirty="0">
                <a:latin typeface="휴먼모음T" pitchFamily="18" charset="-127"/>
                <a:ea typeface="휴먼모음T" pitchFamily="18" charset="-127"/>
                <a:sym typeface="Wingdings 2" pitchFamily="18" charset="2"/>
              </a:rPr>
              <a:t>&gt;</a:t>
            </a:r>
          </a:p>
          <a:p>
            <a:endParaRPr lang="en-US" altLang="ko-KR" sz="1100" dirty="0">
              <a:solidFill>
                <a:srgbClr val="0033CC"/>
              </a:solidFill>
              <a:latin typeface="휴먼모음T" pitchFamily="18" charset="-127"/>
              <a:ea typeface="휴먼모음T" pitchFamily="18" charset="-127"/>
              <a:sym typeface="Wingdings 2" pitchFamily="18" charset="2"/>
            </a:endParaRPr>
          </a:p>
          <a:p>
            <a:r>
              <a:rPr lang="ko-KR" altLang="en-US" sz="1100" dirty="0">
                <a:solidFill>
                  <a:srgbClr val="0033CC"/>
                </a:solidFill>
                <a:latin typeface="휴먼모음T" pitchFamily="18" charset="-127"/>
                <a:ea typeface="휴먼모음T" pitchFamily="18" charset="-127"/>
                <a:sym typeface="Wingdings 2" pitchFamily="18" charset="2"/>
              </a:rPr>
              <a:t>곤충의 종</a:t>
            </a:r>
            <a:r>
              <a:rPr lang="en-US" altLang="ko-KR" sz="1100" dirty="0">
                <a:solidFill>
                  <a:srgbClr val="0033CC"/>
                </a:solidFill>
                <a:latin typeface="휴먼모음T" pitchFamily="18" charset="-127"/>
                <a:ea typeface="휴먼모음T" pitchFamily="18" charset="-127"/>
                <a:sym typeface="Wingdings 2" pitchFamily="18" charset="2"/>
              </a:rPr>
              <a:t>(</a:t>
            </a:r>
            <a:r>
              <a:rPr lang="ko-KR" altLang="en-US" sz="1100" dirty="0">
                <a:solidFill>
                  <a:srgbClr val="0033CC"/>
                </a:solidFill>
                <a:latin typeface="휴먼모음T" pitchFamily="18" charset="-127"/>
                <a:ea typeface="휴먼모음T" pitchFamily="18" charset="-127"/>
                <a:sym typeface="Wingdings 2" pitchFamily="18" charset="2"/>
              </a:rPr>
              <a:t>種</a:t>
            </a:r>
            <a:r>
              <a:rPr lang="en-US" altLang="ko-KR" sz="1100" dirty="0">
                <a:solidFill>
                  <a:srgbClr val="0033CC"/>
                </a:solidFill>
                <a:latin typeface="휴먼모음T" pitchFamily="18" charset="-127"/>
                <a:ea typeface="휴먼모음T" pitchFamily="18" charset="-127"/>
                <a:sym typeface="Wingdings 2" pitchFamily="18" charset="2"/>
              </a:rPr>
              <a:t>)</a:t>
            </a:r>
            <a:r>
              <a:rPr lang="ko-KR" altLang="en-US" sz="1100" dirty="0">
                <a:solidFill>
                  <a:srgbClr val="0033CC"/>
                </a:solidFill>
                <a:latin typeface="휴먼모음T" pitchFamily="18" charset="-127"/>
                <a:ea typeface="휴먼모음T" pitchFamily="18" charset="-127"/>
                <a:sym typeface="Wingdings 2" pitchFamily="18" charset="2"/>
              </a:rPr>
              <a:t>내에서 의사교환이나 정보전달을 목적으로</a:t>
            </a:r>
            <a:endParaRPr lang="en-US" altLang="ko-KR" sz="1100" dirty="0">
              <a:solidFill>
                <a:srgbClr val="0033CC"/>
              </a:solidFill>
              <a:latin typeface="휴먼모음T" pitchFamily="18" charset="-127"/>
              <a:ea typeface="휴먼모음T" pitchFamily="18" charset="-127"/>
              <a:sym typeface="Wingdings 2" pitchFamily="18" charset="2"/>
            </a:endParaRPr>
          </a:p>
          <a:p>
            <a:r>
              <a:rPr lang="ko-KR" altLang="en-US" sz="1100" dirty="0">
                <a:solidFill>
                  <a:srgbClr val="0033CC"/>
                </a:solidFill>
                <a:latin typeface="휴먼모음T" pitchFamily="18" charset="-127"/>
                <a:ea typeface="휴먼모음T" pitchFamily="18" charset="-127"/>
                <a:sym typeface="Wingdings 2" pitchFamily="18" charset="2"/>
              </a:rPr>
              <a:t>체내에서 합성하여 냄새로서 대기 중으로 방출하는 </a:t>
            </a:r>
            <a:r>
              <a:rPr lang="ko-KR" altLang="en-US" sz="1100" dirty="0" smtClean="0">
                <a:solidFill>
                  <a:srgbClr val="0033CC"/>
                </a:solidFill>
                <a:latin typeface="휴먼모음T" pitchFamily="18" charset="-127"/>
                <a:ea typeface="휴먼모음T" pitchFamily="18" charset="-127"/>
                <a:sym typeface="Wingdings 2" pitchFamily="18" charset="2"/>
              </a:rPr>
              <a:t>화학물질 </a:t>
            </a:r>
            <a:r>
              <a:rPr lang="en-US" altLang="ko-KR" sz="1100" dirty="0" smtClean="0">
                <a:solidFill>
                  <a:srgbClr val="0033CC"/>
                </a:solidFill>
                <a:latin typeface="휴먼모음T" pitchFamily="18" charset="-127"/>
                <a:ea typeface="휴먼모음T" pitchFamily="18" charset="-127"/>
                <a:sym typeface="Wingdings 2" pitchFamily="18" charset="2"/>
              </a:rPr>
              <a:t>= </a:t>
            </a:r>
            <a:r>
              <a:rPr lang="ko-KR" altLang="en-US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  <a:sym typeface="Wingdings 2" pitchFamily="18" charset="2"/>
              </a:rPr>
              <a:t>곤충의</a:t>
            </a:r>
            <a:r>
              <a:rPr lang="en-US" altLang="ko-KR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  <a:sym typeface="Wingdings 2" pitchFamily="18" charset="2"/>
              </a:rPr>
              <a:t> </a:t>
            </a:r>
            <a:r>
              <a:rPr lang="ko-KR" altLang="en-US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  <a:sym typeface="Wingdings 2" pitchFamily="18" charset="2"/>
              </a:rPr>
              <a:t>언어</a:t>
            </a:r>
            <a:endParaRPr lang="en-US" altLang="ko-KR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  <a:sym typeface="Wingdings 2" pitchFamily="18" charset="2"/>
            </a:endParaRPr>
          </a:p>
          <a:p>
            <a:endParaRPr lang="ko-KR" altLang="en-US" sz="1100" dirty="0">
              <a:solidFill>
                <a:srgbClr val="0033CC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332656"/>
            <a:ext cx="5638076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ko-KR" altLang="en-US" sz="24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곤충 </a:t>
            </a:r>
            <a:r>
              <a:rPr lang="ko-KR" altLang="en-US" sz="2400" b="1" dirty="0" err="1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페로몬</a:t>
            </a:r>
            <a:r>
              <a:rPr lang="ko-KR" altLang="en-US" sz="24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r>
              <a:rPr lang="en-US" altLang="ko-KR" sz="1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Insect Pheromones?</a:t>
            </a:r>
            <a:endParaRPr lang="ko-KR" altLang="en-US" sz="1100" b="1" dirty="0" smtClean="0">
              <a:solidFill>
                <a:schemeClr val="tx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ahoma" pitchFamily="34" charset="0"/>
              <a:ea typeface="HY헤드라인M" panose="02030600000101010101" pitchFamily="18" charset="-127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5234" y="1277306"/>
            <a:ext cx="2534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/>
              <a:t>더듬이</a:t>
            </a:r>
            <a:endParaRPr lang="en-US" altLang="ko-KR" sz="1000" dirty="0" smtClean="0"/>
          </a:p>
          <a:p>
            <a:r>
              <a:rPr lang="ko-KR" altLang="en-US" sz="1000" dirty="0" smtClean="0"/>
              <a:t>절지동물의 머리 부분에 있는 감각 기관</a:t>
            </a:r>
            <a:endParaRPr lang="en-US" altLang="ko-KR" sz="1000" dirty="0" smtClean="0"/>
          </a:p>
          <a:p>
            <a:r>
              <a:rPr lang="ko-KR" altLang="en-US" sz="1000" dirty="0" smtClean="0"/>
              <a:t>후각</a:t>
            </a:r>
            <a:r>
              <a:rPr lang="en-US" altLang="ko-KR" sz="1000" dirty="0" smtClean="0"/>
              <a:t>, </a:t>
            </a:r>
            <a:r>
              <a:rPr lang="ko-KR" altLang="en-US" sz="1000" dirty="0" smtClean="0"/>
              <a:t>촉각 따위를 맡아보고 먹이를 찾고 </a:t>
            </a:r>
            <a:endParaRPr lang="en-US" altLang="ko-KR" sz="1000" dirty="0" smtClean="0"/>
          </a:p>
          <a:p>
            <a:r>
              <a:rPr lang="ko-KR" altLang="en-US" sz="1000" dirty="0" smtClean="0"/>
              <a:t>적을 막는 역할을 한다</a:t>
            </a:r>
            <a:r>
              <a:rPr lang="en-US" altLang="ko-KR" sz="1000" dirty="0" smtClean="0"/>
              <a:t>.</a:t>
            </a:r>
            <a:endParaRPr lang="ko-KR" altLang="en-US" sz="1000" dirty="0"/>
          </a:p>
        </p:txBody>
      </p:sp>
      <p:grpSp>
        <p:nvGrpSpPr>
          <p:cNvPr id="72" name="그룹 71"/>
          <p:cNvGrpSpPr/>
          <p:nvPr/>
        </p:nvGrpSpPr>
        <p:grpSpPr>
          <a:xfrm>
            <a:off x="619200" y="3546000"/>
            <a:ext cx="1512000" cy="1512000"/>
            <a:chOff x="682163" y="4643044"/>
            <a:chExt cx="1512000" cy="1512000"/>
          </a:xfrm>
        </p:grpSpPr>
        <p:sp>
          <p:nvSpPr>
            <p:cNvPr id="73" name="Oval 24"/>
            <p:cNvSpPr>
              <a:spLocks noChangeArrowheads="1"/>
            </p:cNvSpPr>
            <p:nvPr/>
          </p:nvSpPr>
          <p:spPr bwMode="gray">
            <a:xfrm>
              <a:off x="682163" y="4643044"/>
              <a:ext cx="1512000" cy="151200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lumMod val="75000"/>
                    <a:alpha val="32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>
              <a:spAutoFit/>
            </a:bodyPr>
            <a:lstStyle/>
            <a:p>
              <a:endParaRPr lang="ko-KR" altLang="en-US"/>
            </a:p>
          </p:txBody>
        </p:sp>
        <p:pic>
          <p:nvPicPr>
            <p:cNvPr id="74" name="Picture 6" descr="C:\Users\USER\Desktop\아비\ladybug-743562_1280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80" r="16680"/>
            <a:stretch/>
          </p:blipFill>
          <p:spPr bwMode="auto">
            <a:xfrm>
              <a:off x="718163" y="4679044"/>
              <a:ext cx="1440000" cy="1440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55" name="직사각형 2054"/>
          <p:cNvSpPr/>
          <p:nvPr/>
        </p:nvSpPr>
        <p:spPr>
          <a:xfrm>
            <a:off x="-3152" y="2449360"/>
            <a:ext cx="5257892" cy="792088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40000"/>
                </a:srgbClr>
              </a:gs>
              <a:gs pos="0">
                <a:schemeClr val="tx1">
                  <a:alpha val="10000"/>
                </a:schemeClr>
              </a:gs>
              <a:gs pos="100000">
                <a:schemeClr val="tx1">
                  <a:alpha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33096" y="2617748"/>
            <a:ext cx="5016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대부분의 곤충은 이동</a:t>
            </a:r>
            <a:r>
              <a:rPr lang="en-US" altLang="ko-KR" sz="1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1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먹이 찾기</a:t>
            </a:r>
            <a:r>
              <a:rPr lang="en-US" altLang="ko-KR" sz="1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1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짝짓기</a:t>
            </a:r>
            <a:r>
              <a:rPr lang="en-US" altLang="ko-KR" sz="1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1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알 낳기 등을 위해</a:t>
            </a:r>
            <a:endParaRPr lang="en-US" altLang="ko-KR" sz="14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sz="1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냄새를 이용하며 냄새는 더듬이에 전적으로 의존한다</a:t>
            </a:r>
            <a:r>
              <a:rPr lang="en-US" altLang="ko-KR" sz="1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endParaRPr lang="ko-KR" altLang="en-US" sz="14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0" name="그룹 79"/>
          <p:cNvGrpSpPr/>
          <p:nvPr/>
        </p:nvGrpSpPr>
        <p:grpSpPr>
          <a:xfrm>
            <a:off x="7012800" y="3546000"/>
            <a:ext cx="1512000" cy="1512000"/>
            <a:chOff x="3516925" y="3310514"/>
            <a:chExt cx="1512000" cy="1512000"/>
          </a:xfrm>
        </p:grpSpPr>
        <p:sp>
          <p:nvSpPr>
            <p:cNvPr id="81" name="타원 80"/>
            <p:cNvSpPr/>
            <p:nvPr/>
          </p:nvSpPr>
          <p:spPr>
            <a:xfrm>
              <a:off x="3516925" y="3310514"/>
              <a:ext cx="1512000" cy="15120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  <a:alpha val="32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2700000" scaled="1"/>
              <a:tileRect/>
            </a:gradFill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u="sng"/>
            </a:p>
          </p:txBody>
        </p:sp>
        <p:pic>
          <p:nvPicPr>
            <p:cNvPr id="82" name="Picture 4" descr="C:\Users\USER\Desktop\아비\bug-675856_1920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" t="15489" r="76797" b="53236"/>
            <a:stretch/>
          </p:blipFill>
          <p:spPr bwMode="auto">
            <a:xfrm>
              <a:off x="3552925" y="3346514"/>
              <a:ext cx="1440000" cy="1440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" name="그룹 82"/>
          <p:cNvGrpSpPr/>
          <p:nvPr/>
        </p:nvGrpSpPr>
        <p:grpSpPr>
          <a:xfrm>
            <a:off x="4881600" y="3546000"/>
            <a:ext cx="1512000" cy="1512000"/>
            <a:chOff x="661263" y="3352159"/>
            <a:chExt cx="1512000" cy="1512000"/>
          </a:xfrm>
        </p:grpSpPr>
        <p:sp>
          <p:nvSpPr>
            <p:cNvPr id="84" name="Oval 24"/>
            <p:cNvSpPr>
              <a:spLocks noChangeArrowheads="1"/>
            </p:cNvSpPr>
            <p:nvPr/>
          </p:nvSpPr>
          <p:spPr bwMode="gray">
            <a:xfrm>
              <a:off x="661263" y="3352159"/>
              <a:ext cx="1512000" cy="151200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32001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ko-KR" altLang="en-US"/>
            </a:p>
          </p:txBody>
        </p:sp>
        <p:pic>
          <p:nvPicPr>
            <p:cNvPr id="85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2" t="30877" r="34778" b="34528"/>
            <a:stretch/>
          </p:blipFill>
          <p:spPr bwMode="auto">
            <a:xfrm rot="11102518">
              <a:off x="697263" y="3388159"/>
              <a:ext cx="1440000" cy="144000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6" name="그룹 85"/>
          <p:cNvGrpSpPr/>
          <p:nvPr/>
        </p:nvGrpSpPr>
        <p:grpSpPr>
          <a:xfrm>
            <a:off x="2750400" y="3546000"/>
            <a:ext cx="1512000" cy="1512000"/>
            <a:chOff x="5372503" y="4633221"/>
            <a:chExt cx="1512000" cy="1512000"/>
          </a:xfrm>
        </p:grpSpPr>
        <p:sp>
          <p:nvSpPr>
            <p:cNvPr id="87" name="Oval 24"/>
            <p:cNvSpPr>
              <a:spLocks noChangeArrowheads="1"/>
            </p:cNvSpPr>
            <p:nvPr/>
          </p:nvSpPr>
          <p:spPr bwMode="gray">
            <a:xfrm>
              <a:off x="5372503" y="4633221"/>
              <a:ext cx="1512000" cy="1512000"/>
            </a:xfrm>
            <a:prstGeom prst="ellipse">
              <a:avLst/>
            </a:prstGeom>
            <a:gradFill rotWithShape="1">
              <a:gsLst>
                <a:gs pos="0">
                  <a:schemeClr val="bg2">
                    <a:lumMod val="50000"/>
                    <a:alpha val="32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>
              <a:spAutoFit/>
            </a:bodyPr>
            <a:lstStyle/>
            <a:p>
              <a:endParaRPr lang="ko-KR" altLang="en-US"/>
            </a:p>
          </p:txBody>
        </p:sp>
        <p:pic>
          <p:nvPicPr>
            <p:cNvPr id="88" name="Picture 5" descr="D:\Dr. J file\ACE\15. 모든 사진\20150609_155204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63" t="31912" r="42733" b="18304"/>
            <a:stretch/>
          </p:blipFill>
          <p:spPr bwMode="auto">
            <a:xfrm>
              <a:off x="5408503" y="4669221"/>
              <a:ext cx="1440000" cy="1440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58" name="TextBox 2057"/>
          <p:cNvSpPr txBox="1"/>
          <p:nvPr/>
        </p:nvSpPr>
        <p:spPr>
          <a:xfrm>
            <a:off x="612161" y="5112472"/>
            <a:ext cx="1633781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/>
              <a:t>이동</a:t>
            </a:r>
            <a:r>
              <a:rPr lang="en-US" altLang="ko-KR" sz="1200" b="1" dirty="0" smtClean="0"/>
              <a:t>(movement</a:t>
            </a:r>
            <a:r>
              <a:rPr lang="en-US" altLang="ko-KR" sz="1200" dirty="0" smtClean="0"/>
              <a:t>)</a:t>
            </a:r>
          </a:p>
          <a:p>
            <a:endParaRPr lang="en-US" altLang="ko-KR" sz="500" dirty="0" smtClean="0"/>
          </a:p>
          <a:p>
            <a:pPr algn="just"/>
            <a:r>
              <a:rPr lang="ko-KR" altLang="en-US" sz="1200" dirty="0" smtClean="0"/>
              <a:t>가장 기복적인 행동</a:t>
            </a:r>
            <a:endParaRPr lang="en-US" altLang="ko-KR" sz="1200" dirty="0" smtClean="0"/>
          </a:p>
          <a:p>
            <a:pPr algn="just"/>
            <a:r>
              <a:rPr lang="ko-KR" altLang="en-US" sz="1200" dirty="0" err="1" smtClean="0"/>
              <a:t>으로</a:t>
            </a:r>
            <a:r>
              <a:rPr lang="ko-KR" altLang="en-US" sz="1200" dirty="0" smtClean="0"/>
              <a:t> 나머지 행동의</a:t>
            </a:r>
            <a:endParaRPr lang="en-US" altLang="ko-KR" sz="1200" dirty="0" smtClean="0"/>
          </a:p>
          <a:p>
            <a:pPr algn="just"/>
            <a:r>
              <a:rPr lang="ko-KR" altLang="en-US" sz="1200" dirty="0" smtClean="0"/>
              <a:t>기본 요소이다</a:t>
            </a:r>
            <a:r>
              <a:rPr lang="en-US" altLang="ko-KR" sz="1200" dirty="0" smtClean="0"/>
              <a:t>. </a:t>
            </a:r>
          </a:p>
          <a:p>
            <a:pPr algn="just"/>
            <a:r>
              <a:rPr lang="ko-KR" altLang="en-US" sz="1200" dirty="0" smtClean="0"/>
              <a:t>본능적 이동과 </a:t>
            </a:r>
            <a:r>
              <a:rPr lang="ko-KR" altLang="en-US" sz="1200" b="1" dirty="0" smtClean="0">
                <a:solidFill>
                  <a:srgbClr val="FF0000"/>
                </a:solidFill>
              </a:rPr>
              <a:t>냄새</a:t>
            </a:r>
            <a:endParaRPr lang="en-US" altLang="ko-KR" sz="1200" b="1" dirty="0" smtClean="0">
              <a:solidFill>
                <a:srgbClr val="FF0000"/>
              </a:solidFill>
            </a:endParaRPr>
          </a:p>
          <a:p>
            <a:pPr algn="just"/>
            <a:r>
              <a:rPr lang="ko-KR" altLang="en-US" sz="1200" b="1" dirty="0" smtClean="0">
                <a:solidFill>
                  <a:srgbClr val="FF0000"/>
                </a:solidFill>
              </a:rPr>
              <a:t>에 따라 목적 이동 </a:t>
            </a:r>
            <a:r>
              <a:rPr lang="ko-KR" altLang="en-US" sz="1200" dirty="0" smtClean="0"/>
              <a:t>이</a:t>
            </a:r>
            <a:endParaRPr lang="en-US" altLang="ko-KR" sz="1200" dirty="0" smtClean="0"/>
          </a:p>
          <a:p>
            <a:pPr algn="dist"/>
            <a:r>
              <a:rPr lang="ko-KR" altLang="en-US" sz="1200" dirty="0" smtClean="0"/>
              <a:t>있다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  <p:sp>
        <p:nvSpPr>
          <p:cNvPr id="2060" name="TextBox 2059"/>
          <p:cNvSpPr txBox="1"/>
          <p:nvPr/>
        </p:nvSpPr>
        <p:spPr>
          <a:xfrm>
            <a:off x="2826203" y="5112472"/>
            <a:ext cx="1579278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err="1" smtClean="0"/>
              <a:t>먹이찾기</a:t>
            </a:r>
            <a:r>
              <a:rPr lang="en-US" altLang="ko-KR" sz="1200" b="1" dirty="0" smtClean="0"/>
              <a:t>(find feed)</a:t>
            </a:r>
          </a:p>
          <a:p>
            <a:endParaRPr lang="en-US" altLang="ko-KR" sz="500" b="1" dirty="0" smtClean="0"/>
          </a:p>
          <a:p>
            <a:r>
              <a:rPr lang="ko-KR" altLang="en-US" sz="1200" dirty="0" smtClean="0"/>
              <a:t>먹이 찾기 행동은</a:t>
            </a:r>
            <a:endParaRPr lang="en-US" altLang="ko-KR" sz="1200" dirty="0" smtClean="0"/>
          </a:p>
          <a:p>
            <a:r>
              <a:rPr lang="ko-KR" altLang="en-US" sz="1200" dirty="0" smtClean="0"/>
              <a:t>곤충이 섭식을 위한 </a:t>
            </a:r>
            <a:endParaRPr lang="en-US" altLang="ko-KR" sz="1200" dirty="0" smtClean="0"/>
          </a:p>
          <a:p>
            <a:r>
              <a:rPr lang="ko-KR" altLang="en-US" sz="1200" dirty="0" smtClean="0"/>
              <a:t>것으로 식물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동종</a:t>
            </a:r>
            <a:r>
              <a:rPr lang="en-US" altLang="ko-KR" sz="1200" dirty="0" smtClean="0"/>
              <a:t>, </a:t>
            </a:r>
            <a:endParaRPr lang="en-US" altLang="ko-KR" sz="1200" dirty="0"/>
          </a:p>
          <a:p>
            <a:r>
              <a:rPr lang="ko-KR" altLang="en-US" sz="1200" dirty="0" smtClean="0"/>
              <a:t>타종의 </a:t>
            </a:r>
            <a:r>
              <a:rPr lang="ko-KR" altLang="en-US" sz="1200" b="1" dirty="0" smtClean="0">
                <a:solidFill>
                  <a:srgbClr val="FF0000"/>
                </a:solidFill>
              </a:rPr>
              <a:t>냄새를 이용</a:t>
            </a:r>
            <a:endParaRPr lang="en-US" altLang="ko-KR" sz="1200" b="1" dirty="0" smtClean="0">
              <a:solidFill>
                <a:srgbClr val="FF0000"/>
              </a:solidFill>
            </a:endParaRPr>
          </a:p>
          <a:p>
            <a:r>
              <a:rPr lang="ko-KR" altLang="en-US" sz="1200" dirty="0" smtClean="0"/>
              <a:t>한다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  <p:sp>
        <p:nvSpPr>
          <p:cNvPr id="2061" name="TextBox 2060"/>
          <p:cNvSpPr txBox="1"/>
          <p:nvPr/>
        </p:nvSpPr>
        <p:spPr>
          <a:xfrm>
            <a:off x="4981095" y="5112472"/>
            <a:ext cx="1579278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smtClean="0"/>
              <a:t>짝짓기</a:t>
            </a:r>
            <a:r>
              <a:rPr lang="en-US" altLang="ko-KR" sz="1200" b="1" dirty="0" smtClean="0"/>
              <a:t>(mating)</a:t>
            </a:r>
          </a:p>
          <a:p>
            <a:endParaRPr lang="en-US" altLang="ko-KR" sz="500" b="1" dirty="0" smtClean="0"/>
          </a:p>
          <a:p>
            <a:r>
              <a:rPr lang="ko-KR" altLang="en-US" sz="1200" dirty="0" smtClean="0"/>
              <a:t>짝짓기는 후대생산</a:t>
            </a:r>
            <a:endParaRPr lang="en-US" altLang="ko-KR" sz="1200" dirty="0" smtClean="0"/>
          </a:p>
          <a:p>
            <a:r>
              <a:rPr lang="ko-KR" altLang="en-US" sz="1200" dirty="0" smtClean="0"/>
              <a:t>을 위한 행동으로</a:t>
            </a:r>
            <a:endParaRPr lang="en-US" altLang="ko-KR" sz="1200" dirty="0" smtClean="0"/>
          </a:p>
          <a:p>
            <a:r>
              <a:rPr lang="ko-KR" altLang="en-US" sz="1200" b="1" dirty="0" smtClean="0">
                <a:solidFill>
                  <a:srgbClr val="FF0000"/>
                </a:solidFill>
              </a:rPr>
              <a:t>상대를 찾거나 교미</a:t>
            </a:r>
            <a:endParaRPr lang="en-US" altLang="ko-KR" sz="1200" b="1" dirty="0" smtClean="0">
              <a:solidFill>
                <a:srgbClr val="FF0000"/>
              </a:solidFill>
            </a:endParaRPr>
          </a:p>
          <a:p>
            <a:r>
              <a:rPr lang="ko-KR" altLang="en-US" sz="1200" b="1" dirty="0" smtClean="0">
                <a:solidFill>
                  <a:srgbClr val="FF0000"/>
                </a:solidFill>
              </a:rPr>
              <a:t>활성을 위해 냄새를 </a:t>
            </a:r>
            <a:endParaRPr lang="en-US" altLang="ko-KR" sz="1200" b="1" dirty="0" smtClean="0">
              <a:solidFill>
                <a:srgbClr val="FF0000"/>
              </a:solidFill>
            </a:endParaRPr>
          </a:p>
          <a:p>
            <a:r>
              <a:rPr lang="ko-KR" altLang="en-US" sz="1200" b="1" dirty="0" smtClean="0">
                <a:solidFill>
                  <a:srgbClr val="FF0000"/>
                </a:solidFill>
              </a:rPr>
              <a:t>이용</a:t>
            </a:r>
            <a:r>
              <a:rPr lang="ko-KR" altLang="en-US" sz="1200" dirty="0" smtClean="0"/>
              <a:t>한다</a:t>
            </a:r>
            <a:r>
              <a:rPr lang="en-US" altLang="ko-KR" sz="1200" dirty="0"/>
              <a:t>.</a:t>
            </a:r>
            <a:r>
              <a:rPr lang="ko-KR" altLang="en-US" sz="1200" dirty="0" smtClean="0"/>
              <a:t> </a:t>
            </a:r>
            <a:endParaRPr lang="ko-KR" altLang="en-US" sz="1200" dirty="0"/>
          </a:p>
        </p:txBody>
      </p:sp>
      <p:sp>
        <p:nvSpPr>
          <p:cNvPr id="2062" name="TextBox 2061"/>
          <p:cNvSpPr txBox="1"/>
          <p:nvPr/>
        </p:nvSpPr>
        <p:spPr>
          <a:xfrm>
            <a:off x="7114721" y="5112471"/>
            <a:ext cx="168759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알 낳기</a:t>
            </a:r>
            <a:r>
              <a:rPr lang="en-US" altLang="ko-KR" sz="1200" b="1" dirty="0" smtClean="0"/>
              <a:t>(spawn)</a:t>
            </a:r>
          </a:p>
          <a:p>
            <a:endParaRPr lang="en-US" altLang="ko-KR" sz="500" b="1" dirty="0" smtClean="0"/>
          </a:p>
          <a:p>
            <a:r>
              <a:rPr lang="ko-KR" altLang="en-US" sz="1200" dirty="0" smtClean="0"/>
              <a:t>짝짓기 후에 암컷은 알의 형태로 후대를 생산한다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암컷은 </a:t>
            </a:r>
            <a:r>
              <a:rPr lang="ko-KR" altLang="en-US" sz="1200" b="1" dirty="0" err="1" smtClean="0">
                <a:solidFill>
                  <a:srgbClr val="FF0000"/>
                </a:solidFill>
              </a:rPr>
              <a:t>산란처</a:t>
            </a:r>
            <a:r>
              <a:rPr lang="ko-KR" altLang="en-US" sz="1200" b="1" dirty="0" smtClean="0">
                <a:solidFill>
                  <a:srgbClr val="FF0000"/>
                </a:solidFill>
              </a:rPr>
              <a:t> 찾기에 냄새를 이용</a:t>
            </a:r>
            <a:r>
              <a:rPr lang="ko-KR" altLang="en-US" sz="1200" dirty="0" smtClean="0"/>
              <a:t>한다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  <p:pic>
        <p:nvPicPr>
          <p:cNvPr id="10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6" t="43851" r="56212" b="33646"/>
          <a:stretch>
            <a:fillRect/>
          </a:stretch>
        </p:blipFill>
        <p:spPr bwMode="auto">
          <a:xfrm rot="5400000">
            <a:off x="5348649" y="1177237"/>
            <a:ext cx="1180478" cy="43457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그룹 76"/>
          <p:cNvGrpSpPr>
            <a:grpSpLocks/>
          </p:cNvGrpSpPr>
          <p:nvPr/>
        </p:nvGrpSpPr>
        <p:grpSpPr bwMode="auto">
          <a:xfrm>
            <a:off x="5721401" y="12423"/>
            <a:ext cx="3387103" cy="421246"/>
            <a:chOff x="294878" y="250190"/>
            <a:chExt cx="6623944" cy="421365"/>
          </a:xfrm>
        </p:grpSpPr>
        <p:sp>
          <p:nvSpPr>
            <p:cNvPr id="30" name="Text Box 5"/>
            <p:cNvSpPr txBox="1">
              <a:spLocks noChangeArrowheads="1"/>
            </p:cNvSpPr>
            <p:nvPr/>
          </p:nvSpPr>
          <p:spPr bwMode="auto">
            <a:xfrm>
              <a:off x="294878" y="250190"/>
              <a:ext cx="6600224" cy="230897"/>
            </a:xfrm>
            <a:prstGeom prst="rect">
              <a:avLst/>
            </a:prstGeom>
            <a:noFill/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spc="-100" dirty="0" smtClean="0">
                  <a:ln>
                    <a:prstDash val="solid"/>
                  </a:ln>
                  <a:latin typeface="Tahoma" pitchFamily="34" charset="0"/>
                  <a:ea typeface="Yoon 윤고딕 550_TT" pitchFamily="18" charset="-127"/>
                  <a:cs typeface="Tahoma" pitchFamily="34" charset="0"/>
                </a:rPr>
                <a:t>Beyond  to  World  Class</a:t>
              </a:r>
              <a:endParaRPr kumimoji="0" lang="en-US" altLang="ko-KR" sz="900" b="1" spc="-100" dirty="0">
                <a:ln>
                  <a:prstDash val="solid"/>
                </a:ln>
                <a:latin typeface="Tahoma" pitchFamily="34" charset="0"/>
                <a:ea typeface="Yoon 윤고딕 550_TT" pitchFamily="18" charset="-127"/>
                <a:cs typeface="Tahoma" pitchFamily="34" charset="0"/>
              </a:endParaRPr>
            </a:p>
          </p:txBody>
        </p:sp>
        <p:sp>
          <p:nvSpPr>
            <p:cNvPr id="31" name="Text Box 5"/>
            <p:cNvSpPr txBox="1">
              <a:spLocks noChangeArrowheads="1"/>
            </p:cNvSpPr>
            <p:nvPr/>
          </p:nvSpPr>
          <p:spPr bwMode="auto">
            <a:xfrm>
              <a:off x="717243" y="409871"/>
              <a:ext cx="6201579" cy="261684"/>
            </a:xfrm>
            <a:prstGeom prst="rect">
              <a:avLst/>
            </a:prstGeom>
            <a:noFill/>
            <a:effectLst>
              <a:outerShdw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ll</a:t>
              </a:r>
              <a:r>
                <a:rPr kumimoji="0" lang="en-US" altLang="ko-KR" sz="11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 </a:t>
              </a:r>
              <a:r>
                <a:rPr kumimoji="0" lang="en-US" altLang="ko-KR" sz="11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p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est </a:t>
              </a:r>
              <a:r>
                <a:rPr kumimoji="0" lang="en-US" altLang="ko-KR" sz="11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efense and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gricultural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evelopment </a:t>
              </a:r>
              <a:endParaRPr kumimoji="0" lang="ko-KR" altLang="en-US" sz="1100" dirty="0">
                <a:solidFill>
                  <a:schemeClr val="accent3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</p:grpSp>
      <p:sp>
        <p:nvSpPr>
          <p:cNvPr id="32" name="바닥글 개체 틀 1"/>
          <p:cNvSpPr txBox="1">
            <a:spLocks/>
          </p:cNvSpPr>
          <p:nvPr/>
        </p:nvSpPr>
        <p:spPr>
          <a:xfrm>
            <a:off x="2483768" y="6549135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tx1"/>
                </a:solidFill>
              </a:rPr>
              <a:t>Copyright©. AD Corporation. All Rights Reserved.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8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777" y="3013502"/>
            <a:ext cx="327044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에이디 제품 소개</a:t>
            </a:r>
            <a:endParaRPr kumimoji="0" lang="en-US" altLang="ko-KR" b="1" dirty="0">
              <a:solidFill>
                <a:srgbClr val="2D3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3" name="그룹 76"/>
          <p:cNvGrpSpPr>
            <a:grpSpLocks/>
          </p:cNvGrpSpPr>
          <p:nvPr/>
        </p:nvGrpSpPr>
        <p:grpSpPr bwMode="auto">
          <a:xfrm>
            <a:off x="5721401" y="12423"/>
            <a:ext cx="3387103" cy="421246"/>
            <a:chOff x="294878" y="250190"/>
            <a:chExt cx="6623944" cy="421365"/>
          </a:xfrm>
        </p:grpSpPr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294878" y="250190"/>
              <a:ext cx="6600224" cy="230897"/>
            </a:xfrm>
            <a:prstGeom prst="rect">
              <a:avLst/>
            </a:prstGeom>
            <a:noFill/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spc="-100" dirty="0" smtClean="0">
                  <a:ln>
                    <a:prstDash val="solid"/>
                  </a:ln>
                  <a:latin typeface="Tahoma" pitchFamily="34" charset="0"/>
                  <a:ea typeface="Yoon 윤고딕 550_TT" pitchFamily="18" charset="-127"/>
                  <a:cs typeface="Tahoma" pitchFamily="34" charset="0"/>
                </a:rPr>
                <a:t>Beyond  to  World  Class</a:t>
              </a:r>
              <a:endParaRPr kumimoji="0" lang="en-US" altLang="ko-KR" sz="900" b="1" spc="-100" dirty="0">
                <a:ln>
                  <a:prstDash val="solid"/>
                </a:ln>
                <a:latin typeface="Tahoma" pitchFamily="34" charset="0"/>
                <a:ea typeface="Yoon 윤고딕 550_TT" pitchFamily="18" charset="-127"/>
                <a:cs typeface="Tahoma" pitchFamily="34" charset="0"/>
              </a:endParaRP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717243" y="409871"/>
              <a:ext cx="6201579" cy="261684"/>
            </a:xfrm>
            <a:prstGeom prst="rect">
              <a:avLst/>
            </a:prstGeom>
            <a:noFill/>
            <a:effectLst>
              <a:outerShdw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ll</a:t>
              </a:r>
              <a:r>
                <a:rPr kumimoji="0" lang="en-US" altLang="ko-KR" sz="11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 </a:t>
              </a:r>
              <a:r>
                <a:rPr kumimoji="0" lang="en-US" altLang="ko-KR" sz="11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p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est </a:t>
              </a:r>
              <a:r>
                <a:rPr kumimoji="0" lang="en-US" altLang="ko-KR" sz="11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efense and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gricultural </a:t>
              </a:r>
              <a:r>
                <a:rPr kumimoji="0" lang="en-US" altLang="ko-K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D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evelopment </a:t>
              </a:r>
              <a:endParaRPr kumimoji="0" lang="ko-KR" altLang="en-US" sz="1100" dirty="0">
                <a:solidFill>
                  <a:schemeClr val="accent3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</p:grpSp>
      <p:sp>
        <p:nvSpPr>
          <p:cNvPr id="6" name="바닥글 개체 틀 1"/>
          <p:cNvSpPr txBox="1">
            <a:spLocks/>
          </p:cNvSpPr>
          <p:nvPr/>
        </p:nvSpPr>
        <p:spPr>
          <a:xfrm>
            <a:off x="2483768" y="6549135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tx1"/>
                </a:solidFill>
              </a:rPr>
              <a:t>Copyright©. AD Corporation. All Rights Reserved.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46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FileEncrypt\Dr. J file\ACE\15. 모든 사진\143512649178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5" b="10450"/>
          <a:stretch/>
        </p:blipFill>
        <p:spPr bwMode="auto">
          <a:xfrm>
            <a:off x="2203388" y="1374224"/>
            <a:ext cx="1391924" cy="133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자유형 17"/>
          <p:cNvSpPr/>
          <p:nvPr/>
        </p:nvSpPr>
        <p:spPr>
          <a:xfrm>
            <a:off x="2829753" y="4854991"/>
            <a:ext cx="734135" cy="727477"/>
          </a:xfrm>
          <a:custGeom>
            <a:avLst/>
            <a:gdLst>
              <a:gd name="connsiteX0" fmla="*/ 1914525 w 1927225"/>
              <a:gd name="connsiteY0" fmla="*/ 2063750 h 2066925"/>
              <a:gd name="connsiteX1" fmla="*/ 1882775 w 1927225"/>
              <a:gd name="connsiteY1" fmla="*/ 1530350 h 2066925"/>
              <a:gd name="connsiteX2" fmla="*/ 1873250 w 1927225"/>
              <a:gd name="connsiteY2" fmla="*/ 1123950 h 2066925"/>
              <a:gd name="connsiteX3" fmla="*/ 1866900 w 1927225"/>
              <a:gd name="connsiteY3" fmla="*/ 1060450 h 2066925"/>
              <a:gd name="connsiteX4" fmla="*/ 1816100 w 1927225"/>
              <a:gd name="connsiteY4" fmla="*/ 908050 h 2066925"/>
              <a:gd name="connsiteX5" fmla="*/ 1841500 w 1927225"/>
              <a:gd name="connsiteY5" fmla="*/ 809625 h 2066925"/>
              <a:gd name="connsiteX6" fmla="*/ 1892300 w 1927225"/>
              <a:gd name="connsiteY6" fmla="*/ 561975 h 2066925"/>
              <a:gd name="connsiteX7" fmla="*/ 1927225 w 1927225"/>
              <a:gd name="connsiteY7" fmla="*/ 282575 h 2066925"/>
              <a:gd name="connsiteX8" fmla="*/ 1920875 w 1927225"/>
              <a:gd name="connsiteY8" fmla="*/ 53975 h 2066925"/>
              <a:gd name="connsiteX9" fmla="*/ 1924050 w 1927225"/>
              <a:gd name="connsiteY9" fmla="*/ 22225 h 2066925"/>
              <a:gd name="connsiteX10" fmla="*/ 1079500 w 1927225"/>
              <a:gd name="connsiteY10" fmla="*/ 15875 h 2066925"/>
              <a:gd name="connsiteX11" fmla="*/ 771525 w 1927225"/>
              <a:gd name="connsiteY11" fmla="*/ 15875 h 2066925"/>
              <a:gd name="connsiteX12" fmla="*/ 603250 w 1927225"/>
              <a:gd name="connsiteY12" fmla="*/ 0 h 2066925"/>
              <a:gd name="connsiteX13" fmla="*/ 355600 w 1927225"/>
              <a:gd name="connsiteY13" fmla="*/ 19050 h 2066925"/>
              <a:gd name="connsiteX14" fmla="*/ 9525 w 1927225"/>
              <a:gd name="connsiteY14" fmla="*/ 25400 h 2066925"/>
              <a:gd name="connsiteX15" fmla="*/ 19050 w 1927225"/>
              <a:gd name="connsiteY15" fmla="*/ 593725 h 2066925"/>
              <a:gd name="connsiteX16" fmla="*/ 22225 w 1927225"/>
              <a:gd name="connsiteY16" fmla="*/ 733425 h 2066925"/>
              <a:gd name="connsiteX17" fmla="*/ 107950 w 1927225"/>
              <a:gd name="connsiteY17" fmla="*/ 854075 h 2066925"/>
              <a:gd name="connsiteX18" fmla="*/ 171450 w 1927225"/>
              <a:gd name="connsiteY18" fmla="*/ 949325 h 2066925"/>
              <a:gd name="connsiteX19" fmla="*/ 184150 w 1927225"/>
              <a:gd name="connsiteY19" fmla="*/ 1028700 h 2066925"/>
              <a:gd name="connsiteX20" fmla="*/ 165100 w 1927225"/>
              <a:gd name="connsiteY20" fmla="*/ 1085850 h 2066925"/>
              <a:gd name="connsiteX21" fmla="*/ 123825 w 1927225"/>
              <a:gd name="connsiteY21" fmla="*/ 1136650 h 2066925"/>
              <a:gd name="connsiteX22" fmla="*/ 63500 w 1927225"/>
              <a:gd name="connsiteY22" fmla="*/ 1250950 h 2066925"/>
              <a:gd name="connsiteX23" fmla="*/ 41275 w 1927225"/>
              <a:gd name="connsiteY23" fmla="*/ 1419225 h 2066925"/>
              <a:gd name="connsiteX24" fmla="*/ 12700 w 1927225"/>
              <a:gd name="connsiteY24" fmla="*/ 1590675 h 2066925"/>
              <a:gd name="connsiteX25" fmla="*/ 0 w 1927225"/>
              <a:gd name="connsiteY25" fmla="*/ 2003425 h 2066925"/>
              <a:gd name="connsiteX26" fmla="*/ 123825 w 1927225"/>
              <a:gd name="connsiteY26" fmla="*/ 2066925 h 2066925"/>
              <a:gd name="connsiteX27" fmla="*/ 269875 w 1927225"/>
              <a:gd name="connsiteY27" fmla="*/ 2063750 h 2066925"/>
              <a:gd name="connsiteX28" fmla="*/ 688975 w 1927225"/>
              <a:gd name="connsiteY28" fmla="*/ 2044700 h 2066925"/>
              <a:gd name="connsiteX29" fmla="*/ 850900 w 1927225"/>
              <a:gd name="connsiteY29" fmla="*/ 2012950 h 2066925"/>
              <a:gd name="connsiteX30" fmla="*/ 1012825 w 1927225"/>
              <a:gd name="connsiteY30" fmla="*/ 2009775 h 2066925"/>
              <a:gd name="connsiteX31" fmla="*/ 1222375 w 1927225"/>
              <a:gd name="connsiteY31" fmla="*/ 2022475 h 2066925"/>
              <a:gd name="connsiteX32" fmla="*/ 1597025 w 1927225"/>
              <a:gd name="connsiteY32" fmla="*/ 2044700 h 2066925"/>
              <a:gd name="connsiteX33" fmla="*/ 1816100 w 1927225"/>
              <a:gd name="connsiteY33" fmla="*/ 2060575 h 2066925"/>
              <a:gd name="connsiteX34" fmla="*/ 1914525 w 1927225"/>
              <a:gd name="connsiteY34" fmla="*/ 2063750 h 206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927225" h="2066925">
                <a:moveTo>
                  <a:pt x="1914525" y="2063750"/>
                </a:moveTo>
                <a:lnTo>
                  <a:pt x="1882775" y="1530350"/>
                </a:lnTo>
                <a:lnTo>
                  <a:pt x="1873250" y="1123950"/>
                </a:lnTo>
                <a:lnTo>
                  <a:pt x="1866900" y="1060450"/>
                </a:lnTo>
                <a:lnTo>
                  <a:pt x="1816100" y="908050"/>
                </a:lnTo>
                <a:lnTo>
                  <a:pt x="1841500" y="809625"/>
                </a:lnTo>
                <a:lnTo>
                  <a:pt x="1892300" y="561975"/>
                </a:lnTo>
                <a:lnTo>
                  <a:pt x="1927225" y="282575"/>
                </a:lnTo>
                <a:lnTo>
                  <a:pt x="1920875" y="53975"/>
                </a:lnTo>
                <a:lnTo>
                  <a:pt x="1924050" y="22225"/>
                </a:lnTo>
                <a:lnTo>
                  <a:pt x="1079500" y="15875"/>
                </a:lnTo>
                <a:lnTo>
                  <a:pt x="771525" y="15875"/>
                </a:lnTo>
                <a:lnTo>
                  <a:pt x="603250" y="0"/>
                </a:lnTo>
                <a:lnTo>
                  <a:pt x="355600" y="19050"/>
                </a:lnTo>
                <a:lnTo>
                  <a:pt x="9525" y="25400"/>
                </a:lnTo>
                <a:lnTo>
                  <a:pt x="19050" y="593725"/>
                </a:lnTo>
                <a:cubicBezTo>
                  <a:pt x="20108" y="640292"/>
                  <a:pt x="21167" y="686858"/>
                  <a:pt x="22225" y="733425"/>
                </a:cubicBezTo>
                <a:lnTo>
                  <a:pt x="107950" y="854075"/>
                </a:lnTo>
                <a:lnTo>
                  <a:pt x="171450" y="949325"/>
                </a:lnTo>
                <a:lnTo>
                  <a:pt x="184150" y="1028700"/>
                </a:lnTo>
                <a:lnTo>
                  <a:pt x="165100" y="1085850"/>
                </a:lnTo>
                <a:lnTo>
                  <a:pt x="123825" y="1136650"/>
                </a:lnTo>
                <a:lnTo>
                  <a:pt x="63500" y="1250950"/>
                </a:lnTo>
                <a:lnTo>
                  <a:pt x="41275" y="1419225"/>
                </a:lnTo>
                <a:lnTo>
                  <a:pt x="12700" y="1590675"/>
                </a:lnTo>
                <a:lnTo>
                  <a:pt x="0" y="2003425"/>
                </a:lnTo>
                <a:lnTo>
                  <a:pt x="123825" y="2066925"/>
                </a:lnTo>
                <a:lnTo>
                  <a:pt x="269875" y="2063750"/>
                </a:lnTo>
                <a:lnTo>
                  <a:pt x="688975" y="2044700"/>
                </a:lnTo>
                <a:lnTo>
                  <a:pt x="850900" y="2012950"/>
                </a:lnTo>
                <a:lnTo>
                  <a:pt x="1012825" y="2009775"/>
                </a:lnTo>
                <a:lnTo>
                  <a:pt x="1222375" y="2022475"/>
                </a:lnTo>
                <a:lnTo>
                  <a:pt x="1597025" y="2044700"/>
                </a:lnTo>
                <a:lnTo>
                  <a:pt x="1816100" y="2060575"/>
                </a:lnTo>
                <a:lnTo>
                  <a:pt x="1914525" y="206375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자유형 18"/>
          <p:cNvSpPr/>
          <p:nvPr/>
        </p:nvSpPr>
        <p:spPr>
          <a:xfrm>
            <a:off x="1765309" y="4961701"/>
            <a:ext cx="568145" cy="605892"/>
          </a:xfrm>
          <a:custGeom>
            <a:avLst/>
            <a:gdLst>
              <a:gd name="connsiteX0" fmla="*/ 22225 w 1689100"/>
              <a:gd name="connsiteY0" fmla="*/ 31750 h 1876425"/>
              <a:gd name="connsiteX1" fmla="*/ 3175 w 1689100"/>
              <a:gd name="connsiteY1" fmla="*/ 511175 h 1876425"/>
              <a:gd name="connsiteX2" fmla="*/ 0 w 1689100"/>
              <a:gd name="connsiteY2" fmla="*/ 625475 h 1876425"/>
              <a:gd name="connsiteX3" fmla="*/ 19050 w 1689100"/>
              <a:gd name="connsiteY3" fmla="*/ 711200 h 1876425"/>
              <a:gd name="connsiteX4" fmla="*/ 57150 w 1689100"/>
              <a:gd name="connsiteY4" fmla="*/ 879475 h 1876425"/>
              <a:gd name="connsiteX5" fmla="*/ 101600 w 1689100"/>
              <a:gd name="connsiteY5" fmla="*/ 955675 h 1876425"/>
              <a:gd name="connsiteX6" fmla="*/ 165100 w 1689100"/>
              <a:gd name="connsiteY6" fmla="*/ 1035050 h 1876425"/>
              <a:gd name="connsiteX7" fmla="*/ 196850 w 1689100"/>
              <a:gd name="connsiteY7" fmla="*/ 1054100 h 1876425"/>
              <a:gd name="connsiteX8" fmla="*/ 190500 w 1689100"/>
              <a:gd name="connsiteY8" fmla="*/ 1095375 h 1876425"/>
              <a:gd name="connsiteX9" fmla="*/ 123825 w 1689100"/>
              <a:gd name="connsiteY9" fmla="*/ 1152525 h 1876425"/>
              <a:gd name="connsiteX10" fmla="*/ 69850 w 1689100"/>
              <a:gd name="connsiteY10" fmla="*/ 1235075 h 1876425"/>
              <a:gd name="connsiteX11" fmla="*/ 19050 w 1689100"/>
              <a:gd name="connsiteY11" fmla="*/ 1504950 h 1876425"/>
              <a:gd name="connsiteX12" fmla="*/ 3175 w 1689100"/>
              <a:gd name="connsiteY12" fmla="*/ 1771650 h 1876425"/>
              <a:gd name="connsiteX13" fmla="*/ 19050 w 1689100"/>
              <a:gd name="connsiteY13" fmla="*/ 1835150 h 1876425"/>
              <a:gd name="connsiteX14" fmla="*/ 34925 w 1689100"/>
              <a:gd name="connsiteY14" fmla="*/ 1876425 h 1876425"/>
              <a:gd name="connsiteX15" fmla="*/ 374650 w 1689100"/>
              <a:gd name="connsiteY15" fmla="*/ 1866900 h 1876425"/>
              <a:gd name="connsiteX16" fmla="*/ 733425 w 1689100"/>
              <a:gd name="connsiteY16" fmla="*/ 1822450 h 1876425"/>
              <a:gd name="connsiteX17" fmla="*/ 993775 w 1689100"/>
              <a:gd name="connsiteY17" fmla="*/ 1822450 h 1876425"/>
              <a:gd name="connsiteX18" fmla="*/ 1184275 w 1689100"/>
              <a:gd name="connsiteY18" fmla="*/ 1800225 h 1876425"/>
              <a:gd name="connsiteX19" fmla="*/ 1543050 w 1689100"/>
              <a:gd name="connsiteY19" fmla="*/ 1819275 h 1876425"/>
              <a:gd name="connsiteX20" fmla="*/ 1689100 w 1689100"/>
              <a:gd name="connsiteY20" fmla="*/ 1781175 h 1876425"/>
              <a:gd name="connsiteX21" fmla="*/ 1635125 w 1689100"/>
              <a:gd name="connsiteY21" fmla="*/ 1511300 h 1876425"/>
              <a:gd name="connsiteX22" fmla="*/ 1543050 w 1689100"/>
              <a:gd name="connsiteY22" fmla="*/ 1295400 h 1876425"/>
              <a:gd name="connsiteX23" fmla="*/ 1444625 w 1689100"/>
              <a:gd name="connsiteY23" fmla="*/ 1193800 h 1876425"/>
              <a:gd name="connsiteX24" fmla="*/ 1431925 w 1689100"/>
              <a:gd name="connsiteY24" fmla="*/ 1171575 h 1876425"/>
              <a:gd name="connsiteX25" fmla="*/ 1482725 w 1689100"/>
              <a:gd name="connsiteY25" fmla="*/ 1057275 h 1876425"/>
              <a:gd name="connsiteX26" fmla="*/ 1524000 w 1689100"/>
              <a:gd name="connsiteY26" fmla="*/ 981075 h 1876425"/>
              <a:gd name="connsiteX27" fmla="*/ 1587500 w 1689100"/>
              <a:gd name="connsiteY27" fmla="*/ 406400 h 1876425"/>
              <a:gd name="connsiteX28" fmla="*/ 1606550 w 1689100"/>
              <a:gd name="connsiteY28" fmla="*/ 133350 h 1876425"/>
              <a:gd name="connsiteX29" fmla="*/ 1581150 w 1689100"/>
              <a:gd name="connsiteY29" fmla="*/ 25400 h 1876425"/>
              <a:gd name="connsiteX30" fmla="*/ 1047750 w 1689100"/>
              <a:gd name="connsiteY30" fmla="*/ 12700 h 1876425"/>
              <a:gd name="connsiteX31" fmla="*/ 990600 w 1689100"/>
              <a:gd name="connsiteY31" fmla="*/ 12700 h 1876425"/>
              <a:gd name="connsiteX32" fmla="*/ 511175 w 1689100"/>
              <a:gd name="connsiteY32" fmla="*/ 15875 h 1876425"/>
              <a:gd name="connsiteX33" fmla="*/ 441325 w 1689100"/>
              <a:gd name="connsiteY33" fmla="*/ 0 h 1876425"/>
              <a:gd name="connsiteX34" fmla="*/ 269875 w 1689100"/>
              <a:gd name="connsiteY34" fmla="*/ 25400 h 1876425"/>
              <a:gd name="connsiteX35" fmla="*/ 238125 w 1689100"/>
              <a:gd name="connsiteY35" fmla="*/ 28575 h 1876425"/>
              <a:gd name="connsiteX36" fmla="*/ 22225 w 1689100"/>
              <a:gd name="connsiteY36" fmla="*/ 31750 h 187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689100" h="1876425">
                <a:moveTo>
                  <a:pt x="22225" y="31750"/>
                </a:moveTo>
                <a:lnTo>
                  <a:pt x="3175" y="511175"/>
                </a:lnTo>
                <a:cubicBezTo>
                  <a:pt x="2117" y="549275"/>
                  <a:pt x="1058" y="587375"/>
                  <a:pt x="0" y="625475"/>
                </a:cubicBezTo>
                <a:lnTo>
                  <a:pt x="19050" y="711200"/>
                </a:lnTo>
                <a:lnTo>
                  <a:pt x="57150" y="879475"/>
                </a:lnTo>
                <a:lnTo>
                  <a:pt x="101600" y="955675"/>
                </a:lnTo>
                <a:lnTo>
                  <a:pt x="165100" y="1035050"/>
                </a:lnTo>
                <a:lnTo>
                  <a:pt x="196850" y="1054100"/>
                </a:lnTo>
                <a:lnTo>
                  <a:pt x="190500" y="1095375"/>
                </a:lnTo>
                <a:lnTo>
                  <a:pt x="123825" y="1152525"/>
                </a:lnTo>
                <a:lnTo>
                  <a:pt x="69850" y="1235075"/>
                </a:lnTo>
                <a:lnTo>
                  <a:pt x="19050" y="1504950"/>
                </a:lnTo>
                <a:lnTo>
                  <a:pt x="3175" y="1771650"/>
                </a:lnTo>
                <a:lnTo>
                  <a:pt x="19050" y="1835150"/>
                </a:lnTo>
                <a:lnTo>
                  <a:pt x="34925" y="1876425"/>
                </a:lnTo>
                <a:lnTo>
                  <a:pt x="374650" y="1866900"/>
                </a:lnTo>
                <a:lnTo>
                  <a:pt x="733425" y="1822450"/>
                </a:lnTo>
                <a:lnTo>
                  <a:pt x="993775" y="1822450"/>
                </a:lnTo>
                <a:lnTo>
                  <a:pt x="1184275" y="1800225"/>
                </a:lnTo>
                <a:lnTo>
                  <a:pt x="1543050" y="1819275"/>
                </a:lnTo>
                <a:lnTo>
                  <a:pt x="1689100" y="1781175"/>
                </a:lnTo>
                <a:lnTo>
                  <a:pt x="1635125" y="1511300"/>
                </a:lnTo>
                <a:lnTo>
                  <a:pt x="1543050" y="1295400"/>
                </a:lnTo>
                <a:lnTo>
                  <a:pt x="1444625" y="1193800"/>
                </a:lnTo>
                <a:lnTo>
                  <a:pt x="1431925" y="1171575"/>
                </a:lnTo>
                <a:lnTo>
                  <a:pt x="1482725" y="1057275"/>
                </a:lnTo>
                <a:lnTo>
                  <a:pt x="1524000" y="981075"/>
                </a:lnTo>
                <a:lnTo>
                  <a:pt x="1587500" y="406400"/>
                </a:lnTo>
                <a:lnTo>
                  <a:pt x="1606550" y="133350"/>
                </a:lnTo>
                <a:lnTo>
                  <a:pt x="1581150" y="25400"/>
                </a:lnTo>
                <a:lnTo>
                  <a:pt x="1047750" y="12700"/>
                </a:lnTo>
                <a:lnTo>
                  <a:pt x="990600" y="12700"/>
                </a:lnTo>
                <a:lnTo>
                  <a:pt x="511175" y="15875"/>
                </a:lnTo>
                <a:lnTo>
                  <a:pt x="441325" y="0"/>
                </a:lnTo>
                <a:lnTo>
                  <a:pt x="269875" y="25400"/>
                </a:lnTo>
                <a:lnTo>
                  <a:pt x="238125" y="28575"/>
                </a:lnTo>
                <a:lnTo>
                  <a:pt x="22225" y="3175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자유형 19"/>
          <p:cNvSpPr/>
          <p:nvPr/>
        </p:nvSpPr>
        <p:spPr>
          <a:xfrm>
            <a:off x="786144" y="5013176"/>
            <a:ext cx="248436" cy="569838"/>
          </a:xfrm>
          <a:custGeom>
            <a:avLst/>
            <a:gdLst>
              <a:gd name="connsiteX0" fmla="*/ 762000 w 778669"/>
              <a:gd name="connsiteY0" fmla="*/ 1890713 h 1895475"/>
              <a:gd name="connsiteX1" fmla="*/ 757237 w 778669"/>
              <a:gd name="connsiteY1" fmla="*/ 1331119 h 1895475"/>
              <a:gd name="connsiteX2" fmla="*/ 747712 w 778669"/>
              <a:gd name="connsiteY2" fmla="*/ 1064419 h 1895475"/>
              <a:gd name="connsiteX3" fmla="*/ 757237 w 778669"/>
              <a:gd name="connsiteY3" fmla="*/ 719138 h 1895475"/>
              <a:gd name="connsiteX4" fmla="*/ 778669 w 778669"/>
              <a:gd name="connsiteY4" fmla="*/ 288131 h 1895475"/>
              <a:gd name="connsiteX5" fmla="*/ 776287 w 778669"/>
              <a:gd name="connsiteY5" fmla="*/ 0 h 1895475"/>
              <a:gd name="connsiteX6" fmla="*/ 26194 w 778669"/>
              <a:gd name="connsiteY6" fmla="*/ 4763 h 1895475"/>
              <a:gd name="connsiteX7" fmla="*/ 30956 w 778669"/>
              <a:gd name="connsiteY7" fmla="*/ 300038 h 1895475"/>
              <a:gd name="connsiteX8" fmla="*/ 0 w 778669"/>
              <a:gd name="connsiteY8" fmla="*/ 697706 h 1895475"/>
              <a:gd name="connsiteX9" fmla="*/ 9525 w 778669"/>
              <a:gd name="connsiteY9" fmla="*/ 1004888 h 1895475"/>
              <a:gd name="connsiteX10" fmla="*/ 19050 w 778669"/>
              <a:gd name="connsiteY10" fmla="*/ 1338263 h 1895475"/>
              <a:gd name="connsiteX11" fmla="*/ 19050 w 778669"/>
              <a:gd name="connsiteY11" fmla="*/ 1607344 h 1895475"/>
              <a:gd name="connsiteX12" fmla="*/ 19050 w 778669"/>
              <a:gd name="connsiteY12" fmla="*/ 1881188 h 1895475"/>
              <a:gd name="connsiteX13" fmla="*/ 347662 w 778669"/>
              <a:gd name="connsiteY13" fmla="*/ 1895475 h 1895475"/>
              <a:gd name="connsiteX14" fmla="*/ 762000 w 778669"/>
              <a:gd name="connsiteY14" fmla="*/ 1890713 h 189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78669" h="1895475">
                <a:moveTo>
                  <a:pt x="762000" y="1890713"/>
                </a:moveTo>
                <a:cubicBezTo>
                  <a:pt x="760412" y="1704182"/>
                  <a:pt x="758825" y="1517650"/>
                  <a:pt x="757237" y="1331119"/>
                </a:cubicBezTo>
                <a:lnTo>
                  <a:pt x="747712" y="1064419"/>
                </a:lnTo>
                <a:lnTo>
                  <a:pt x="757237" y="719138"/>
                </a:lnTo>
                <a:lnTo>
                  <a:pt x="778669" y="288131"/>
                </a:lnTo>
                <a:lnTo>
                  <a:pt x="776287" y="0"/>
                </a:lnTo>
                <a:lnTo>
                  <a:pt x="26194" y="4763"/>
                </a:lnTo>
                <a:cubicBezTo>
                  <a:pt x="27781" y="103188"/>
                  <a:pt x="29369" y="201613"/>
                  <a:pt x="30956" y="300038"/>
                </a:cubicBezTo>
                <a:lnTo>
                  <a:pt x="0" y="697706"/>
                </a:lnTo>
                <a:lnTo>
                  <a:pt x="9525" y="1004888"/>
                </a:lnTo>
                <a:lnTo>
                  <a:pt x="19050" y="1338263"/>
                </a:lnTo>
                <a:lnTo>
                  <a:pt x="19050" y="1607344"/>
                </a:lnTo>
                <a:lnTo>
                  <a:pt x="19050" y="1881188"/>
                </a:lnTo>
                <a:lnTo>
                  <a:pt x="347662" y="1895475"/>
                </a:lnTo>
                <a:lnTo>
                  <a:pt x="762000" y="1890713"/>
                </a:ln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503" r="-238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79512" y="5569782"/>
            <a:ext cx="1398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b="1" dirty="0" err="1" smtClean="0"/>
              <a:t>집합페로몬</a:t>
            </a:r>
            <a:endParaRPr lang="en-US" altLang="ko-KR" sz="800" b="1" dirty="0" smtClean="0"/>
          </a:p>
          <a:p>
            <a:pPr algn="ctr"/>
            <a:r>
              <a:rPr lang="en-US" altLang="ko-KR" sz="800" b="1" dirty="0" smtClean="0"/>
              <a:t>(</a:t>
            </a:r>
            <a:r>
              <a:rPr lang="en-US" altLang="ko-KR" sz="800" b="1" dirty="0" err="1" smtClean="0"/>
              <a:t>aggregtion</a:t>
            </a:r>
            <a:r>
              <a:rPr lang="en-US" altLang="ko-KR" sz="800" b="1" dirty="0" smtClean="0"/>
              <a:t> Pheromone)</a:t>
            </a:r>
            <a:endParaRPr lang="ko-KR" altLang="en-US" sz="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621960" y="5571285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b="1" dirty="0" err="1" smtClean="0"/>
              <a:t>카이로몬</a:t>
            </a:r>
            <a:r>
              <a:rPr lang="ko-KR" altLang="en-US" sz="800" b="1" dirty="0" smtClean="0"/>
              <a:t> </a:t>
            </a:r>
            <a:r>
              <a:rPr lang="en-US" altLang="ko-KR" sz="800" b="1" dirty="0" smtClean="0"/>
              <a:t>2</a:t>
            </a:r>
          </a:p>
          <a:p>
            <a:pPr algn="ctr"/>
            <a:r>
              <a:rPr lang="en-US" altLang="ko-KR" sz="800" b="1" dirty="0" smtClean="0"/>
              <a:t>(natural attractant 2)</a:t>
            </a:r>
            <a:endParaRPr lang="ko-KR" altLang="en-US" sz="800" b="1" dirty="0"/>
          </a:p>
        </p:txBody>
      </p:sp>
      <p:sp>
        <p:nvSpPr>
          <p:cNvPr id="23" name="자유형 22"/>
          <p:cNvSpPr/>
          <p:nvPr/>
        </p:nvSpPr>
        <p:spPr>
          <a:xfrm>
            <a:off x="2357488" y="3140968"/>
            <a:ext cx="1042927" cy="1395313"/>
          </a:xfrm>
          <a:custGeom>
            <a:avLst/>
            <a:gdLst>
              <a:gd name="connsiteX0" fmla="*/ 0 w 2589919"/>
              <a:gd name="connsiteY0" fmla="*/ 42284 h 3964161"/>
              <a:gd name="connsiteX1" fmla="*/ 26427 w 2589919"/>
              <a:gd name="connsiteY1" fmla="*/ 850973 h 3964161"/>
              <a:gd name="connsiteX2" fmla="*/ 68712 w 2589919"/>
              <a:gd name="connsiteY2" fmla="*/ 1321387 h 3964161"/>
              <a:gd name="connsiteX3" fmla="*/ 36998 w 2589919"/>
              <a:gd name="connsiteY3" fmla="*/ 1934511 h 3964161"/>
              <a:gd name="connsiteX4" fmla="*/ 31713 w 2589919"/>
              <a:gd name="connsiteY4" fmla="*/ 2833054 h 3964161"/>
              <a:gd name="connsiteX5" fmla="*/ 10571 w 2589919"/>
              <a:gd name="connsiteY5" fmla="*/ 3514890 h 3964161"/>
              <a:gd name="connsiteX6" fmla="*/ 15856 w 2589919"/>
              <a:gd name="connsiteY6" fmla="*/ 3964161 h 3964161"/>
              <a:gd name="connsiteX7" fmla="*/ 961970 w 2589919"/>
              <a:gd name="connsiteY7" fmla="*/ 3958876 h 3964161"/>
              <a:gd name="connsiteX8" fmla="*/ 1368957 w 2589919"/>
              <a:gd name="connsiteY8" fmla="*/ 3964161 h 3964161"/>
              <a:gd name="connsiteX9" fmla="*/ 1860513 w 2589919"/>
              <a:gd name="connsiteY9" fmla="*/ 3937734 h 3964161"/>
              <a:gd name="connsiteX10" fmla="*/ 2568776 w 2589919"/>
              <a:gd name="connsiteY10" fmla="*/ 3932448 h 3964161"/>
              <a:gd name="connsiteX11" fmla="*/ 2589919 w 2589919"/>
              <a:gd name="connsiteY11" fmla="*/ 3139616 h 3964161"/>
              <a:gd name="connsiteX12" fmla="*/ 2568776 w 2589919"/>
              <a:gd name="connsiteY12" fmla="*/ 1786515 h 3964161"/>
              <a:gd name="connsiteX13" fmla="*/ 2531778 w 2589919"/>
              <a:gd name="connsiteY13" fmla="*/ 1173391 h 3964161"/>
              <a:gd name="connsiteX14" fmla="*/ 2558205 w 2589919"/>
              <a:gd name="connsiteY14" fmla="*/ 570839 h 3964161"/>
              <a:gd name="connsiteX15" fmla="*/ 2552920 w 2589919"/>
              <a:gd name="connsiteY15" fmla="*/ 126853 h 3964161"/>
              <a:gd name="connsiteX16" fmla="*/ 2547634 w 2589919"/>
              <a:gd name="connsiteY16" fmla="*/ 0 h 3964161"/>
              <a:gd name="connsiteX17" fmla="*/ 1770659 w 2589919"/>
              <a:gd name="connsiteY17" fmla="*/ 31713 h 3964161"/>
              <a:gd name="connsiteX18" fmla="*/ 1522238 w 2589919"/>
              <a:gd name="connsiteY18" fmla="*/ 58141 h 3964161"/>
              <a:gd name="connsiteX19" fmla="*/ 1289674 w 2589919"/>
              <a:gd name="connsiteY19" fmla="*/ 58141 h 3964161"/>
              <a:gd name="connsiteX20" fmla="*/ 1030682 w 2589919"/>
              <a:gd name="connsiteY20" fmla="*/ 42284 h 3964161"/>
              <a:gd name="connsiteX21" fmla="*/ 724120 w 2589919"/>
              <a:gd name="connsiteY21" fmla="*/ 58141 h 3964161"/>
              <a:gd name="connsiteX22" fmla="*/ 348846 w 2589919"/>
              <a:gd name="connsiteY22" fmla="*/ 58141 h 3964161"/>
              <a:gd name="connsiteX23" fmla="*/ 126853 w 2589919"/>
              <a:gd name="connsiteY23" fmla="*/ 52855 h 3964161"/>
              <a:gd name="connsiteX24" fmla="*/ 0 w 2589919"/>
              <a:gd name="connsiteY24" fmla="*/ 42284 h 3964161"/>
              <a:gd name="connsiteX0" fmla="*/ 0 w 2589919"/>
              <a:gd name="connsiteY0" fmla="*/ 95139 h 3964161"/>
              <a:gd name="connsiteX1" fmla="*/ 26427 w 2589919"/>
              <a:gd name="connsiteY1" fmla="*/ 850973 h 3964161"/>
              <a:gd name="connsiteX2" fmla="*/ 68712 w 2589919"/>
              <a:gd name="connsiteY2" fmla="*/ 1321387 h 3964161"/>
              <a:gd name="connsiteX3" fmla="*/ 36998 w 2589919"/>
              <a:gd name="connsiteY3" fmla="*/ 1934511 h 3964161"/>
              <a:gd name="connsiteX4" fmla="*/ 31713 w 2589919"/>
              <a:gd name="connsiteY4" fmla="*/ 2833054 h 3964161"/>
              <a:gd name="connsiteX5" fmla="*/ 10571 w 2589919"/>
              <a:gd name="connsiteY5" fmla="*/ 3514890 h 3964161"/>
              <a:gd name="connsiteX6" fmla="*/ 15856 w 2589919"/>
              <a:gd name="connsiteY6" fmla="*/ 3964161 h 3964161"/>
              <a:gd name="connsiteX7" fmla="*/ 961970 w 2589919"/>
              <a:gd name="connsiteY7" fmla="*/ 3958876 h 3964161"/>
              <a:gd name="connsiteX8" fmla="*/ 1368957 w 2589919"/>
              <a:gd name="connsiteY8" fmla="*/ 3964161 h 3964161"/>
              <a:gd name="connsiteX9" fmla="*/ 1860513 w 2589919"/>
              <a:gd name="connsiteY9" fmla="*/ 3937734 h 3964161"/>
              <a:gd name="connsiteX10" fmla="*/ 2568776 w 2589919"/>
              <a:gd name="connsiteY10" fmla="*/ 3932448 h 3964161"/>
              <a:gd name="connsiteX11" fmla="*/ 2589919 w 2589919"/>
              <a:gd name="connsiteY11" fmla="*/ 3139616 h 3964161"/>
              <a:gd name="connsiteX12" fmla="*/ 2568776 w 2589919"/>
              <a:gd name="connsiteY12" fmla="*/ 1786515 h 3964161"/>
              <a:gd name="connsiteX13" fmla="*/ 2531778 w 2589919"/>
              <a:gd name="connsiteY13" fmla="*/ 1173391 h 3964161"/>
              <a:gd name="connsiteX14" fmla="*/ 2558205 w 2589919"/>
              <a:gd name="connsiteY14" fmla="*/ 570839 h 3964161"/>
              <a:gd name="connsiteX15" fmla="*/ 2552920 w 2589919"/>
              <a:gd name="connsiteY15" fmla="*/ 126853 h 3964161"/>
              <a:gd name="connsiteX16" fmla="*/ 2547634 w 2589919"/>
              <a:gd name="connsiteY16" fmla="*/ 0 h 3964161"/>
              <a:gd name="connsiteX17" fmla="*/ 1770659 w 2589919"/>
              <a:gd name="connsiteY17" fmla="*/ 31713 h 3964161"/>
              <a:gd name="connsiteX18" fmla="*/ 1522238 w 2589919"/>
              <a:gd name="connsiteY18" fmla="*/ 58141 h 3964161"/>
              <a:gd name="connsiteX19" fmla="*/ 1289674 w 2589919"/>
              <a:gd name="connsiteY19" fmla="*/ 58141 h 3964161"/>
              <a:gd name="connsiteX20" fmla="*/ 1030682 w 2589919"/>
              <a:gd name="connsiteY20" fmla="*/ 42284 h 3964161"/>
              <a:gd name="connsiteX21" fmla="*/ 724120 w 2589919"/>
              <a:gd name="connsiteY21" fmla="*/ 58141 h 3964161"/>
              <a:gd name="connsiteX22" fmla="*/ 348846 w 2589919"/>
              <a:gd name="connsiteY22" fmla="*/ 58141 h 3964161"/>
              <a:gd name="connsiteX23" fmla="*/ 126853 w 2589919"/>
              <a:gd name="connsiteY23" fmla="*/ 52855 h 3964161"/>
              <a:gd name="connsiteX24" fmla="*/ 0 w 2589919"/>
              <a:gd name="connsiteY24" fmla="*/ 95139 h 3964161"/>
              <a:gd name="connsiteX0" fmla="*/ 0 w 2589919"/>
              <a:gd name="connsiteY0" fmla="*/ 95139 h 3964161"/>
              <a:gd name="connsiteX1" fmla="*/ 26427 w 2589919"/>
              <a:gd name="connsiteY1" fmla="*/ 850973 h 3964161"/>
              <a:gd name="connsiteX2" fmla="*/ 68712 w 2589919"/>
              <a:gd name="connsiteY2" fmla="*/ 1321387 h 3964161"/>
              <a:gd name="connsiteX3" fmla="*/ 36998 w 2589919"/>
              <a:gd name="connsiteY3" fmla="*/ 1934511 h 3964161"/>
              <a:gd name="connsiteX4" fmla="*/ 31713 w 2589919"/>
              <a:gd name="connsiteY4" fmla="*/ 2833054 h 3964161"/>
              <a:gd name="connsiteX5" fmla="*/ 10571 w 2589919"/>
              <a:gd name="connsiteY5" fmla="*/ 3514890 h 3964161"/>
              <a:gd name="connsiteX6" fmla="*/ 15856 w 2589919"/>
              <a:gd name="connsiteY6" fmla="*/ 3964161 h 3964161"/>
              <a:gd name="connsiteX7" fmla="*/ 961970 w 2589919"/>
              <a:gd name="connsiteY7" fmla="*/ 3958876 h 3964161"/>
              <a:gd name="connsiteX8" fmla="*/ 1368957 w 2589919"/>
              <a:gd name="connsiteY8" fmla="*/ 3964161 h 3964161"/>
              <a:gd name="connsiteX9" fmla="*/ 1860513 w 2589919"/>
              <a:gd name="connsiteY9" fmla="*/ 3937734 h 3964161"/>
              <a:gd name="connsiteX10" fmla="*/ 2568776 w 2589919"/>
              <a:gd name="connsiteY10" fmla="*/ 3932448 h 3964161"/>
              <a:gd name="connsiteX11" fmla="*/ 2589919 w 2589919"/>
              <a:gd name="connsiteY11" fmla="*/ 3139616 h 3964161"/>
              <a:gd name="connsiteX12" fmla="*/ 2568776 w 2589919"/>
              <a:gd name="connsiteY12" fmla="*/ 1786515 h 3964161"/>
              <a:gd name="connsiteX13" fmla="*/ 2531778 w 2589919"/>
              <a:gd name="connsiteY13" fmla="*/ 1173391 h 3964161"/>
              <a:gd name="connsiteX14" fmla="*/ 2558205 w 2589919"/>
              <a:gd name="connsiteY14" fmla="*/ 570839 h 3964161"/>
              <a:gd name="connsiteX15" fmla="*/ 2552920 w 2589919"/>
              <a:gd name="connsiteY15" fmla="*/ 126853 h 3964161"/>
              <a:gd name="connsiteX16" fmla="*/ 2547634 w 2589919"/>
              <a:gd name="connsiteY16" fmla="*/ 0 h 3964161"/>
              <a:gd name="connsiteX17" fmla="*/ 1770659 w 2589919"/>
              <a:gd name="connsiteY17" fmla="*/ 31713 h 3964161"/>
              <a:gd name="connsiteX18" fmla="*/ 1522238 w 2589919"/>
              <a:gd name="connsiteY18" fmla="*/ 58141 h 3964161"/>
              <a:gd name="connsiteX19" fmla="*/ 1289674 w 2589919"/>
              <a:gd name="connsiteY19" fmla="*/ 58141 h 3964161"/>
              <a:gd name="connsiteX20" fmla="*/ 1030682 w 2589919"/>
              <a:gd name="connsiteY20" fmla="*/ 42284 h 3964161"/>
              <a:gd name="connsiteX21" fmla="*/ 724120 w 2589919"/>
              <a:gd name="connsiteY21" fmla="*/ 58141 h 3964161"/>
              <a:gd name="connsiteX22" fmla="*/ 348846 w 2589919"/>
              <a:gd name="connsiteY22" fmla="*/ 58141 h 3964161"/>
              <a:gd name="connsiteX23" fmla="*/ 126853 w 2589919"/>
              <a:gd name="connsiteY23" fmla="*/ 52855 h 3964161"/>
              <a:gd name="connsiteX24" fmla="*/ 149663 w 2589919"/>
              <a:gd name="connsiteY24" fmla="*/ 116920 h 3964161"/>
              <a:gd name="connsiteX25" fmla="*/ 0 w 2589919"/>
              <a:gd name="connsiteY25" fmla="*/ 95139 h 3964161"/>
              <a:gd name="connsiteX0" fmla="*/ 0 w 2589919"/>
              <a:gd name="connsiteY0" fmla="*/ 95139 h 3964161"/>
              <a:gd name="connsiteX1" fmla="*/ 26427 w 2589919"/>
              <a:gd name="connsiteY1" fmla="*/ 850973 h 3964161"/>
              <a:gd name="connsiteX2" fmla="*/ 68712 w 2589919"/>
              <a:gd name="connsiteY2" fmla="*/ 1321387 h 3964161"/>
              <a:gd name="connsiteX3" fmla="*/ 36998 w 2589919"/>
              <a:gd name="connsiteY3" fmla="*/ 1934511 h 3964161"/>
              <a:gd name="connsiteX4" fmla="*/ 31713 w 2589919"/>
              <a:gd name="connsiteY4" fmla="*/ 2833054 h 3964161"/>
              <a:gd name="connsiteX5" fmla="*/ 10571 w 2589919"/>
              <a:gd name="connsiteY5" fmla="*/ 3514890 h 3964161"/>
              <a:gd name="connsiteX6" fmla="*/ 15856 w 2589919"/>
              <a:gd name="connsiteY6" fmla="*/ 3964161 h 3964161"/>
              <a:gd name="connsiteX7" fmla="*/ 961970 w 2589919"/>
              <a:gd name="connsiteY7" fmla="*/ 3958876 h 3964161"/>
              <a:gd name="connsiteX8" fmla="*/ 1368957 w 2589919"/>
              <a:gd name="connsiteY8" fmla="*/ 3964161 h 3964161"/>
              <a:gd name="connsiteX9" fmla="*/ 1860513 w 2589919"/>
              <a:gd name="connsiteY9" fmla="*/ 3937734 h 3964161"/>
              <a:gd name="connsiteX10" fmla="*/ 2568776 w 2589919"/>
              <a:gd name="connsiteY10" fmla="*/ 3932448 h 3964161"/>
              <a:gd name="connsiteX11" fmla="*/ 2589919 w 2589919"/>
              <a:gd name="connsiteY11" fmla="*/ 3139616 h 3964161"/>
              <a:gd name="connsiteX12" fmla="*/ 2568776 w 2589919"/>
              <a:gd name="connsiteY12" fmla="*/ 1786515 h 3964161"/>
              <a:gd name="connsiteX13" fmla="*/ 2531778 w 2589919"/>
              <a:gd name="connsiteY13" fmla="*/ 1173391 h 3964161"/>
              <a:gd name="connsiteX14" fmla="*/ 2558205 w 2589919"/>
              <a:gd name="connsiteY14" fmla="*/ 570839 h 3964161"/>
              <a:gd name="connsiteX15" fmla="*/ 2552920 w 2589919"/>
              <a:gd name="connsiteY15" fmla="*/ 126853 h 3964161"/>
              <a:gd name="connsiteX16" fmla="*/ 2547634 w 2589919"/>
              <a:gd name="connsiteY16" fmla="*/ 0 h 3964161"/>
              <a:gd name="connsiteX17" fmla="*/ 1770659 w 2589919"/>
              <a:gd name="connsiteY17" fmla="*/ 31713 h 3964161"/>
              <a:gd name="connsiteX18" fmla="*/ 1522238 w 2589919"/>
              <a:gd name="connsiteY18" fmla="*/ 58141 h 3964161"/>
              <a:gd name="connsiteX19" fmla="*/ 1289674 w 2589919"/>
              <a:gd name="connsiteY19" fmla="*/ 58141 h 3964161"/>
              <a:gd name="connsiteX20" fmla="*/ 1030682 w 2589919"/>
              <a:gd name="connsiteY20" fmla="*/ 42284 h 3964161"/>
              <a:gd name="connsiteX21" fmla="*/ 724120 w 2589919"/>
              <a:gd name="connsiteY21" fmla="*/ 58141 h 3964161"/>
              <a:gd name="connsiteX22" fmla="*/ 348846 w 2589919"/>
              <a:gd name="connsiteY22" fmla="*/ 58141 h 3964161"/>
              <a:gd name="connsiteX23" fmla="*/ 258992 w 2589919"/>
              <a:gd name="connsiteY23" fmla="*/ 126853 h 3964161"/>
              <a:gd name="connsiteX24" fmla="*/ 149663 w 2589919"/>
              <a:gd name="connsiteY24" fmla="*/ 116920 h 3964161"/>
              <a:gd name="connsiteX25" fmla="*/ 0 w 2589919"/>
              <a:gd name="connsiteY25" fmla="*/ 95139 h 3964161"/>
              <a:gd name="connsiteX0" fmla="*/ 0 w 2589919"/>
              <a:gd name="connsiteY0" fmla="*/ 95139 h 3964161"/>
              <a:gd name="connsiteX1" fmla="*/ 26427 w 2589919"/>
              <a:gd name="connsiteY1" fmla="*/ 850973 h 3964161"/>
              <a:gd name="connsiteX2" fmla="*/ 68712 w 2589919"/>
              <a:gd name="connsiteY2" fmla="*/ 1321387 h 3964161"/>
              <a:gd name="connsiteX3" fmla="*/ 36998 w 2589919"/>
              <a:gd name="connsiteY3" fmla="*/ 1934511 h 3964161"/>
              <a:gd name="connsiteX4" fmla="*/ 31713 w 2589919"/>
              <a:gd name="connsiteY4" fmla="*/ 2833054 h 3964161"/>
              <a:gd name="connsiteX5" fmla="*/ 10571 w 2589919"/>
              <a:gd name="connsiteY5" fmla="*/ 3514890 h 3964161"/>
              <a:gd name="connsiteX6" fmla="*/ 15856 w 2589919"/>
              <a:gd name="connsiteY6" fmla="*/ 3964161 h 3964161"/>
              <a:gd name="connsiteX7" fmla="*/ 961970 w 2589919"/>
              <a:gd name="connsiteY7" fmla="*/ 3958876 h 3964161"/>
              <a:gd name="connsiteX8" fmla="*/ 1368957 w 2589919"/>
              <a:gd name="connsiteY8" fmla="*/ 3964161 h 3964161"/>
              <a:gd name="connsiteX9" fmla="*/ 1860513 w 2589919"/>
              <a:gd name="connsiteY9" fmla="*/ 3937734 h 3964161"/>
              <a:gd name="connsiteX10" fmla="*/ 2568776 w 2589919"/>
              <a:gd name="connsiteY10" fmla="*/ 3932448 h 3964161"/>
              <a:gd name="connsiteX11" fmla="*/ 2589919 w 2589919"/>
              <a:gd name="connsiteY11" fmla="*/ 3139616 h 3964161"/>
              <a:gd name="connsiteX12" fmla="*/ 2568776 w 2589919"/>
              <a:gd name="connsiteY12" fmla="*/ 1786515 h 3964161"/>
              <a:gd name="connsiteX13" fmla="*/ 2531778 w 2589919"/>
              <a:gd name="connsiteY13" fmla="*/ 1173391 h 3964161"/>
              <a:gd name="connsiteX14" fmla="*/ 2558205 w 2589919"/>
              <a:gd name="connsiteY14" fmla="*/ 570839 h 3964161"/>
              <a:gd name="connsiteX15" fmla="*/ 2552920 w 2589919"/>
              <a:gd name="connsiteY15" fmla="*/ 126853 h 3964161"/>
              <a:gd name="connsiteX16" fmla="*/ 2547634 w 2589919"/>
              <a:gd name="connsiteY16" fmla="*/ 0 h 3964161"/>
              <a:gd name="connsiteX17" fmla="*/ 1770659 w 2589919"/>
              <a:gd name="connsiteY17" fmla="*/ 31713 h 3964161"/>
              <a:gd name="connsiteX18" fmla="*/ 1522238 w 2589919"/>
              <a:gd name="connsiteY18" fmla="*/ 58141 h 3964161"/>
              <a:gd name="connsiteX19" fmla="*/ 1289674 w 2589919"/>
              <a:gd name="connsiteY19" fmla="*/ 58141 h 3964161"/>
              <a:gd name="connsiteX20" fmla="*/ 1030682 w 2589919"/>
              <a:gd name="connsiteY20" fmla="*/ 42284 h 3964161"/>
              <a:gd name="connsiteX21" fmla="*/ 724120 w 2589919"/>
              <a:gd name="connsiteY21" fmla="*/ 58141 h 3964161"/>
              <a:gd name="connsiteX22" fmla="*/ 533840 w 2589919"/>
              <a:gd name="connsiteY22" fmla="*/ 116282 h 3964161"/>
              <a:gd name="connsiteX23" fmla="*/ 258992 w 2589919"/>
              <a:gd name="connsiteY23" fmla="*/ 126853 h 3964161"/>
              <a:gd name="connsiteX24" fmla="*/ 149663 w 2589919"/>
              <a:gd name="connsiteY24" fmla="*/ 116920 h 3964161"/>
              <a:gd name="connsiteX25" fmla="*/ 0 w 2589919"/>
              <a:gd name="connsiteY25" fmla="*/ 95139 h 3964161"/>
              <a:gd name="connsiteX0" fmla="*/ 0 w 2589919"/>
              <a:gd name="connsiteY0" fmla="*/ 95139 h 3964161"/>
              <a:gd name="connsiteX1" fmla="*/ 26427 w 2589919"/>
              <a:gd name="connsiteY1" fmla="*/ 850973 h 3964161"/>
              <a:gd name="connsiteX2" fmla="*/ 68712 w 2589919"/>
              <a:gd name="connsiteY2" fmla="*/ 1321387 h 3964161"/>
              <a:gd name="connsiteX3" fmla="*/ 36998 w 2589919"/>
              <a:gd name="connsiteY3" fmla="*/ 1934511 h 3964161"/>
              <a:gd name="connsiteX4" fmla="*/ 31713 w 2589919"/>
              <a:gd name="connsiteY4" fmla="*/ 2833054 h 3964161"/>
              <a:gd name="connsiteX5" fmla="*/ 10571 w 2589919"/>
              <a:gd name="connsiteY5" fmla="*/ 3514890 h 3964161"/>
              <a:gd name="connsiteX6" fmla="*/ 15856 w 2589919"/>
              <a:gd name="connsiteY6" fmla="*/ 3964161 h 3964161"/>
              <a:gd name="connsiteX7" fmla="*/ 961970 w 2589919"/>
              <a:gd name="connsiteY7" fmla="*/ 3958876 h 3964161"/>
              <a:gd name="connsiteX8" fmla="*/ 1368957 w 2589919"/>
              <a:gd name="connsiteY8" fmla="*/ 3964161 h 3964161"/>
              <a:gd name="connsiteX9" fmla="*/ 1860513 w 2589919"/>
              <a:gd name="connsiteY9" fmla="*/ 3937734 h 3964161"/>
              <a:gd name="connsiteX10" fmla="*/ 2568776 w 2589919"/>
              <a:gd name="connsiteY10" fmla="*/ 3932448 h 3964161"/>
              <a:gd name="connsiteX11" fmla="*/ 2589919 w 2589919"/>
              <a:gd name="connsiteY11" fmla="*/ 3139616 h 3964161"/>
              <a:gd name="connsiteX12" fmla="*/ 2568776 w 2589919"/>
              <a:gd name="connsiteY12" fmla="*/ 1786515 h 3964161"/>
              <a:gd name="connsiteX13" fmla="*/ 2531778 w 2589919"/>
              <a:gd name="connsiteY13" fmla="*/ 1173391 h 3964161"/>
              <a:gd name="connsiteX14" fmla="*/ 2558205 w 2589919"/>
              <a:gd name="connsiteY14" fmla="*/ 570839 h 3964161"/>
              <a:gd name="connsiteX15" fmla="*/ 2552920 w 2589919"/>
              <a:gd name="connsiteY15" fmla="*/ 126853 h 3964161"/>
              <a:gd name="connsiteX16" fmla="*/ 2547634 w 2589919"/>
              <a:gd name="connsiteY16" fmla="*/ 0 h 3964161"/>
              <a:gd name="connsiteX17" fmla="*/ 1770659 w 2589919"/>
              <a:gd name="connsiteY17" fmla="*/ 31713 h 3964161"/>
              <a:gd name="connsiteX18" fmla="*/ 1522238 w 2589919"/>
              <a:gd name="connsiteY18" fmla="*/ 58141 h 3964161"/>
              <a:gd name="connsiteX19" fmla="*/ 1289674 w 2589919"/>
              <a:gd name="connsiteY19" fmla="*/ 58141 h 3964161"/>
              <a:gd name="connsiteX20" fmla="*/ 1030682 w 2589919"/>
              <a:gd name="connsiteY20" fmla="*/ 42284 h 3964161"/>
              <a:gd name="connsiteX21" fmla="*/ 819259 w 2589919"/>
              <a:gd name="connsiteY21" fmla="*/ 100425 h 3964161"/>
              <a:gd name="connsiteX22" fmla="*/ 533840 w 2589919"/>
              <a:gd name="connsiteY22" fmla="*/ 116282 h 3964161"/>
              <a:gd name="connsiteX23" fmla="*/ 258992 w 2589919"/>
              <a:gd name="connsiteY23" fmla="*/ 126853 h 3964161"/>
              <a:gd name="connsiteX24" fmla="*/ 149663 w 2589919"/>
              <a:gd name="connsiteY24" fmla="*/ 116920 h 3964161"/>
              <a:gd name="connsiteX25" fmla="*/ 0 w 2589919"/>
              <a:gd name="connsiteY25" fmla="*/ 95139 h 3964161"/>
              <a:gd name="connsiteX0" fmla="*/ 0 w 2589919"/>
              <a:gd name="connsiteY0" fmla="*/ 95139 h 3964161"/>
              <a:gd name="connsiteX1" fmla="*/ 26427 w 2589919"/>
              <a:gd name="connsiteY1" fmla="*/ 850973 h 3964161"/>
              <a:gd name="connsiteX2" fmla="*/ 68712 w 2589919"/>
              <a:gd name="connsiteY2" fmla="*/ 1321387 h 3964161"/>
              <a:gd name="connsiteX3" fmla="*/ 36998 w 2589919"/>
              <a:gd name="connsiteY3" fmla="*/ 1934511 h 3964161"/>
              <a:gd name="connsiteX4" fmla="*/ 31713 w 2589919"/>
              <a:gd name="connsiteY4" fmla="*/ 2833054 h 3964161"/>
              <a:gd name="connsiteX5" fmla="*/ 10571 w 2589919"/>
              <a:gd name="connsiteY5" fmla="*/ 3514890 h 3964161"/>
              <a:gd name="connsiteX6" fmla="*/ 15856 w 2589919"/>
              <a:gd name="connsiteY6" fmla="*/ 3964161 h 3964161"/>
              <a:gd name="connsiteX7" fmla="*/ 961970 w 2589919"/>
              <a:gd name="connsiteY7" fmla="*/ 3958876 h 3964161"/>
              <a:gd name="connsiteX8" fmla="*/ 1368957 w 2589919"/>
              <a:gd name="connsiteY8" fmla="*/ 3964161 h 3964161"/>
              <a:gd name="connsiteX9" fmla="*/ 1860513 w 2589919"/>
              <a:gd name="connsiteY9" fmla="*/ 3937734 h 3964161"/>
              <a:gd name="connsiteX10" fmla="*/ 2568776 w 2589919"/>
              <a:gd name="connsiteY10" fmla="*/ 3932448 h 3964161"/>
              <a:gd name="connsiteX11" fmla="*/ 2589919 w 2589919"/>
              <a:gd name="connsiteY11" fmla="*/ 3139616 h 3964161"/>
              <a:gd name="connsiteX12" fmla="*/ 2568776 w 2589919"/>
              <a:gd name="connsiteY12" fmla="*/ 1786515 h 3964161"/>
              <a:gd name="connsiteX13" fmla="*/ 2531778 w 2589919"/>
              <a:gd name="connsiteY13" fmla="*/ 1173391 h 3964161"/>
              <a:gd name="connsiteX14" fmla="*/ 2558205 w 2589919"/>
              <a:gd name="connsiteY14" fmla="*/ 570839 h 3964161"/>
              <a:gd name="connsiteX15" fmla="*/ 2552920 w 2589919"/>
              <a:gd name="connsiteY15" fmla="*/ 126853 h 3964161"/>
              <a:gd name="connsiteX16" fmla="*/ 2547634 w 2589919"/>
              <a:gd name="connsiteY16" fmla="*/ 0 h 3964161"/>
              <a:gd name="connsiteX17" fmla="*/ 1770659 w 2589919"/>
              <a:gd name="connsiteY17" fmla="*/ 31713 h 3964161"/>
              <a:gd name="connsiteX18" fmla="*/ 1522238 w 2589919"/>
              <a:gd name="connsiteY18" fmla="*/ 58141 h 3964161"/>
              <a:gd name="connsiteX19" fmla="*/ 1289674 w 2589919"/>
              <a:gd name="connsiteY19" fmla="*/ 58141 h 3964161"/>
              <a:gd name="connsiteX20" fmla="*/ 1094109 w 2589919"/>
              <a:gd name="connsiteY20" fmla="*/ 95140 h 3964161"/>
              <a:gd name="connsiteX21" fmla="*/ 819259 w 2589919"/>
              <a:gd name="connsiteY21" fmla="*/ 100425 h 3964161"/>
              <a:gd name="connsiteX22" fmla="*/ 533840 w 2589919"/>
              <a:gd name="connsiteY22" fmla="*/ 116282 h 3964161"/>
              <a:gd name="connsiteX23" fmla="*/ 258992 w 2589919"/>
              <a:gd name="connsiteY23" fmla="*/ 126853 h 3964161"/>
              <a:gd name="connsiteX24" fmla="*/ 149663 w 2589919"/>
              <a:gd name="connsiteY24" fmla="*/ 116920 h 3964161"/>
              <a:gd name="connsiteX25" fmla="*/ 0 w 2589919"/>
              <a:gd name="connsiteY25" fmla="*/ 95139 h 3964161"/>
              <a:gd name="connsiteX0" fmla="*/ 0 w 2589919"/>
              <a:gd name="connsiteY0" fmla="*/ 95139 h 3964161"/>
              <a:gd name="connsiteX1" fmla="*/ 26427 w 2589919"/>
              <a:gd name="connsiteY1" fmla="*/ 850973 h 3964161"/>
              <a:gd name="connsiteX2" fmla="*/ 68712 w 2589919"/>
              <a:gd name="connsiteY2" fmla="*/ 1321387 h 3964161"/>
              <a:gd name="connsiteX3" fmla="*/ 36998 w 2589919"/>
              <a:gd name="connsiteY3" fmla="*/ 1934511 h 3964161"/>
              <a:gd name="connsiteX4" fmla="*/ 31713 w 2589919"/>
              <a:gd name="connsiteY4" fmla="*/ 2833054 h 3964161"/>
              <a:gd name="connsiteX5" fmla="*/ 10571 w 2589919"/>
              <a:gd name="connsiteY5" fmla="*/ 3514890 h 3964161"/>
              <a:gd name="connsiteX6" fmla="*/ 15856 w 2589919"/>
              <a:gd name="connsiteY6" fmla="*/ 3964161 h 3964161"/>
              <a:gd name="connsiteX7" fmla="*/ 961970 w 2589919"/>
              <a:gd name="connsiteY7" fmla="*/ 3958876 h 3964161"/>
              <a:gd name="connsiteX8" fmla="*/ 1368957 w 2589919"/>
              <a:gd name="connsiteY8" fmla="*/ 3964161 h 3964161"/>
              <a:gd name="connsiteX9" fmla="*/ 1860513 w 2589919"/>
              <a:gd name="connsiteY9" fmla="*/ 3937734 h 3964161"/>
              <a:gd name="connsiteX10" fmla="*/ 2568776 w 2589919"/>
              <a:gd name="connsiteY10" fmla="*/ 3932448 h 3964161"/>
              <a:gd name="connsiteX11" fmla="*/ 2589919 w 2589919"/>
              <a:gd name="connsiteY11" fmla="*/ 3139616 h 3964161"/>
              <a:gd name="connsiteX12" fmla="*/ 2568776 w 2589919"/>
              <a:gd name="connsiteY12" fmla="*/ 1786515 h 3964161"/>
              <a:gd name="connsiteX13" fmla="*/ 2531778 w 2589919"/>
              <a:gd name="connsiteY13" fmla="*/ 1173391 h 3964161"/>
              <a:gd name="connsiteX14" fmla="*/ 2558205 w 2589919"/>
              <a:gd name="connsiteY14" fmla="*/ 570839 h 3964161"/>
              <a:gd name="connsiteX15" fmla="*/ 2552920 w 2589919"/>
              <a:gd name="connsiteY15" fmla="*/ 126853 h 3964161"/>
              <a:gd name="connsiteX16" fmla="*/ 2547634 w 2589919"/>
              <a:gd name="connsiteY16" fmla="*/ 0 h 3964161"/>
              <a:gd name="connsiteX17" fmla="*/ 1770659 w 2589919"/>
              <a:gd name="connsiteY17" fmla="*/ 31713 h 3964161"/>
              <a:gd name="connsiteX18" fmla="*/ 1522238 w 2589919"/>
              <a:gd name="connsiteY18" fmla="*/ 58141 h 3964161"/>
              <a:gd name="connsiteX19" fmla="*/ 1326673 w 2589919"/>
              <a:gd name="connsiteY19" fmla="*/ 126853 h 3964161"/>
              <a:gd name="connsiteX20" fmla="*/ 1094109 w 2589919"/>
              <a:gd name="connsiteY20" fmla="*/ 95140 h 3964161"/>
              <a:gd name="connsiteX21" fmla="*/ 819259 w 2589919"/>
              <a:gd name="connsiteY21" fmla="*/ 100425 h 3964161"/>
              <a:gd name="connsiteX22" fmla="*/ 533840 w 2589919"/>
              <a:gd name="connsiteY22" fmla="*/ 116282 h 3964161"/>
              <a:gd name="connsiteX23" fmla="*/ 258992 w 2589919"/>
              <a:gd name="connsiteY23" fmla="*/ 126853 h 3964161"/>
              <a:gd name="connsiteX24" fmla="*/ 149663 w 2589919"/>
              <a:gd name="connsiteY24" fmla="*/ 116920 h 3964161"/>
              <a:gd name="connsiteX25" fmla="*/ 0 w 2589919"/>
              <a:gd name="connsiteY25" fmla="*/ 95139 h 3964161"/>
              <a:gd name="connsiteX0" fmla="*/ 0 w 2589919"/>
              <a:gd name="connsiteY0" fmla="*/ 95139 h 3964161"/>
              <a:gd name="connsiteX1" fmla="*/ 26427 w 2589919"/>
              <a:gd name="connsiteY1" fmla="*/ 850973 h 3964161"/>
              <a:gd name="connsiteX2" fmla="*/ 68712 w 2589919"/>
              <a:gd name="connsiteY2" fmla="*/ 1321387 h 3964161"/>
              <a:gd name="connsiteX3" fmla="*/ 36998 w 2589919"/>
              <a:gd name="connsiteY3" fmla="*/ 1934511 h 3964161"/>
              <a:gd name="connsiteX4" fmla="*/ 31713 w 2589919"/>
              <a:gd name="connsiteY4" fmla="*/ 2833054 h 3964161"/>
              <a:gd name="connsiteX5" fmla="*/ 10571 w 2589919"/>
              <a:gd name="connsiteY5" fmla="*/ 3514890 h 3964161"/>
              <a:gd name="connsiteX6" fmla="*/ 15856 w 2589919"/>
              <a:gd name="connsiteY6" fmla="*/ 3964161 h 3964161"/>
              <a:gd name="connsiteX7" fmla="*/ 961970 w 2589919"/>
              <a:gd name="connsiteY7" fmla="*/ 3958876 h 3964161"/>
              <a:gd name="connsiteX8" fmla="*/ 1368957 w 2589919"/>
              <a:gd name="connsiteY8" fmla="*/ 3964161 h 3964161"/>
              <a:gd name="connsiteX9" fmla="*/ 1860513 w 2589919"/>
              <a:gd name="connsiteY9" fmla="*/ 3937734 h 3964161"/>
              <a:gd name="connsiteX10" fmla="*/ 2568776 w 2589919"/>
              <a:gd name="connsiteY10" fmla="*/ 3932448 h 3964161"/>
              <a:gd name="connsiteX11" fmla="*/ 2589919 w 2589919"/>
              <a:gd name="connsiteY11" fmla="*/ 3139616 h 3964161"/>
              <a:gd name="connsiteX12" fmla="*/ 2568776 w 2589919"/>
              <a:gd name="connsiteY12" fmla="*/ 1786515 h 3964161"/>
              <a:gd name="connsiteX13" fmla="*/ 2531778 w 2589919"/>
              <a:gd name="connsiteY13" fmla="*/ 1173391 h 3964161"/>
              <a:gd name="connsiteX14" fmla="*/ 2558205 w 2589919"/>
              <a:gd name="connsiteY14" fmla="*/ 570839 h 3964161"/>
              <a:gd name="connsiteX15" fmla="*/ 2552920 w 2589919"/>
              <a:gd name="connsiteY15" fmla="*/ 126853 h 3964161"/>
              <a:gd name="connsiteX16" fmla="*/ 2547634 w 2589919"/>
              <a:gd name="connsiteY16" fmla="*/ 0 h 3964161"/>
              <a:gd name="connsiteX17" fmla="*/ 1770659 w 2589919"/>
              <a:gd name="connsiteY17" fmla="*/ 31713 h 3964161"/>
              <a:gd name="connsiteX18" fmla="*/ 1580379 w 2589919"/>
              <a:gd name="connsiteY18" fmla="*/ 116282 h 3964161"/>
              <a:gd name="connsiteX19" fmla="*/ 1326673 w 2589919"/>
              <a:gd name="connsiteY19" fmla="*/ 126853 h 3964161"/>
              <a:gd name="connsiteX20" fmla="*/ 1094109 w 2589919"/>
              <a:gd name="connsiteY20" fmla="*/ 95140 h 3964161"/>
              <a:gd name="connsiteX21" fmla="*/ 819259 w 2589919"/>
              <a:gd name="connsiteY21" fmla="*/ 100425 h 3964161"/>
              <a:gd name="connsiteX22" fmla="*/ 533840 w 2589919"/>
              <a:gd name="connsiteY22" fmla="*/ 116282 h 3964161"/>
              <a:gd name="connsiteX23" fmla="*/ 258992 w 2589919"/>
              <a:gd name="connsiteY23" fmla="*/ 126853 h 3964161"/>
              <a:gd name="connsiteX24" fmla="*/ 149663 w 2589919"/>
              <a:gd name="connsiteY24" fmla="*/ 116920 h 3964161"/>
              <a:gd name="connsiteX25" fmla="*/ 0 w 2589919"/>
              <a:gd name="connsiteY25" fmla="*/ 95139 h 3964161"/>
              <a:gd name="connsiteX0" fmla="*/ 0 w 2589919"/>
              <a:gd name="connsiteY0" fmla="*/ 95139 h 3964161"/>
              <a:gd name="connsiteX1" fmla="*/ 26427 w 2589919"/>
              <a:gd name="connsiteY1" fmla="*/ 850973 h 3964161"/>
              <a:gd name="connsiteX2" fmla="*/ 68712 w 2589919"/>
              <a:gd name="connsiteY2" fmla="*/ 1321387 h 3964161"/>
              <a:gd name="connsiteX3" fmla="*/ 36998 w 2589919"/>
              <a:gd name="connsiteY3" fmla="*/ 1934511 h 3964161"/>
              <a:gd name="connsiteX4" fmla="*/ 31713 w 2589919"/>
              <a:gd name="connsiteY4" fmla="*/ 2833054 h 3964161"/>
              <a:gd name="connsiteX5" fmla="*/ 10571 w 2589919"/>
              <a:gd name="connsiteY5" fmla="*/ 3514890 h 3964161"/>
              <a:gd name="connsiteX6" fmla="*/ 15856 w 2589919"/>
              <a:gd name="connsiteY6" fmla="*/ 3964161 h 3964161"/>
              <a:gd name="connsiteX7" fmla="*/ 961970 w 2589919"/>
              <a:gd name="connsiteY7" fmla="*/ 3958876 h 3964161"/>
              <a:gd name="connsiteX8" fmla="*/ 1368957 w 2589919"/>
              <a:gd name="connsiteY8" fmla="*/ 3964161 h 3964161"/>
              <a:gd name="connsiteX9" fmla="*/ 1860513 w 2589919"/>
              <a:gd name="connsiteY9" fmla="*/ 3937734 h 3964161"/>
              <a:gd name="connsiteX10" fmla="*/ 2568776 w 2589919"/>
              <a:gd name="connsiteY10" fmla="*/ 3932448 h 3964161"/>
              <a:gd name="connsiteX11" fmla="*/ 2589919 w 2589919"/>
              <a:gd name="connsiteY11" fmla="*/ 3139616 h 3964161"/>
              <a:gd name="connsiteX12" fmla="*/ 2568776 w 2589919"/>
              <a:gd name="connsiteY12" fmla="*/ 1786515 h 3964161"/>
              <a:gd name="connsiteX13" fmla="*/ 2531778 w 2589919"/>
              <a:gd name="connsiteY13" fmla="*/ 1173391 h 3964161"/>
              <a:gd name="connsiteX14" fmla="*/ 2558205 w 2589919"/>
              <a:gd name="connsiteY14" fmla="*/ 570839 h 3964161"/>
              <a:gd name="connsiteX15" fmla="*/ 2552920 w 2589919"/>
              <a:gd name="connsiteY15" fmla="*/ 126853 h 3964161"/>
              <a:gd name="connsiteX16" fmla="*/ 2547634 w 2589919"/>
              <a:gd name="connsiteY16" fmla="*/ 0 h 3964161"/>
              <a:gd name="connsiteX17" fmla="*/ 1812943 w 2589919"/>
              <a:gd name="connsiteY17" fmla="*/ 79283 h 3964161"/>
              <a:gd name="connsiteX18" fmla="*/ 1580379 w 2589919"/>
              <a:gd name="connsiteY18" fmla="*/ 116282 h 3964161"/>
              <a:gd name="connsiteX19" fmla="*/ 1326673 w 2589919"/>
              <a:gd name="connsiteY19" fmla="*/ 126853 h 3964161"/>
              <a:gd name="connsiteX20" fmla="*/ 1094109 w 2589919"/>
              <a:gd name="connsiteY20" fmla="*/ 95140 h 3964161"/>
              <a:gd name="connsiteX21" fmla="*/ 819259 w 2589919"/>
              <a:gd name="connsiteY21" fmla="*/ 100425 h 3964161"/>
              <a:gd name="connsiteX22" fmla="*/ 533840 w 2589919"/>
              <a:gd name="connsiteY22" fmla="*/ 116282 h 3964161"/>
              <a:gd name="connsiteX23" fmla="*/ 258992 w 2589919"/>
              <a:gd name="connsiteY23" fmla="*/ 126853 h 3964161"/>
              <a:gd name="connsiteX24" fmla="*/ 149663 w 2589919"/>
              <a:gd name="connsiteY24" fmla="*/ 116920 h 3964161"/>
              <a:gd name="connsiteX25" fmla="*/ 0 w 2589919"/>
              <a:gd name="connsiteY25" fmla="*/ 95139 h 3964161"/>
              <a:gd name="connsiteX0" fmla="*/ 0 w 2589919"/>
              <a:gd name="connsiteY0" fmla="*/ 95139 h 3964161"/>
              <a:gd name="connsiteX1" fmla="*/ 26427 w 2589919"/>
              <a:gd name="connsiteY1" fmla="*/ 850973 h 3964161"/>
              <a:gd name="connsiteX2" fmla="*/ 68712 w 2589919"/>
              <a:gd name="connsiteY2" fmla="*/ 1321387 h 3964161"/>
              <a:gd name="connsiteX3" fmla="*/ 36998 w 2589919"/>
              <a:gd name="connsiteY3" fmla="*/ 1934511 h 3964161"/>
              <a:gd name="connsiteX4" fmla="*/ 31713 w 2589919"/>
              <a:gd name="connsiteY4" fmla="*/ 2833054 h 3964161"/>
              <a:gd name="connsiteX5" fmla="*/ 10571 w 2589919"/>
              <a:gd name="connsiteY5" fmla="*/ 3514890 h 3964161"/>
              <a:gd name="connsiteX6" fmla="*/ 15856 w 2589919"/>
              <a:gd name="connsiteY6" fmla="*/ 3964161 h 3964161"/>
              <a:gd name="connsiteX7" fmla="*/ 961970 w 2589919"/>
              <a:gd name="connsiteY7" fmla="*/ 3958876 h 3964161"/>
              <a:gd name="connsiteX8" fmla="*/ 1368957 w 2589919"/>
              <a:gd name="connsiteY8" fmla="*/ 3964161 h 3964161"/>
              <a:gd name="connsiteX9" fmla="*/ 1860513 w 2589919"/>
              <a:gd name="connsiteY9" fmla="*/ 3937734 h 3964161"/>
              <a:gd name="connsiteX10" fmla="*/ 2568776 w 2589919"/>
              <a:gd name="connsiteY10" fmla="*/ 3932448 h 3964161"/>
              <a:gd name="connsiteX11" fmla="*/ 2589919 w 2589919"/>
              <a:gd name="connsiteY11" fmla="*/ 3139616 h 3964161"/>
              <a:gd name="connsiteX12" fmla="*/ 2568776 w 2589919"/>
              <a:gd name="connsiteY12" fmla="*/ 1786515 h 3964161"/>
              <a:gd name="connsiteX13" fmla="*/ 2531778 w 2589919"/>
              <a:gd name="connsiteY13" fmla="*/ 1173391 h 3964161"/>
              <a:gd name="connsiteX14" fmla="*/ 2558205 w 2589919"/>
              <a:gd name="connsiteY14" fmla="*/ 570839 h 3964161"/>
              <a:gd name="connsiteX15" fmla="*/ 2552920 w 2589919"/>
              <a:gd name="connsiteY15" fmla="*/ 190280 h 3964161"/>
              <a:gd name="connsiteX16" fmla="*/ 2547634 w 2589919"/>
              <a:gd name="connsiteY16" fmla="*/ 0 h 3964161"/>
              <a:gd name="connsiteX17" fmla="*/ 1812943 w 2589919"/>
              <a:gd name="connsiteY17" fmla="*/ 79283 h 3964161"/>
              <a:gd name="connsiteX18" fmla="*/ 1580379 w 2589919"/>
              <a:gd name="connsiteY18" fmla="*/ 116282 h 3964161"/>
              <a:gd name="connsiteX19" fmla="*/ 1326673 w 2589919"/>
              <a:gd name="connsiteY19" fmla="*/ 126853 h 3964161"/>
              <a:gd name="connsiteX20" fmla="*/ 1094109 w 2589919"/>
              <a:gd name="connsiteY20" fmla="*/ 95140 h 3964161"/>
              <a:gd name="connsiteX21" fmla="*/ 819259 w 2589919"/>
              <a:gd name="connsiteY21" fmla="*/ 100425 h 3964161"/>
              <a:gd name="connsiteX22" fmla="*/ 533840 w 2589919"/>
              <a:gd name="connsiteY22" fmla="*/ 116282 h 3964161"/>
              <a:gd name="connsiteX23" fmla="*/ 258992 w 2589919"/>
              <a:gd name="connsiteY23" fmla="*/ 126853 h 3964161"/>
              <a:gd name="connsiteX24" fmla="*/ 149663 w 2589919"/>
              <a:gd name="connsiteY24" fmla="*/ 116920 h 3964161"/>
              <a:gd name="connsiteX25" fmla="*/ 0 w 2589919"/>
              <a:gd name="connsiteY25" fmla="*/ 95139 h 3964161"/>
              <a:gd name="connsiteX0" fmla="*/ 0 w 2589919"/>
              <a:gd name="connsiteY0" fmla="*/ 95139 h 3964161"/>
              <a:gd name="connsiteX1" fmla="*/ 26427 w 2589919"/>
              <a:gd name="connsiteY1" fmla="*/ 850973 h 3964161"/>
              <a:gd name="connsiteX2" fmla="*/ 68712 w 2589919"/>
              <a:gd name="connsiteY2" fmla="*/ 1321387 h 3964161"/>
              <a:gd name="connsiteX3" fmla="*/ 36998 w 2589919"/>
              <a:gd name="connsiteY3" fmla="*/ 1934511 h 3964161"/>
              <a:gd name="connsiteX4" fmla="*/ 31713 w 2589919"/>
              <a:gd name="connsiteY4" fmla="*/ 2833054 h 3964161"/>
              <a:gd name="connsiteX5" fmla="*/ 10571 w 2589919"/>
              <a:gd name="connsiteY5" fmla="*/ 3514890 h 3964161"/>
              <a:gd name="connsiteX6" fmla="*/ 15856 w 2589919"/>
              <a:gd name="connsiteY6" fmla="*/ 3964161 h 3964161"/>
              <a:gd name="connsiteX7" fmla="*/ 961970 w 2589919"/>
              <a:gd name="connsiteY7" fmla="*/ 3958876 h 3964161"/>
              <a:gd name="connsiteX8" fmla="*/ 1368957 w 2589919"/>
              <a:gd name="connsiteY8" fmla="*/ 3964161 h 3964161"/>
              <a:gd name="connsiteX9" fmla="*/ 1860513 w 2589919"/>
              <a:gd name="connsiteY9" fmla="*/ 3937734 h 3964161"/>
              <a:gd name="connsiteX10" fmla="*/ 2568776 w 2589919"/>
              <a:gd name="connsiteY10" fmla="*/ 3932448 h 3964161"/>
              <a:gd name="connsiteX11" fmla="*/ 2589919 w 2589919"/>
              <a:gd name="connsiteY11" fmla="*/ 3139616 h 3964161"/>
              <a:gd name="connsiteX12" fmla="*/ 2568776 w 2589919"/>
              <a:gd name="connsiteY12" fmla="*/ 1786515 h 3964161"/>
              <a:gd name="connsiteX13" fmla="*/ 2500065 w 2589919"/>
              <a:gd name="connsiteY13" fmla="*/ 1173391 h 3964161"/>
              <a:gd name="connsiteX14" fmla="*/ 2558205 w 2589919"/>
              <a:gd name="connsiteY14" fmla="*/ 570839 h 3964161"/>
              <a:gd name="connsiteX15" fmla="*/ 2552920 w 2589919"/>
              <a:gd name="connsiteY15" fmla="*/ 190280 h 3964161"/>
              <a:gd name="connsiteX16" fmla="*/ 2547634 w 2589919"/>
              <a:gd name="connsiteY16" fmla="*/ 0 h 3964161"/>
              <a:gd name="connsiteX17" fmla="*/ 1812943 w 2589919"/>
              <a:gd name="connsiteY17" fmla="*/ 79283 h 3964161"/>
              <a:gd name="connsiteX18" fmla="*/ 1580379 w 2589919"/>
              <a:gd name="connsiteY18" fmla="*/ 116282 h 3964161"/>
              <a:gd name="connsiteX19" fmla="*/ 1326673 w 2589919"/>
              <a:gd name="connsiteY19" fmla="*/ 126853 h 3964161"/>
              <a:gd name="connsiteX20" fmla="*/ 1094109 w 2589919"/>
              <a:gd name="connsiteY20" fmla="*/ 95140 h 3964161"/>
              <a:gd name="connsiteX21" fmla="*/ 819259 w 2589919"/>
              <a:gd name="connsiteY21" fmla="*/ 100425 h 3964161"/>
              <a:gd name="connsiteX22" fmla="*/ 533840 w 2589919"/>
              <a:gd name="connsiteY22" fmla="*/ 116282 h 3964161"/>
              <a:gd name="connsiteX23" fmla="*/ 258992 w 2589919"/>
              <a:gd name="connsiteY23" fmla="*/ 126853 h 3964161"/>
              <a:gd name="connsiteX24" fmla="*/ 149663 w 2589919"/>
              <a:gd name="connsiteY24" fmla="*/ 116920 h 3964161"/>
              <a:gd name="connsiteX25" fmla="*/ 0 w 2589919"/>
              <a:gd name="connsiteY25" fmla="*/ 95139 h 3964161"/>
              <a:gd name="connsiteX0" fmla="*/ 0 w 2589919"/>
              <a:gd name="connsiteY0" fmla="*/ 95139 h 3964161"/>
              <a:gd name="connsiteX1" fmla="*/ 26427 w 2589919"/>
              <a:gd name="connsiteY1" fmla="*/ 850973 h 3964161"/>
              <a:gd name="connsiteX2" fmla="*/ 68712 w 2589919"/>
              <a:gd name="connsiteY2" fmla="*/ 1321387 h 3964161"/>
              <a:gd name="connsiteX3" fmla="*/ 36998 w 2589919"/>
              <a:gd name="connsiteY3" fmla="*/ 1934511 h 3964161"/>
              <a:gd name="connsiteX4" fmla="*/ 31713 w 2589919"/>
              <a:gd name="connsiteY4" fmla="*/ 2833054 h 3964161"/>
              <a:gd name="connsiteX5" fmla="*/ 10571 w 2589919"/>
              <a:gd name="connsiteY5" fmla="*/ 3514890 h 3964161"/>
              <a:gd name="connsiteX6" fmla="*/ 15856 w 2589919"/>
              <a:gd name="connsiteY6" fmla="*/ 3964161 h 3964161"/>
              <a:gd name="connsiteX7" fmla="*/ 961970 w 2589919"/>
              <a:gd name="connsiteY7" fmla="*/ 3958876 h 3964161"/>
              <a:gd name="connsiteX8" fmla="*/ 1368957 w 2589919"/>
              <a:gd name="connsiteY8" fmla="*/ 3964161 h 3964161"/>
              <a:gd name="connsiteX9" fmla="*/ 1860513 w 2589919"/>
              <a:gd name="connsiteY9" fmla="*/ 3937734 h 3964161"/>
              <a:gd name="connsiteX10" fmla="*/ 2568776 w 2589919"/>
              <a:gd name="connsiteY10" fmla="*/ 3932448 h 3964161"/>
              <a:gd name="connsiteX11" fmla="*/ 2589919 w 2589919"/>
              <a:gd name="connsiteY11" fmla="*/ 3139616 h 3964161"/>
              <a:gd name="connsiteX12" fmla="*/ 2568776 w 2589919"/>
              <a:gd name="connsiteY12" fmla="*/ 1786515 h 3964161"/>
              <a:gd name="connsiteX13" fmla="*/ 2500065 w 2589919"/>
              <a:gd name="connsiteY13" fmla="*/ 1173391 h 3964161"/>
              <a:gd name="connsiteX14" fmla="*/ 2531777 w 2589919"/>
              <a:gd name="connsiteY14" fmla="*/ 576124 h 3964161"/>
              <a:gd name="connsiteX15" fmla="*/ 2552920 w 2589919"/>
              <a:gd name="connsiteY15" fmla="*/ 190280 h 3964161"/>
              <a:gd name="connsiteX16" fmla="*/ 2547634 w 2589919"/>
              <a:gd name="connsiteY16" fmla="*/ 0 h 3964161"/>
              <a:gd name="connsiteX17" fmla="*/ 1812943 w 2589919"/>
              <a:gd name="connsiteY17" fmla="*/ 79283 h 3964161"/>
              <a:gd name="connsiteX18" fmla="*/ 1580379 w 2589919"/>
              <a:gd name="connsiteY18" fmla="*/ 116282 h 3964161"/>
              <a:gd name="connsiteX19" fmla="*/ 1326673 w 2589919"/>
              <a:gd name="connsiteY19" fmla="*/ 126853 h 3964161"/>
              <a:gd name="connsiteX20" fmla="*/ 1094109 w 2589919"/>
              <a:gd name="connsiteY20" fmla="*/ 95140 h 3964161"/>
              <a:gd name="connsiteX21" fmla="*/ 819259 w 2589919"/>
              <a:gd name="connsiteY21" fmla="*/ 100425 h 3964161"/>
              <a:gd name="connsiteX22" fmla="*/ 533840 w 2589919"/>
              <a:gd name="connsiteY22" fmla="*/ 116282 h 3964161"/>
              <a:gd name="connsiteX23" fmla="*/ 258992 w 2589919"/>
              <a:gd name="connsiteY23" fmla="*/ 126853 h 3964161"/>
              <a:gd name="connsiteX24" fmla="*/ 149663 w 2589919"/>
              <a:gd name="connsiteY24" fmla="*/ 116920 h 3964161"/>
              <a:gd name="connsiteX25" fmla="*/ 0 w 2589919"/>
              <a:gd name="connsiteY25" fmla="*/ 95139 h 3964161"/>
              <a:gd name="connsiteX0" fmla="*/ 0 w 2589919"/>
              <a:gd name="connsiteY0" fmla="*/ 95139 h 3964161"/>
              <a:gd name="connsiteX1" fmla="*/ 26427 w 2589919"/>
              <a:gd name="connsiteY1" fmla="*/ 850973 h 3964161"/>
              <a:gd name="connsiteX2" fmla="*/ 68712 w 2589919"/>
              <a:gd name="connsiteY2" fmla="*/ 1321387 h 3964161"/>
              <a:gd name="connsiteX3" fmla="*/ 36998 w 2589919"/>
              <a:gd name="connsiteY3" fmla="*/ 1934511 h 3964161"/>
              <a:gd name="connsiteX4" fmla="*/ 31713 w 2589919"/>
              <a:gd name="connsiteY4" fmla="*/ 2833054 h 3964161"/>
              <a:gd name="connsiteX5" fmla="*/ 10571 w 2589919"/>
              <a:gd name="connsiteY5" fmla="*/ 3514890 h 3964161"/>
              <a:gd name="connsiteX6" fmla="*/ 15856 w 2589919"/>
              <a:gd name="connsiteY6" fmla="*/ 3964161 h 3964161"/>
              <a:gd name="connsiteX7" fmla="*/ 961970 w 2589919"/>
              <a:gd name="connsiteY7" fmla="*/ 3958876 h 3964161"/>
              <a:gd name="connsiteX8" fmla="*/ 1368957 w 2589919"/>
              <a:gd name="connsiteY8" fmla="*/ 3964161 h 3964161"/>
              <a:gd name="connsiteX9" fmla="*/ 1860513 w 2589919"/>
              <a:gd name="connsiteY9" fmla="*/ 3937734 h 3964161"/>
              <a:gd name="connsiteX10" fmla="*/ 2568776 w 2589919"/>
              <a:gd name="connsiteY10" fmla="*/ 3932448 h 3964161"/>
              <a:gd name="connsiteX11" fmla="*/ 2589919 w 2589919"/>
              <a:gd name="connsiteY11" fmla="*/ 3139616 h 3964161"/>
              <a:gd name="connsiteX12" fmla="*/ 2537063 w 2589919"/>
              <a:gd name="connsiteY12" fmla="*/ 1781229 h 3964161"/>
              <a:gd name="connsiteX13" fmla="*/ 2500065 w 2589919"/>
              <a:gd name="connsiteY13" fmla="*/ 1173391 h 3964161"/>
              <a:gd name="connsiteX14" fmla="*/ 2531777 w 2589919"/>
              <a:gd name="connsiteY14" fmla="*/ 576124 h 3964161"/>
              <a:gd name="connsiteX15" fmla="*/ 2552920 w 2589919"/>
              <a:gd name="connsiteY15" fmla="*/ 190280 h 3964161"/>
              <a:gd name="connsiteX16" fmla="*/ 2547634 w 2589919"/>
              <a:gd name="connsiteY16" fmla="*/ 0 h 3964161"/>
              <a:gd name="connsiteX17" fmla="*/ 1812943 w 2589919"/>
              <a:gd name="connsiteY17" fmla="*/ 79283 h 3964161"/>
              <a:gd name="connsiteX18" fmla="*/ 1580379 w 2589919"/>
              <a:gd name="connsiteY18" fmla="*/ 116282 h 3964161"/>
              <a:gd name="connsiteX19" fmla="*/ 1326673 w 2589919"/>
              <a:gd name="connsiteY19" fmla="*/ 126853 h 3964161"/>
              <a:gd name="connsiteX20" fmla="*/ 1094109 w 2589919"/>
              <a:gd name="connsiteY20" fmla="*/ 95140 h 3964161"/>
              <a:gd name="connsiteX21" fmla="*/ 819259 w 2589919"/>
              <a:gd name="connsiteY21" fmla="*/ 100425 h 3964161"/>
              <a:gd name="connsiteX22" fmla="*/ 533840 w 2589919"/>
              <a:gd name="connsiteY22" fmla="*/ 116282 h 3964161"/>
              <a:gd name="connsiteX23" fmla="*/ 258992 w 2589919"/>
              <a:gd name="connsiteY23" fmla="*/ 126853 h 3964161"/>
              <a:gd name="connsiteX24" fmla="*/ 149663 w 2589919"/>
              <a:gd name="connsiteY24" fmla="*/ 116920 h 3964161"/>
              <a:gd name="connsiteX25" fmla="*/ 0 w 2589919"/>
              <a:gd name="connsiteY25" fmla="*/ 95139 h 3964161"/>
              <a:gd name="connsiteX0" fmla="*/ 0 w 2568776"/>
              <a:gd name="connsiteY0" fmla="*/ 95139 h 3964161"/>
              <a:gd name="connsiteX1" fmla="*/ 26427 w 2568776"/>
              <a:gd name="connsiteY1" fmla="*/ 850973 h 3964161"/>
              <a:gd name="connsiteX2" fmla="*/ 68712 w 2568776"/>
              <a:gd name="connsiteY2" fmla="*/ 1321387 h 3964161"/>
              <a:gd name="connsiteX3" fmla="*/ 36998 w 2568776"/>
              <a:gd name="connsiteY3" fmla="*/ 1934511 h 3964161"/>
              <a:gd name="connsiteX4" fmla="*/ 31713 w 2568776"/>
              <a:gd name="connsiteY4" fmla="*/ 2833054 h 3964161"/>
              <a:gd name="connsiteX5" fmla="*/ 10571 w 2568776"/>
              <a:gd name="connsiteY5" fmla="*/ 3514890 h 3964161"/>
              <a:gd name="connsiteX6" fmla="*/ 15856 w 2568776"/>
              <a:gd name="connsiteY6" fmla="*/ 3964161 h 3964161"/>
              <a:gd name="connsiteX7" fmla="*/ 961970 w 2568776"/>
              <a:gd name="connsiteY7" fmla="*/ 3958876 h 3964161"/>
              <a:gd name="connsiteX8" fmla="*/ 1368957 w 2568776"/>
              <a:gd name="connsiteY8" fmla="*/ 3964161 h 3964161"/>
              <a:gd name="connsiteX9" fmla="*/ 1860513 w 2568776"/>
              <a:gd name="connsiteY9" fmla="*/ 3937734 h 3964161"/>
              <a:gd name="connsiteX10" fmla="*/ 2568776 w 2568776"/>
              <a:gd name="connsiteY10" fmla="*/ 3932448 h 3964161"/>
              <a:gd name="connsiteX11" fmla="*/ 2563491 w 2568776"/>
              <a:gd name="connsiteY11" fmla="*/ 3134331 h 3964161"/>
              <a:gd name="connsiteX12" fmla="*/ 2537063 w 2568776"/>
              <a:gd name="connsiteY12" fmla="*/ 1781229 h 3964161"/>
              <a:gd name="connsiteX13" fmla="*/ 2500065 w 2568776"/>
              <a:gd name="connsiteY13" fmla="*/ 1173391 h 3964161"/>
              <a:gd name="connsiteX14" fmla="*/ 2531777 w 2568776"/>
              <a:gd name="connsiteY14" fmla="*/ 576124 h 3964161"/>
              <a:gd name="connsiteX15" fmla="*/ 2552920 w 2568776"/>
              <a:gd name="connsiteY15" fmla="*/ 190280 h 3964161"/>
              <a:gd name="connsiteX16" fmla="*/ 2547634 w 2568776"/>
              <a:gd name="connsiteY16" fmla="*/ 0 h 3964161"/>
              <a:gd name="connsiteX17" fmla="*/ 1812943 w 2568776"/>
              <a:gd name="connsiteY17" fmla="*/ 79283 h 3964161"/>
              <a:gd name="connsiteX18" fmla="*/ 1580379 w 2568776"/>
              <a:gd name="connsiteY18" fmla="*/ 116282 h 3964161"/>
              <a:gd name="connsiteX19" fmla="*/ 1326673 w 2568776"/>
              <a:gd name="connsiteY19" fmla="*/ 126853 h 3964161"/>
              <a:gd name="connsiteX20" fmla="*/ 1094109 w 2568776"/>
              <a:gd name="connsiteY20" fmla="*/ 95140 h 3964161"/>
              <a:gd name="connsiteX21" fmla="*/ 819259 w 2568776"/>
              <a:gd name="connsiteY21" fmla="*/ 100425 h 3964161"/>
              <a:gd name="connsiteX22" fmla="*/ 533840 w 2568776"/>
              <a:gd name="connsiteY22" fmla="*/ 116282 h 3964161"/>
              <a:gd name="connsiteX23" fmla="*/ 258992 w 2568776"/>
              <a:gd name="connsiteY23" fmla="*/ 126853 h 3964161"/>
              <a:gd name="connsiteX24" fmla="*/ 149663 w 2568776"/>
              <a:gd name="connsiteY24" fmla="*/ 116920 h 3964161"/>
              <a:gd name="connsiteX25" fmla="*/ 0 w 2568776"/>
              <a:gd name="connsiteY25" fmla="*/ 95139 h 3964161"/>
              <a:gd name="connsiteX0" fmla="*/ 0 w 2563565"/>
              <a:gd name="connsiteY0" fmla="*/ 95139 h 3964161"/>
              <a:gd name="connsiteX1" fmla="*/ 26427 w 2563565"/>
              <a:gd name="connsiteY1" fmla="*/ 850973 h 3964161"/>
              <a:gd name="connsiteX2" fmla="*/ 68712 w 2563565"/>
              <a:gd name="connsiteY2" fmla="*/ 1321387 h 3964161"/>
              <a:gd name="connsiteX3" fmla="*/ 36998 w 2563565"/>
              <a:gd name="connsiteY3" fmla="*/ 1934511 h 3964161"/>
              <a:gd name="connsiteX4" fmla="*/ 31713 w 2563565"/>
              <a:gd name="connsiteY4" fmla="*/ 2833054 h 3964161"/>
              <a:gd name="connsiteX5" fmla="*/ 10571 w 2563565"/>
              <a:gd name="connsiteY5" fmla="*/ 3514890 h 3964161"/>
              <a:gd name="connsiteX6" fmla="*/ 15856 w 2563565"/>
              <a:gd name="connsiteY6" fmla="*/ 3964161 h 3964161"/>
              <a:gd name="connsiteX7" fmla="*/ 961970 w 2563565"/>
              <a:gd name="connsiteY7" fmla="*/ 3958876 h 3964161"/>
              <a:gd name="connsiteX8" fmla="*/ 1368957 w 2563565"/>
              <a:gd name="connsiteY8" fmla="*/ 3964161 h 3964161"/>
              <a:gd name="connsiteX9" fmla="*/ 1860513 w 2563565"/>
              <a:gd name="connsiteY9" fmla="*/ 3937734 h 3964161"/>
              <a:gd name="connsiteX10" fmla="*/ 2537063 w 2563565"/>
              <a:gd name="connsiteY10" fmla="*/ 3932448 h 3964161"/>
              <a:gd name="connsiteX11" fmla="*/ 2563491 w 2563565"/>
              <a:gd name="connsiteY11" fmla="*/ 3134331 h 3964161"/>
              <a:gd name="connsiteX12" fmla="*/ 2537063 w 2563565"/>
              <a:gd name="connsiteY12" fmla="*/ 1781229 h 3964161"/>
              <a:gd name="connsiteX13" fmla="*/ 2500065 w 2563565"/>
              <a:gd name="connsiteY13" fmla="*/ 1173391 h 3964161"/>
              <a:gd name="connsiteX14" fmla="*/ 2531777 w 2563565"/>
              <a:gd name="connsiteY14" fmla="*/ 576124 h 3964161"/>
              <a:gd name="connsiteX15" fmla="*/ 2552920 w 2563565"/>
              <a:gd name="connsiteY15" fmla="*/ 190280 h 3964161"/>
              <a:gd name="connsiteX16" fmla="*/ 2547634 w 2563565"/>
              <a:gd name="connsiteY16" fmla="*/ 0 h 3964161"/>
              <a:gd name="connsiteX17" fmla="*/ 1812943 w 2563565"/>
              <a:gd name="connsiteY17" fmla="*/ 79283 h 3964161"/>
              <a:gd name="connsiteX18" fmla="*/ 1580379 w 2563565"/>
              <a:gd name="connsiteY18" fmla="*/ 116282 h 3964161"/>
              <a:gd name="connsiteX19" fmla="*/ 1326673 w 2563565"/>
              <a:gd name="connsiteY19" fmla="*/ 126853 h 3964161"/>
              <a:gd name="connsiteX20" fmla="*/ 1094109 w 2563565"/>
              <a:gd name="connsiteY20" fmla="*/ 95140 h 3964161"/>
              <a:gd name="connsiteX21" fmla="*/ 819259 w 2563565"/>
              <a:gd name="connsiteY21" fmla="*/ 100425 h 3964161"/>
              <a:gd name="connsiteX22" fmla="*/ 533840 w 2563565"/>
              <a:gd name="connsiteY22" fmla="*/ 116282 h 3964161"/>
              <a:gd name="connsiteX23" fmla="*/ 258992 w 2563565"/>
              <a:gd name="connsiteY23" fmla="*/ 126853 h 3964161"/>
              <a:gd name="connsiteX24" fmla="*/ 149663 w 2563565"/>
              <a:gd name="connsiteY24" fmla="*/ 116920 h 3964161"/>
              <a:gd name="connsiteX25" fmla="*/ 0 w 2563565"/>
              <a:gd name="connsiteY25" fmla="*/ 95139 h 3964161"/>
              <a:gd name="connsiteX0" fmla="*/ 0 w 2563565"/>
              <a:gd name="connsiteY0" fmla="*/ 95139 h 3964161"/>
              <a:gd name="connsiteX1" fmla="*/ 26427 w 2563565"/>
              <a:gd name="connsiteY1" fmla="*/ 850973 h 3964161"/>
              <a:gd name="connsiteX2" fmla="*/ 68712 w 2563565"/>
              <a:gd name="connsiteY2" fmla="*/ 1321387 h 3964161"/>
              <a:gd name="connsiteX3" fmla="*/ 36998 w 2563565"/>
              <a:gd name="connsiteY3" fmla="*/ 1934511 h 3964161"/>
              <a:gd name="connsiteX4" fmla="*/ 31713 w 2563565"/>
              <a:gd name="connsiteY4" fmla="*/ 2833054 h 3964161"/>
              <a:gd name="connsiteX5" fmla="*/ 10571 w 2563565"/>
              <a:gd name="connsiteY5" fmla="*/ 3514890 h 3964161"/>
              <a:gd name="connsiteX6" fmla="*/ 15856 w 2563565"/>
              <a:gd name="connsiteY6" fmla="*/ 3964161 h 3964161"/>
              <a:gd name="connsiteX7" fmla="*/ 961970 w 2563565"/>
              <a:gd name="connsiteY7" fmla="*/ 3958876 h 3964161"/>
              <a:gd name="connsiteX8" fmla="*/ 1363671 w 2563565"/>
              <a:gd name="connsiteY8" fmla="*/ 3948304 h 3964161"/>
              <a:gd name="connsiteX9" fmla="*/ 1860513 w 2563565"/>
              <a:gd name="connsiteY9" fmla="*/ 3937734 h 3964161"/>
              <a:gd name="connsiteX10" fmla="*/ 2537063 w 2563565"/>
              <a:gd name="connsiteY10" fmla="*/ 3932448 h 3964161"/>
              <a:gd name="connsiteX11" fmla="*/ 2563491 w 2563565"/>
              <a:gd name="connsiteY11" fmla="*/ 3134331 h 3964161"/>
              <a:gd name="connsiteX12" fmla="*/ 2537063 w 2563565"/>
              <a:gd name="connsiteY12" fmla="*/ 1781229 h 3964161"/>
              <a:gd name="connsiteX13" fmla="*/ 2500065 w 2563565"/>
              <a:gd name="connsiteY13" fmla="*/ 1173391 h 3964161"/>
              <a:gd name="connsiteX14" fmla="*/ 2531777 w 2563565"/>
              <a:gd name="connsiteY14" fmla="*/ 576124 h 3964161"/>
              <a:gd name="connsiteX15" fmla="*/ 2552920 w 2563565"/>
              <a:gd name="connsiteY15" fmla="*/ 190280 h 3964161"/>
              <a:gd name="connsiteX16" fmla="*/ 2547634 w 2563565"/>
              <a:gd name="connsiteY16" fmla="*/ 0 h 3964161"/>
              <a:gd name="connsiteX17" fmla="*/ 1812943 w 2563565"/>
              <a:gd name="connsiteY17" fmla="*/ 79283 h 3964161"/>
              <a:gd name="connsiteX18" fmla="*/ 1580379 w 2563565"/>
              <a:gd name="connsiteY18" fmla="*/ 116282 h 3964161"/>
              <a:gd name="connsiteX19" fmla="*/ 1326673 w 2563565"/>
              <a:gd name="connsiteY19" fmla="*/ 126853 h 3964161"/>
              <a:gd name="connsiteX20" fmla="*/ 1094109 w 2563565"/>
              <a:gd name="connsiteY20" fmla="*/ 95140 h 3964161"/>
              <a:gd name="connsiteX21" fmla="*/ 819259 w 2563565"/>
              <a:gd name="connsiteY21" fmla="*/ 100425 h 3964161"/>
              <a:gd name="connsiteX22" fmla="*/ 533840 w 2563565"/>
              <a:gd name="connsiteY22" fmla="*/ 116282 h 3964161"/>
              <a:gd name="connsiteX23" fmla="*/ 258992 w 2563565"/>
              <a:gd name="connsiteY23" fmla="*/ 126853 h 3964161"/>
              <a:gd name="connsiteX24" fmla="*/ 149663 w 2563565"/>
              <a:gd name="connsiteY24" fmla="*/ 116920 h 3964161"/>
              <a:gd name="connsiteX25" fmla="*/ 0 w 2563565"/>
              <a:gd name="connsiteY25" fmla="*/ 95139 h 3964161"/>
              <a:gd name="connsiteX0" fmla="*/ 0 w 2563565"/>
              <a:gd name="connsiteY0" fmla="*/ 95139 h 3964161"/>
              <a:gd name="connsiteX1" fmla="*/ 26427 w 2563565"/>
              <a:gd name="connsiteY1" fmla="*/ 850973 h 3964161"/>
              <a:gd name="connsiteX2" fmla="*/ 68712 w 2563565"/>
              <a:gd name="connsiteY2" fmla="*/ 1321387 h 3964161"/>
              <a:gd name="connsiteX3" fmla="*/ 36998 w 2563565"/>
              <a:gd name="connsiteY3" fmla="*/ 1934511 h 3964161"/>
              <a:gd name="connsiteX4" fmla="*/ 31713 w 2563565"/>
              <a:gd name="connsiteY4" fmla="*/ 2833054 h 3964161"/>
              <a:gd name="connsiteX5" fmla="*/ 10571 w 2563565"/>
              <a:gd name="connsiteY5" fmla="*/ 3514890 h 3964161"/>
              <a:gd name="connsiteX6" fmla="*/ 15856 w 2563565"/>
              <a:gd name="connsiteY6" fmla="*/ 3964161 h 3964161"/>
              <a:gd name="connsiteX7" fmla="*/ 961970 w 2563565"/>
              <a:gd name="connsiteY7" fmla="*/ 3943019 h 3964161"/>
              <a:gd name="connsiteX8" fmla="*/ 1363671 w 2563565"/>
              <a:gd name="connsiteY8" fmla="*/ 3948304 h 3964161"/>
              <a:gd name="connsiteX9" fmla="*/ 1860513 w 2563565"/>
              <a:gd name="connsiteY9" fmla="*/ 3937734 h 3964161"/>
              <a:gd name="connsiteX10" fmla="*/ 2537063 w 2563565"/>
              <a:gd name="connsiteY10" fmla="*/ 3932448 h 3964161"/>
              <a:gd name="connsiteX11" fmla="*/ 2563491 w 2563565"/>
              <a:gd name="connsiteY11" fmla="*/ 3134331 h 3964161"/>
              <a:gd name="connsiteX12" fmla="*/ 2537063 w 2563565"/>
              <a:gd name="connsiteY12" fmla="*/ 1781229 h 3964161"/>
              <a:gd name="connsiteX13" fmla="*/ 2500065 w 2563565"/>
              <a:gd name="connsiteY13" fmla="*/ 1173391 h 3964161"/>
              <a:gd name="connsiteX14" fmla="*/ 2531777 w 2563565"/>
              <a:gd name="connsiteY14" fmla="*/ 576124 h 3964161"/>
              <a:gd name="connsiteX15" fmla="*/ 2552920 w 2563565"/>
              <a:gd name="connsiteY15" fmla="*/ 190280 h 3964161"/>
              <a:gd name="connsiteX16" fmla="*/ 2547634 w 2563565"/>
              <a:gd name="connsiteY16" fmla="*/ 0 h 3964161"/>
              <a:gd name="connsiteX17" fmla="*/ 1812943 w 2563565"/>
              <a:gd name="connsiteY17" fmla="*/ 79283 h 3964161"/>
              <a:gd name="connsiteX18" fmla="*/ 1580379 w 2563565"/>
              <a:gd name="connsiteY18" fmla="*/ 116282 h 3964161"/>
              <a:gd name="connsiteX19" fmla="*/ 1326673 w 2563565"/>
              <a:gd name="connsiteY19" fmla="*/ 126853 h 3964161"/>
              <a:gd name="connsiteX20" fmla="*/ 1094109 w 2563565"/>
              <a:gd name="connsiteY20" fmla="*/ 95140 h 3964161"/>
              <a:gd name="connsiteX21" fmla="*/ 819259 w 2563565"/>
              <a:gd name="connsiteY21" fmla="*/ 100425 h 3964161"/>
              <a:gd name="connsiteX22" fmla="*/ 533840 w 2563565"/>
              <a:gd name="connsiteY22" fmla="*/ 116282 h 3964161"/>
              <a:gd name="connsiteX23" fmla="*/ 258992 w 2563565"/>
              <a:gd name="connsiteY23" fmla="*/ 126853 h 3964161"/>
              <a:gd name="connsiteX24" fmla="*/ 149663 w 2563565"/>
              <a:gd name="connsiteY24" fmla="*/ 116920 h 3964161"/>
              <a:gd name="connsiteX25" fmla="*/ 0 w 2563565"/>
              <a:gd name="connsiteY25" fmla="*/ 95139 h 3964161"/>
              <a:gd name="connsiteX0" fmla="*/ 0 w 2563565"/>
              <a:gd name="connsiteY0" fmla="*/ 95139 h 3948304"/>
              <a:gd name="connsiteX1" fmla="*/ 26427 w 2563565"/>
              <a:gd name="connsiteY1" fmla="*/ 850973 h 3948304"/>
              <a:gd name="connsiteX2" fmla="*/ 68712 w 2563565"/>
              <a:gd name="connsiteY2" fmla="*/ 1321387 h 3948304"/>
              <a:gd name="connsiteX3" fmla="*/ 36998 w 2563565"/>
              <a:gd name="connsiteY3" fmla="*/ 1934511 h 3948304"/>
              <a:gd name="connsiteX4" fmla="*/ 31713 w 2563565"/>
              <a:gd name="connsiteY4" fmla="*/ 2833054 h 3948304"/>
              <a:gd name="connsiteX5" fmla="*/ 10571 w 2563565"/>
              <a:gd name="connsiteY5" fmla="*/ 3514890 h 3948304"/>
              <a:gd name="connsiteX6" fmla="*/ 15856 w 2563565"/>
              <a:gd name="connsiteY6" fmla="*/ 3937733 h 3948304"/>
              <a:gd name="connsiteX7" fmla="*/ 961970 w 2563565"/>
              <a:gd name="connsiteY7" fmla="*/ 3943019 h 3948304"/>
              <a:gd name="connsiteX8" fmla="*/ 1363671 w 2563565"/>
              <a:gd name="connsiteY8" fmla="*/ 3948304 h 3948304"/>
              <a:gd name="connsiteX9" fmla="*/ 1860513 w 2563565"/>
              <a:gd name="connsiteY9" fmla="*/ 3937734 h 3948304"/>
              <a:gd name="connsiteX10" fmla="*/ 2537063 w 2563565"/>
              <a:gd name="connsiteY10" fmla="*/ 3932448 h 3948304"/>
              <a:gd name="connsiteX11" fmla="*/ 2563491 w 2563565"/>
              <a:gd name="connsiteY11" fmla="*/ 3134331 h 3948304"/>
              <a:gd name="connsiteX12" fmla="*/ 2537063 w 2563565"/>
              <a:gd name="connsiteY12" fmla="*/ 1781229 h 3948304"/>
              <a:gd name="connsiteX13" fmla="*/ 2500065 w 2563565"/>
              <a:gd name="connsiteY13" fmla="*/ 1173391 h 3948304"/>
              <a:gd name="connsiteX14" fmla="*/ 2531777 w 2563565"/>
              <a:gd name="connsiteY14" fmla="*/ 576124 h 3948304"/>
              <a:gd name="connsiteX15" fmla="*/ 2552920 w 2563565"/>
              <a:gd name="connsiteY15" fmla="*/ 190280 h 3948304"/>
              <a:gd name="connsiteX16" fmla="*/ 2547634 w 2563565"/>
              <a:gd name="connsiteY16" fmla="*/ 0 h 3948304"/>
              <a:gd name="connsiteX17" fmla="*/ 1812943 w 2563565"/>
              <a:gd name="connsiteY17" fmla="*/ 79283 h 3948304"/>
              <a:gd name="connsiteX18" fmla="*/ 1580379 w 2563565"/>
              <a:gd name="connsiteY18" fmla="*/ 116282 h 3948304"/>
              <a:gd name="connsiteX19" fmla="*/ 1326673 w 2563565"/>
              <a:gd name="connsiteY19" fmla="*/ 126853 h 3948304"/>
              <a:gd name="connsiteX20" fmla="*/ 1094109 w 2563565"/>
              <a:gd name="connsiteY20" fmla="*/ 95140 h 3948304"/>
              <a:gd name="connsiteX21" fmla="*/ 819259 w 2563565"/>
              <a:gd name="connsiteY21" fmla="*/ 100425 h 3948304"/>
              <a:gd name="connsiteX22" fmla="*/ 533840 w 2563565"/>
              <a:gd name="connsiteY22" fmla="*/ 116282 h 3948304"/>
              <a:gd name="connsiteX23" fmla="*/ 258992 w 2563565"/>
              <a:gd name="connsiteY23" fmla="*/ 126853 h 3948304"/>
              <a:gd name="connsiteX24" fmla="*/ 149663 w 2563565"/>
              <a:gd name="connsiteY24" fmla="*/ 116920 h 3948304"/>
              <a:gd name="connsiteX25" fmla="*/ 0 w 2563565"/>
              <a:gd name="connsiteY25" fmla="*/ 95139 h 3948304"/>
              <a:gd name="connsiteX0" fmla="*/ 0 w 2563565"/>
              <a:gd name="connsiteY0" fmla="*/ 95139 h 3948304"/>
              <a:gd name="connsiteX1" fmla="*/ 26427 w 2563565"/>
              <a:gd name="connsiteY1" fmla="*/ 850973 h 3948304"/>
              <a:gd name="connsiteX2" fmla="*/ 68712 w 2563565"/>
              <a:gd name="connsiteY2" fmla="*/ 1321387 h 3948304"/>
              <a:gd name="connsiteX3" fmla="*/ 36998 w 2563565"/>
              <a:gd name="connsiteY3" fmla="*/ 1934511 h 3948304"/>
              <a:gd name="connsiteX4" fmla="*/ 31713 w 2563565"/>
              <a:gd name="connsiteY4" fmla="*/ 2833054 h 3948304"/>
              <a:gd name="connsiteX5" fmla="*/ 10571 w 2563565"/>
              <a:gd name="connsiteY5" fmla="*/ 3514890 h 3948304"/>
              <a:gd name="connsiteX6" fmla="*/ 15856 w 2563565"/>
              <a:gd name="connsiteY6" fmla="*/ 3937733 h 3948304"/>
              <a:gd name="connsiteX7" fmla="*/ 961970 w 2563565"/>
              <a:gd name="connsiteY7" fmla="*/ 3943019 h 3948304"/>
              <a:gd name="connsiteX8" fmla="*/ 1363671 w 2563565"/>
              <a:gd name="connsiteY8" fmla="*/ 3948304 h 3948304"/>
              <a:gd name="connsiteX9" fmla="*/ 1855228 w 2563565"/>
              <a:gd name="connsiteY9" fmla="*/ 3906021 h 3948304"/>
              <a:gd name="connsiteX10" fmla="*/ 2537063 w 2563565"/>
              <a:gd name="connsiteY10" fmla="*/ 3932448 h 3948304"/>
              <a:gd name="connsiteX11" fmla="*/ 2563491 w 2563565"/>
              <a:gd name="connsiteY11" fmla="*/ 3134331 h 3948304"/>
              <a:gd name="connsiteX12" fmla="*/ 2537063 w 2563565"/>
              <a:gd name="connsiteY12" fmla="*/ 1781229 h 3948304"/>
              <a:gd name="connsiteX13" fmla="*/ 2500065 w 2563565"/>
              <a:gd name="connsiteY13" fmla="*/ 1173391 h 3948304"/>
              <a:gd name="connsiteX14" fmla="*/ 2531777 w 2563565"/>
              <a:gd name="connsiteY14" fmla="*/ 576124 h 3948304"/>
              <a:gd name="connsiteX15" fmla="*/ 2552920 w 2563565"/>
              <a:gd name="connsiteY15" fmla="*/ 190280 h 3948304"/>
              <a:gd name="connsiteX16" fmla="*/ 2547634 w 2563565"/>
              <a:gd name="connsiteY16" fmla="*/ 0 h 3948304"/>
              <a:gd name="connsiteX17" fmla="*/ 1812943 w 2563565"/>
              <a:gd name="connsiteY17" fmla="*/ 79283 h 3948304"/>
              <a:gd name="connsiteX18" fmla="*/ 1580379 w 2563565"/>
              <a:gd name="connsiteY18" fmla="*/ 116282 h 3948304"/>
              <a:gd name="connsiteX19" fmla="*/ 1326673 w 2563565"/>
              <a:gd name="connsiteY19" fmla="*/ 126853 h 3948304"/>
              <a:gd name="connsiteX20" fmla="*/ 1094109 w 2563565"/>
              <a:gd name="connsiteY20" fmla="*/ 95140 h 3948304"/>
              <a:gd name="connsiteX21" fmla="*/ 819259 w 2563565"/>
              <a:gd name="connsiteY21" fmla="*/ 100425 h 3948304"/>
              <a:gd name="connsiteX22" fmla="*/ 533840 w 2563565"/>
              <a:gd name="connsiteY22" fmla="*/ 116282 h 3948304"/>
              <a:gd name="connsiteX23" fmla="*/ 258992 w 2563565"/>
              <a:gd name="connsiteY23" fmla="*/ 126853 h 3948304"/>
              <a:gd name="connsiteX24" fmla="*/ 149663 w 2563565"/>
              <a:gd name="connsiteY24" fmla="*/ 116920 h 3948304"/>
              <a:gd name="connsiteX25" fmla="*/ 0 w 2563565"/>
              <a:gd name="connsiteY25" fmla="*/ 95139 h 3948304"/>
              <a:gd name="connsiteX0" fmla="*/ 0 w 2563565"/>
              <a:gd name="connsiteY0" fmla="*/ 95139 h 3943019"/>
              <a:gd name="connsiteX1" fmla="*/ 26427 w 2563565"/>
              <a:gd name="connsiteY1" fmla="*/ 850973 h 3943019"/>
              <a:gd name="connsiteX2" fmla="*/ 68712 w 2563565"/>
              <a:gd name="connsiteY2" fmla="*/ 1321387 h 3943019"/>
              <a:gd name="connsiteX3" fmla="*/ 36998 w 2563565"/>
              <a:gd name="connsiteY3" fmla="*/ 1934511 h 3943019"/>
              <a:gd name="connsiteX4" fmla="*/ 31713 w 2563565"/>
              <a:gd name="connsiteY4" fmla="*/ 2833054 h 3943019"/>
              <a:gd name="connsiteX5" fmla="*/ 10571 w 2563565"/>
              <a:gd name="connsiteY5" fmla="*/ 3514890 h 3943019"/>
              <a:gd name="connsiteX6" fmla="*/ 15856 w 2563565"/>
              <a:gd name="connsiteY6" fmla="*/ 3937733 h 3943019"/>
              <a:gd name="connsiteX7" fmla="*/ 961970 w 2563565"/>
              <a:gd name="connsiteY7" fmla="*/ 3943019 h 3943019"/>
              <a:gd name="connsiteX8" fmla="*/ 1363671 w 2563565"/>
              <a:gd name="connsiteY8" fmla="*/ 3916590 h 3943019"/>
              <a:gd name="connsiteX9" fmla="*/ 1855228 w 2563565"/>
              <a:gd name="connsiteY9" fmla="*/ 3906021 h 3943019"/>
              <a:gd name="connsiteX10" fmla="*/ 2537063 w 2563565"/>
              <a:gd name="connsiteY10" fmla="*/ 3932448 h 3943019"/>
              <a:gd name="connsiteX11" fmla="*/ 2563491 w 2563565"/>
              <a:gd name="connsiteY11" fmla="*/ 3134331 h 3943019"/>
              <a:gd name="connsiteX12" fmla="*/ 2537063 w 2563565"/>
              <a:gd name="connsiteY12" fmla="*/ 1781229 h 3943019"/>
              <a:gd name="connsiteX13" fmla="*/ 2500065 w 2563565"/>
              <a:gd name="connsiteY13" fmla="*/ 1173391 h 3943019"/>
              <a:gd name="connsiteX14" fmla="*/ 2531777 w 2563565"/>
              <a:gd name="connsiteY14" fmla="*/ 576124 h 3943019"/>
              <a:gd name="connsiteX15" fmla="*/ 2552920 w 2563565"/>
              <a:gd name="connsiteY15" fmla="*/ 190280 h 3943019"/>
              <a:gd name="connsiteX16" fmla="*/ 2547634 w 2563565"/>
              <a:gd name="connsiteY16" fmla="*/ 0 h 3943019"/>
              <a:gd name="connsiteX17" fmla="*/ 1812943 w 2563565"/>
              <a:gd name="connsiteY17" fmla="*/ 79283 h 3943019"/>
              <a:gd name="connsiteX18" fmla="*/ 1580379 w 2563565"/>
              <a:gd name="connsiteY18" fmla="*/ 116282 h 3943019"/>
              <a:gd name="connsiteX19" fmla="*/ 1326673 w 2563565"/>
              <a:gd name="connsiteY19" fmla="*/ 126853 h 3943019"/>
              <a:gd name="connsiteX20" fmla="*/ 1094109 w 2563565"/>
              <a:gd name="connsiteY20" fmla="*/ 95140 h 3943019"/>
              <a:gd name="connsiteX21" fmla="*/ 819259 w 2563565"/>
              <a:gd name="connsiteY21" fmla="*/ 100425 h 3943019"/>
              <a:gd name="connsiteX22" fmla="*/ 533840 w 2563565"/>
              <a:gd name="connsiteY22" fmla="*/ 116282 h 3943019"/>
              <a:gd name="connsiteX23" fmla="*/ 258992 w 2563565"/>
              <a:gd name="connsiteY23" fmla="*/ 126853 h 3943019"/>
              <a:gd name="connsiteX24" fmla="*/ 149663 w 2563565"/>
              <a:gd name="connsiteY24" fmla="*/ 116920 h 3943019"/>
              <a:gd name="connsiteX25" fmla="*/ 0 w 2563565"/>
              <a:gd name="connsiteY25" fmla="*/ 95139 h 3943019"/>
              <a:gd name="connsiteX0" fmla="*/ 0 w 2563565"/>
              <a:gd name="connsiteY0" fmla="*/ 95139 h 3937733"/>
              <a:gd name="connsiteX1" fmla="*/ 26427 w 2563565"/>
              <a:gd name="connsiteY1" fmla="*/ 850973 h 3937733"/>
              <a:gd name="connsiteX2" fmla="*/ 68712 w 2563565"/>
              <a:gd name="connsiteY2" fmla="*/ 1321387 h 3937733"/>
              <a:gd name="connsiteX3" fmla="*/ 36998 w 2563565"/>
              <a:gd name="connsiteY3" fmla="*/ 1934511 h 3937733"/>
              <a:gd name="connsiteX4" fmla="*/ 31713 w 2563565"/>
              <a:gd name="connsiteY4" fmla="*/ 2833054 h 3937733"/>
              <a:gd name="connsiteX5" fmla="*/ 10571 w 2563565"/>
              <a:gd name="connsiteY5" fmla="*/ 3514890 h 3937733"/>
              <a:gd name="connsiteX6" fmla="*/ 15856 w 2563565"/>
              <a:gd name="connsiteY6" fmla="*/ 3937733 h 3937733"/>
              <a:gd name="connsiteX7" fmla="*/ 819260 w 2563565"/>
              <a:gd name="connsiteY7" fmla="*/ 3921877 h 3937733"/>
              <a:gd name="connsiteX8" fmla="*/ 1363671 w 2563565"/>
              <a:gd name="connsiteY8" fmla="*/ 3916590 h 3937733"/>
              <a:gd name="connsiteX9" fmla="*/ 1855228 w 2563565"/>
              <a:gd name="connsiteY9" fmla="*/ 3906021 h 3937733"/>
              <a:gd name="connsiteX10" fmla="*/ 2537063 w 2563565"/>
              <a:gd name="connsiteY10" fmla="*/ 3932448 h 3937733"/>
              <a:gd name="connsiteX11" fmla="*/ 2563491 w 2563565"/>
              <a:gd name="connsiteY11" fmla="*/ 3134331 h 3937733"/>
              <a:gd name="connsiteX12" fmla="*/ 2537063 w 2563565"/>
              <a:gd name="connsiteY12" fmla="*/ 1781229 h 3937733"/>
              <a:gd name="connsiteX13" fmla="*/ 2500065 w 2563565"/>
              <a:gd name="connsiteY13" fmla="*/ 1173391 h 3937733"/>
              <a:gd name="connsiteX14" fmla="*/ 2531777 w 2563565"/>
              <a:gd name="connsiteY14" fmla="*/ 576124 h 3937733"/>
              <a:gd name="connsiteX15" fmla="*/ 2552920 w 2563565"/>
              <a:gd name="connsiteY15" fmla="*/ 190280 h 3937733"/>
              <a:gd name="connsiteX16" fmla="*/ 2547634 w 2563565"/>
              <a:gd name="connsiteY16" fmla="*/ 0 h 3937733"/>
              <a:gd name="connsiteX17" fmla="*/ 1812943 w 2563565"/>
              <a:gd name="connsiteY17" fmla="*/ 79283 h 3937733"/>
              <a:gd name="connsiteX18" fmla="*/ 1580379 w 2563565"/>
              <a:gd name="connsiteY18" fmla="*/ 116282 h 3937733"/>
              <a:gd name="connsiteX19" fmla="*/ 1326673 w 2563565"/>
              <a:gd name="connsiteY19" fmla="*/ 126853 h 3937733"/>
              <a:gd name="connsiteX20" fmla="*/ 1094109 w 2563565"/>
              <a:gd name="connsiteY20" fmla="*/ 95140 h 3937733"/>
              <a:gd name="connsiteX21" fmla="*/ 819259 w 2563565"/>
              <a:gd name="connsiteY21" fmla="*/ 100425 h 3937733"/>
              <a:gd name="connsiteX22" fmla="*/ 533840 w 2563565"/>
              <a:gd name="connsiteY22" fmla="*/ 116282 h 3937733"/>
              <a:gd name="connsiteX23" fmla="*/ 258992 w 2563565"/>
              <a:gd name="connsiteY23" fmla="*/ 126853 h 3937733"/>
              <a:gd name="connsiteX24" fmla="*/ 149663 w 2563565"/>
              <a:gd name="connsiteY24" fmla="*/ 116920 h 3937733"/>
              <a:gd name="connsiteX25" fmla="*/ 0 w 2563565"/>
              <a:gd name="connsiteY25" fmla="*/ 95139 h 3937733"/>
              <a:gd name="connsiteX0" fmla="*/ 0 w 2563565"/>
              <a:gd name="connsiteY0" fmla="*/ 95139 h 3937733"/>
              <a:gd name="connsiteX1" fmla="*/ 26427 w 2563565"/>
              <a:gd name="connsiteY1" fmla="*/ 850973 h 3937733"/>
              <a:gd name="connsiteX2" fmla="*/ 68712 w 2563565"/>
              <a:gd name="connsiteY2" fmla="*/ 1321387 h 3937733"/>
              <a:gd name="connsiteX3" fmla="*/ 36998 w 2563565"/>
              <a:gd name="connsiteY3" fmla="*/ 1934511 h 3937733"/>
              <a:gd name="connsiteX4" fmla="*/ 31713 w 2563565"/>
              <a:gd name="connsiteY4" fmla="*/ 2833054 h 3937733"/>
              <a:gd name="connsiteX5" fmla="*/ 10571 w 2563565"/>
              <a:gd name="connsiteY5" fmla="*/ 3514890 h 3937733"/>
              <a:gd name="connsiteX6" fmla="*/ 15856 w 2563565"/>
              <a:gd name="connsiteY6" fmla="*/ 3937733 h 3937733"/>
              <a:gd name="connsiteX7" fmla="*/ 819260 w 2563565"/>
              <a:gd name="connsiteY7" fmla="*/ 3921877 h 3937733"/>
              <a:gd name="connsiteX8" fmla="*/ 1363671 w 2563565"/>
              <a:gd name="connsiteY8" fmla="*/ 3916590 h 3937733"/>
              <a:gd name="connsiteX9" fmla="*/ 1855228 w 2563565"/>
              <a:gd name="connsiteY9" fmla="*/ 3906021 h 3937733"/>
              <a:gd name="connsiteX10" fmla="*/ 2537063 w 2563565"/>
              <a:gd name="connsiteY10" fmla="*/ 3916591 h 3937733"/>
              <a:gd name="connsiteX11" fmla="*/ 2563491 w 2563565"/>
              <a:gd name="connsiteY11" fmla="*/ 3134331 h 3937733"/>
              <a:gd name="connsiteX12" fmla="*/ 2537063 w 2563565"/>
              <a:gd name="connsiteY12" fmla="*/ 1781229 h 3937733"/>
              <a:gd name="connsiteX13" fmla="*/ 2500065 w 2563565"/>
              <a:gd name="connsiteY13" fmla="*/ 1173391 h 3937733"/>
              <a:gd name="connsiteX14" fmla="*/ 2531777 w 2563565"/>
              <a:gd name="connsiteY14" fmla="*/ 576124 h 3937733"/>
              <a:gd name="connsiteX15" fmla="*/ 2552920 w 2563565"/>
              <a:gd name="connsiteY15" fmla="*/ 190280 h 3937733"/>
              <a:gd name="connsiteX16" fmla="*/ 2547634 w 2563565"/>
              <a:gd name="connsiteY16" fmla="*/ 0 h 3937733"/>
              <a:gd name="connsiteX17" fmla="*/ 1812943 w 2563565"/>
              <a:gd name="connsiteY17" fmla="*/ 79283 h 3937733"/>
              <a:gd name="connsiteX18" fmla="*/ 1580379 w 2563565"/>
              <a:gd name="connsiteY18" fmla="*/ 116282 h 3937733"/>
              <a:gd name="connsiteX19" fmla="*/ 1326673 w 2563565"/>
              <a:gd name="connsiteY19" fmla="*/ 126853 h 3937733"/>
              <a:gd name="connsiteX20" fmla="*/ 1094109 w 2563565"/>
              <a:gd name="connsiteY20" fmla="*/ 95140 h 3937733"/>
              <a:gd name="connsiteX21" fmla="*/ 819259 w 2563565"/>
              <a:gd name="connsiteY21" fmla="*/ 100425 h 3937733"/>
              <a:gd name="connsiteX22" fmla="*/ 533840 w 2563565"/>
              <a:gd name="connsiteY22" fmla="*/ 116282 h 3937733"/>
              <a:gd name="connsiteX23" fmla="*/ 258992 w 2563565"/>
              <a:gd name="connsiteY23" fmla="*/ 126853 h 3937733"/>
              <a:gd name="connsiteX24" fmla="*/ 149663 w 2563565"/>
              <a:gd name="connsiteY24" fmla="*/ 116920 h 3937733"/>
              <a:gd name="connsiteX25" fmla="*/ 0 w 2563565"/>
              <a:gd name="connsiteY25" fmla="*/ 95139 h 3937733"/>
              <a:gd name="connsiteX0" fmla="*/ 0 w 2553010"/>
              <a:gd name="connsiteY0" fmla="*/ 95139 h 3937733"/>
              <a:gd name="connsiteX1" fmla="*/ 26427 w 2553010"/>
              <a:gd name="connsiteY1" fmla="*/ 850973 h 3937733"/>
              <a:gd name="connsiteX2" fmla="*/ 68712 w 2553010"/>
              <a:gd name="connsiteY2" fmla="*/ 1321387 h 3937733"/>
              <a:gd name="connsiteX3" fmla="*/ 36998 w 2553010"/>
              <a:gd name="connsiteY3" fmla="*/ 1934511 h 3937733"/>
              <a:gd name="connsiteX4" fmla="*/ 31713 w 2553010"/>
              <a:gd name="connsiteY4" fmla="*/ 2833054 h 3937733"/>
              <a:gd name="connsiteX5" fmla="*/ 10571 w 2553010"/>
              <a:gd name="connsiteY5" fmla="*/ 3514890 h 3937733"/>
              <a:gd name="connsiteX6" fmla="*/ 15856 w 2553010"/>
              <a:gd name="connsiteY6" fmla="*/ 3937733 h 3937733"/>
              <a:gd name="connsiteX7" fmla="*/ 819260 w 2553010"/>
              <a:gd name="connsiteY7" fmla="*/ 3921877 h 3937733"/>
              <a:gd name="connsiteX8" fmla="*/ 1363671 w 2553010"/>
              <a:gd name="connsiteY8" fmla="*/ 3916590 h 3937733"/>
              <a:gd name="connsiteX9" fmla="*/ 1855228 w 2553010"/>
              <a:gd name="connsiteY9" fmla="*/ 3906021 h 3937733"/>
              <a:gd name="connsiteX10" fmla="*/ 2537063 w 2553010"/>
              <a:gd name="connsiteY10" fmla="*/ 3916591 h 3937733"/>
              <a:gd name="connsiteX11" fmla="*/ 2537063 w 2553010"/>
              <a:gd name="connsiteY11" fmla="*/ 3134331 h 3937733"/>
              <a:gd name="connsiteX12" fmla="*/ 2537063 w 2553010"/>
              <a:gd name="connsiteY12" fmla="*/ 1781229 h 3937733"/>
              <a:gd name="connsiteX13" fmla="*/ 2500065 w 2553010"/>
              <a:gd name="connsiteY13" fmla="*/ 1173391 h 3937733"/>
              <a:gd name="connsiteX14" fmla="*/ 2531777 w 2553010"/>
              <a:gd name="connsiteY14" fmla="*/ 576124 h 3937733"/>
              <a:gd name="connsiteX15" fmla="*/ 2552920 w 2553010"/>
              <a:gd name="connsiteY15" fmla="*/ 190280 h 3937733"/>
              <a:gd name="connsiteX16" fmla="*/ 2547634 w 2553010"/>
              <a:gd name="connsiteY16" fmla="*/ 0 h 3937733"/>
              <a:gd name="connsiteX17" fmla="*/ 1812943 w 2553010"/>
              <a:gd name="connsiteY17" fmla="*/ 79283 h 3937733"/>
              <a:gd name="connsiteX18" fmla="*/ 1580379 w 2553010"/>
              <a:gd name="connsiteY18" fmla="*/ 116282 h 3937733"/>
              <a:gd name="connsiteX19" fmla="*/ 1326673 w 2553010"/>
              <a:gd name="connsiteY19" fmla="*/ 126853 h 3937733"/>
              <a:gd name="connsiteX20" fmla="*/ 1094109 w 2553010"/>
              <a:gd name="connsiteY20" fmla="*/ 95140 h 3937733"/>
              <a:gd name="connsiteX21" fmla="*/ 819259 w 2553010"/>
              <a:gd name="connsiteY21" fmla="*/ 100425 h 3937733"/>
              <a:gd name="connsiteX22" fmla="*/ 533840 w 2553010"/>
              <a:gd name="connsiteY22" fmla="*/ 116282 h 3937733"/>
              <a:gd name="connsiteX23" fmla="*/ 258992 w 2553010"/>
              <a:gd name="connsiteY23" fmla="*/ 126853 h 3937733"/>
              <a:gd name="connsiteX24" fmla="*/ 149663 w 2553010"/>
              <a:gd name="connsiteY24" fmla="*/ 116920 h 3937733"/>
              <a:gd name="connsiteX25" fmla="*/ 0 w 2553010"/>
              <a:gd name="connsiteY25" fmla="*/ 95139 h 3937733"/>
              <a:gd name="connsiteX0" fmla="*/ 0 w 2553010"/>
              <a:gd name="connsiteY0" fmla="*/ 95139 h 3937733"/>
              <a:gd name="connsiteX1" fmla="*/ 26427 w 2553010"/>
              <a:gd name="connsiteY1" fmla="*/ 850973 h 3937733"/>
              <a:gd name="connsiteX2" fmla="*/ 68712 w 2553010"/>
              <a:gd name="connsiteY2" fmla="*/ 1321387 h 3937733"/>
              <a:gd name="connsiteX3" fmla="*/ 36998 w 2553010"/>
              <a:gd name="connsiteY3" fmla="*/ 1934511 h 3937733"/>
              <a:gd name="connsiteX4" fmla="*/ 31713 w 2553010"/>
              <a:gd name="connsiteY4" fmla="*/ 2833054 h 3937733"/>
              <a:gd name="connsiteX5" fmla="*/ 10571 w 2553010"/>
              <a:gd name="connsiteY5" fmla="*/ 3514890 h 3937733"/>
              <a:gd name="connsiteX6" fmla="*/ 15856 w 2553010"/>
              <a:gd name="connsiteY6" fmla="*/ 3937733 h 3937733"/>
              <a:gd name="connsiteX7" fmla="*/ 819260 w 2553010"/>
              <a:gd name="connsiteY7" fmla="*/ 3921877 h 3937733"/>
              <a:gd name="connsiteX8" fmla="*/ 1363671 w 2553010"/>
              <a:gd name="connsiteY8" fmla="*/ 3916590 h 3937733"/>
              <a:gd name="connsiteX9" fmla="*/ 1855228 w 2553010"/>
              <a:gd name="connsiteY9" fmla="*/ 3906021 h 3937733"/>
              <a:gd name="connsiteX10" fmla="*/ 2537063 w 2553010"/>
              <a:gd name="connsiteY10" fmla="*/ 3916591 h 3937733"/>
              <a:gd name="connsiteX11" fmla="*/ 2537063 w 2553010"/>
              <a:gd name="connsiteY11" fmla="*/ 3134331 h 3937733"/>
              <a:gd name="connsiteX12" fmla="*/ 2505349 w 2553010"/>
              <a:gd name="connsiteY12" fmla="*/ 1781229 h 3937733"/>
              <a:gd name="connsiteX13" fmla="*/ 2500065 w 2553010"/>
              <a:gd name="connsiteY13" fmla="*/ 1173391 h 3937733"/>
              <a:gd name="connsiteX14" fmla="*/ 2531777 w 2553010"/>
              <a:gd name="connsiteY14" fmla="*/ 576124 h 3937733"/>
              <a:gd name="connsiteX15" fmla="*/ 2552920 w 2553010"/>
              <a:gd name="connsiteY15" fmla="*/ 190280 h 3937733"/>
              <a:gd name="connsiteX16" fmla="*/ 2547634 w 2553010"/>
              <a:gd name="connsiteY16" fmla="*/ 0 h 3937733"/>
              <a:gd name="connsiteX17" fmla="*/ 1812943 w 2553010"/>
              <a:gd name="connsiteY17" fmla="*/ 79283 h 3937733"/>
              <a:gd name="connsiteX18" fmla="*/ 1580379 w 2553010"/>
              <a:gd name="connsiteY18" fmla="*/ 116282 h 3937733"/>
              <a:gd name="connsiteX19" fmla="*/ 1326673 w 2553010"/>
              <a:gd name="connsiteY19" fmla="*/ 126853 h 3937733"/>
              <a:gd name="connsiteX20" fmla="*/ 1094109 w 2553010"/>
              <a:gd name="connsiteY20" fmla="*/ 95140 h 3937733"/>
              <a:gd name="connsiteX21" fmla="*/ 819259 w 2553010"/>
              <a:gd name="connsiteY21" fmla="*/ 100425 h 3937733"/>
              <a:gd name="connsiteX22" fmla="*/ 533840 w 2553010"/>
              <a:gd name="connsiteY22" fmla="*/ 116282 h 3937733"/>
              <a:gd name="connsiteX23" fmla="*/ 258992 w 2553010"/>
              <a:gd name="connsiteY23" fmla="*/ 126853 h 3937733"/>
              <a:gd name="connsiteX24" fmla="*/ 149663 w 2553010"/>
              <a:gd name="connsiteY24" fmla="*/ 116920 h 3937733"/>
              <a:gd name="connsiteX25" fmla="*/ 0 w 2553010"/>
              <a:gd name="connsiteY25" fmla="*/ 95139 h 3937733"/>
              <a:gd name="connsiteX0" fmla="*/ 0 w 2553010"/>
              <a:gd name="connsiteY0" fmla="*/ 95139 h 3937733"/>
              <a:gd name="connsiteX1" fmla="*/ 26427 w 2553010"/>
              <a:gd name="connsiteY1" fmla="*/ 850973 h 3937733"/>
              <a:gd name="connsiteX2" fmla="*/ 68712 w 2553010"/>
              <a:gd name="connsiteY2" fmla="*/ 1321387 h 3937733"/>
              <a:gd name="connsiteX3" fmla="*/ 36998 w 2553010"/>
              <a:gd name="connsiteY3" fmla="*/ 1934511 h 3937733"/>
              <a:gd name="connsiteX4" fmla="*/ 31713 w 2553010"/>
              <a:gd name="connsiteY4" fmla="*/ 2833054 h 3937733"/>
              <a:gd name="connsiteX5" fmla="*/ 10571 w 2553010"/>
              <a:gd name="connsiteY5" fmla="*/ 3514890 h 3937733"/>
              <a:gd name="connsiteX6" fmla="*/ 15856 w 2553010"/>
              <a:gd name="connsiteY6" fmla="*/ 3937733 h 3937733"/>
              <a:gd name="connsiteX7" fmla="*/ 819260 w 2553010"/>
              <a:gd name="connsiteY7" fmla="*/ 3921877 h 3937733"/>
              <a:gd name="connsiteX8" fmla="*/ 1363671 w 2553010"/>
              <a:gd name="connsiteY8" fmla="*/ 3916590 h 3937733"/>
              <a:gd name="connsiteX9" fmla="*/ 1855228 w 2553010"/>
              <a:gd name="connsiteY9" fmla="*/ 3906021 h 3937733"/>
              <a:gd name="connsiteX10" fmla="*/ 2537063 w 2553010"/>
              <a:gd name="connsiteY10" fmla="*/ 3916591 h 3937733"/>
              <a:gd name="connsiteX11" fmla="*/ 2537063 w 2553010"/>
              <a:gd name="connsiteY11" fmla="*/ 3134331 h 3937733"/>
              <a:gd name="connsiteX12" fmla="*/ 2505349 w 2553010"/>
              <a:gd name="connsiteY12" fmla="*/ 1781229 h 3937733"/>
              <a:gd name="connsiteX13" fmla="*/ 2478923 w 2553010"/>
              <a:gd name="connsiteY13" fmla="*/ 1168106 h 3937733"/>
              <a:gd name="connsiteX14" fmla="*/ 2531777 w 2553010"/>
              <a:gd name="connsiteY14" fmla="*/ 576124 h 3937733"/>
              <a:gd name="connsiteX15" fmla="*/ 2552920 w 2553010"/>
              <a:gd name="connsiteY15" fmla="*/ 190280 h 3937733"/>
              <a:gd name="connsiteX16" fmla="*/ 2547634 w 2553010"/>
              <a:gd name="connsiteY16" fmla="*/ 0 h 3937733"/>
              <a:gd name="connsiteX17" fmla="*/ 1812943 w 2553010"/>
              <a:gd name="connsiteY17" fmla="*/ 79283 h 3937733"/>
              <a:gd name="connsiteX18" fmla="*/ 1580379 w 2553010"/>
              <a:gd name="connsiteY18" fmla="*/ 116282 h 3937733"/>
              <a:gd name="connsiteX19" fmla="*/ 1326673 w 2553010"/>
              <a:gd name="connsiteY19" fmla="*/ 126853 h 3937733"/>
              <a:gd name="connsiteX20" fmla="*/ 1094109 w 2553010"/>
              <a:gd name="connsiteY20" fmla="*/ 95140 h 3937733"/>
              <a:gd name="connsiteX21" fmla="*/ 819259 w 2553010"/>
              <a:gd name="connsiteY21" fmla="*/ 100425 h 3937733"/>
              <a:gd name="connsiteX22" fmla="*/ 533840 w 2553010"/>
              <a:gd name="connsiteY22" fmla="*/ 116282 h 3937733"/>
              <a:gd name="connsiteX23" fmla="*/ 258992 w 2553010"/>
              <a:gd name="connsiteY23" fmla="*/ 126853 h 3937733"/>
              <a:gd name="connsiteX24" fmla="*/ 149663 w 2553010"/>
              <a:gd name="connsiteY24" fmla="*/ 116920 h 3937733"/>
              <a:gd name="connsiteX25" fmla="*/ 0 w 2553010"/>
              <a:gd name="connsiteY25" fmla="*/ 95139 h 3937733"/>
              <a:gd name="connsiteX0" fmla="*/ 0 w 2552960"/>
              <a:gd name="connsiteY0" fmla="*/ 95139 h 3937733"/>
              <a:gd name="connsiteX1" fmla="*/ 26427 w 2552960"/>
              <a:gd name="connsiteY1" fmla="*/ 850973 h 3937733"/>
              <a:gd name="connsiteX2" fmla="*/ 68712 w 2552960"/>
              <a:gd name="connsiteY2" fmla="*/ 1321387 h 3937733"/>
              <a:gd name="connsiteX3" fmla="*/ 36998 w 2552960"/>
              <a:gd name="connsiteY3" fmla="*/ 1934511 h 3937733"/>
              <a:gd name="connsiteX4" fmla="*/ 31713 w 2552960"/>
              <a:gd name="connsiteY4" fmla="*/ 2833054 h 3937733"/>
              <a:gd name="connsiteX5" fmla="*/ 10571 w 2552960"/>
              <a:gd name="connsiteY5" fmla="*/ 3514890 h 3937733"/>
              <a:gd name="connsiteX6" fmla="*/ 15856 w 2552960"/>
              <a:gd name="connsiteY6" fmla="*/ 3937733 h 3937733"/>
              <a:gd name="connsiteX7" fmla="*/ 819260 w 2552960"/>
              <a:gd name="connsiteY7" fmla="*/ 3921877 h 3937733"/>
              <a:gd name="connsiteX8" fmla="*/ 1363671 w 2552960"/>
              <a:gd name="connsiteY8" fmla="*/ 3916590 h 3937733"/>
              <a:gd name="connsiteX9" fmla="*/ 1855228 w 2552960"/>
              <a:gd name="connsiteY9" fmla="*/ 3906021 h 3937733"/>
              <a:gd name="connsiteX10" fmla="*/ 2537063 w 2552960"/>
              <a:gd name="connsiteY10" fmla="*/ 3916591 h 3937733"/>
              <a:gd name="connsiteX11" fmla="*/ 2537063 w 2552960"/>
              <a:gd name="connsiteY11" fmla="*/ 3134331 h 3937733"/>
              <a:gd name="connsiteX12" fmla="*/ 2505349 w 2552960"/>
              <a:gd name="connsiteY12" fmla="*/ 1781229 h 3937733"/>
              <a:gd name="connsiteX13" fmla="*/ 2478923 w 2552960"/>
              <a:gd name="connsiteY13" fmla="*/ 1168106 h 3937733"/>
              <a:gd name="connsiteX14" fmla="*/ 2500064 w 2552960"/>
              <a:gd name="connsiteY14" fmla="*/ 581409 h 3937733"/>
              <a:gd name="connsiteX15" fmla="*/ 2552920 w 2552960"/>
              <a:gd name="connsiteY15" fmla="*/ 190280 h 3937733"/>
              <a:gd name="connsiteX16" fmla="*/ 2547634 w 2552960"/>
              <a:gd name="connsiteY16" fmla="*/ 0 h 3937733"/>
              <a:gd name="connsiteX17" fmla="*/ 1812943 w 2552960"/>
              <a:gd name="connsiteY17" fmla="*/ 79283 h 3937733"/>
              <a:gd name="connsiteX18" fmla="*/ 1580379 w 2552960"/>
              <a:gd name="connsiteY18" fmla="*/ 116282 h 3937733"/>
              <a:gd name="connsiteX19" fmla="*/ 1326673 w 2552960"/>
              <a:gd name="connsiteY19" fmla="*/ 126853 h 3937733"/>
              <a:gd name="connsiteX20" fmla="*/ 1094109 w 2552960"/>
              <a:gd name="connsiteY20" fmla="*/ 95140 h 3937733"/>
              <a:gd name="connsiteX21" fmla="*/ 819259 w 2552960"/>
              <a:gd name="connsiteY21" fmla="*/ 100425 h 3937733"/>
              <a:gd name="connsiteX22" fmla="*/ 533840 w 2552960"/>
              <a:gd name="connsiteY22" fmla="*/ 116282 h 3937733"/>
              <a:gd name="connsiteX23" fmla="*/ 258992 w 2552960"/>
              <a:gd name="connsiteY23" fmla="*/ 126853 h 3937733"/>
              <a:gd name="connsiteX24" fmla="*/ 149663 w 2552960"/>
              <a:gd name="connsiteY24" fmla="*/ 116920 h 3937733"/>
              <a:gd name="connsiteX25" fmla="*/ 0 w 2552960"/>
              <a:gd name="connsiteY25" fmla="*/ 95139 h 3937733"/>
              <a:gd name="connsiteX0" fmla="*/ 0 w 2547634"/>
              <a:gd name="connsiteY0" fmla="*/ 95139 h 3937733"/>
              <a:gd name="connsiteX1" fmla="*/ 26427 w 2547634"/>
              <a:gd name="connsiteY1" fmla="*/ 850973 h 3937733"/>
              <a:gd name="connsiteX2" fmla="*/ 68712 w 2547634"/>
              <a:gd name="connsiteY2" fmla="*/ 1321387 h 3937733"/>
              <a:gd name="connsiteX3" fmla="*/ 36998 w 2547634"/>
              <a:gd name="connsiteY3" fmla="*/ 1934511 h 3937733"/>
              <a:gd name="connsiteX4" fmla="*/ 31713 w 2547634"/>
              <a:gd name="connsiteY4" fmla="*/ 2833054 h 3937733"/>
              <a:gd name="connsiteX5" fmla="*/ 10571 w 2547634"/>
              <a:gd name="connsiteY5" fmla="*/ 3514890 h 3937733"/>
              <a:gd name="connsiteX6" fmla="*/ 15856 w 2547634"/>
              <a:gd name="connsiteY6" fmla="*/ 3937733 h 3937733"/>
              <a:gd name="connsiteX7" fmla="*/ 819260 w 2547634"/>
              <a:gd name="connsiteY7" fmla="*/ 3921877 h 3937733"/>
              <a:gd name="connsiteX8" fmla="*/ 1363671 w 2547634"/>
              <a:gd name="connsiteY8" fmla="*/ 3916590 h 3937733"/>
              <a:gd name="connsiteX9" fmla="*/ 1855228 w 2547634"/>
              <a:gd name="connsiteY9" fmla="*/ 3906021 h 3937733"/>
              <a:gd name="connsiteX10" fmla="*/ 2537063 w 2547634"/>
              <a:gd name="connsiteY10" fmla="*/ 3916591 h 3937733"/>
              <a:gd name="connsiteX11" fmla="*/ 2537063 w 2547634"/>
              <a:gd name="connsiteY11" fmla="*/ 3134331 h 3937733"/>
              <a:gd name="connsiteX12" fmla="*/ 2505349 w 2547634"/>
              <a:gd name="connsiteY12" fmla="*/ 1781229 h 3937733"/>
              <a:gd name="connsiteX13" fmla="*/ 2478923 w 2547634"/>
              <a:gd name="connsiteY13" fmla="*/ 1168106 h 3937733"/>
              <a:gd name="connsiteX14" fmla="*/ 2500064 w 2547634"/>
              <a:gd name="connsiteY14" fmla="*/ 581409 h 3937733"/>
              <a:gd name="connsiteX15" fmla="*/ 2510635 w 2547634"/>
              <a:gd name="connsiteY15" fmla="*/ 306562 h 3937733"/>
              <a:gd name="connsiteX16" fmla="*/ 2547634 w 2547634"/>
              <a:gd name="connsiteY16" fmla="*/ 0 h 3937733"/>
              <a:gd name="connsiteX17" fmla="*/ 1812943 w 2547634"/>
              <a:gd name="connsiteY17" fmla="*/ 79283 h 3937733"/>
              <a:gd name="connsiteX18" fmla="*/ 1580379 w 2547634"/>
              <a:gd name="connsiteY18" fmla="*/ 116282 h 3937733"/>
              <a:gd name="connsiteX19" fmla="*/ 1326673 w 2547634"/>
              <a:gd name="connsiteY19" fmla="*/ 126853 h 3937733"/>
              <a:gd name="connsiteX20" fmla="*/ 1094109 w 2547634"/>
              <a:gd name="connsiteY20" fmla="*/ 95140 h 3937733"/>
              <a:gd name="connsiteX21" fmla="*/ 819259 w 2547634"/>
              <a:gd name="connsiteY21" fmla="*/ 100425 h 3937733"/>
              <a:gd name="connsiteX22" fmla="*/ 533840 w 2547634"/>
              <a:gd name="connsiteY22" fmla="*/ 116282 h 3937733"/>
              <a:gd name="connsiteX23" fmla="*/ 258992 w 2547634"/>
              <a:gd name="connsiteY23" fmla="*/ 126853 h 3937733"/>
              <a:gd name="connsiteX24" fmla="*/ 149663 w 2547634"/>
              <a:gd name="connsiteY24" fmla="*/ 116920 h 3937733"/>
              <a:gd name="connsiteX25" fmla="*/ 0 w 2547634"/>
              <a:gd name="connsiteY25" fmla="*/ 95139 h 3937733"/>
              <a:gd name="connsiteX0" fmla="*/ 0 w 2537571"/>
              <a:gd name="connsiteY0" fmla="*/ 47569 h 3890163"/>
              <a:gd name="connsiteX1" fmla="*/ 26427 w 2537571"/>
              <a:gd name="connsiteY1" fmla="*/ 803403 h 3890163"/>
              <a:gd name="connsiteX2" fmla="*/ 68712 w 2537571"/>
              <a:gd name="connsiteY2" fmla="*/ 1273817 h 3890163"/>
              <a:gd name="connsiteX3" fmla="*/ 36998 w 2537571"/>
              <a:gd name="connsiteY3" fmla="*/ 1886941 h 3890163"/>
              <a:gd name="connsiteX4" fmla="*/ 31713 w 2537571"/>
              <a:gd name="connsiteY4" fmla="*/ 2785484 h 3890163"/>
              <a:gd name="connsiteX5" fmla="*/ 10571 w 2537571"/>
              <a:gd name="connsiteY5" fmla="*/ 3467320 h 3890163"/>
              <a:gd name="connsiteX6" fmla="*/ 15856 w 2537571"/>
              <a:gd name="connsiteY6" fmla="*/ 3890163 h 3890163"/>
              <a:gd name="connsiteX7" fmla="*/ 819260 w 2537571"/>
              <a:gd name="connsiteY7" fmla="*/ 3874307 h 3890163"/>
              <a:gd name="connsiteX8" fmla="*/ 1363671 w 2537571"/>
              <a:gd name="connsiteY8" fmla="*/ 3869020 h 3890163"/>
              <a:gd name="connsiteX9" fmla="*/ 1855228 w 2537571"/>
              <a:gd name="connsiteY9" fmla="*/ 3858451 h 3890163"/>
              <a:gd name="connsiteX10" fmla="*/ 2537063 w 2537571"/>
              <a:gd name="connsiteY10" fmla="*/ 3869021 h 3890163"/>
              <a:gd name="connsiteX11" fmla="*/ 2537063 w 2537571"/>
              <a:gd name="connsiteY11" fmla="*/ 3086761 h 3890163"/>
              <a:gd name="connsiteX12" fmla="*/ 2505349 w 2537571"/>
              <a:gd name="connsiteY12" fmla="*/ 1733659 h 3890163"/>
              <a:gd name="connsiteX13" fmla="*/ 2478923 w 2537571"/>
              <a:gd name="connsiteY13" fmla="*/ 1120536 h 3890163"/>
              <a:gd name="connsiteX14" fmla="*/ 2500064 w 2537571"/>
              <a:gd name="connsiteY14" fmla="*/ 533839 h 3890163"/>
              <a:gd name="connsiteX15" fmla="*/ 2510635 w 2537571"/>
              <a:gd name="connsiteY15" fmla="*/ 258992 h 3890163"/>
              <a:gd name="connsiteX16" fmla="*/ 2505350 w 2537571"/>
              <a:gd name="connsiteY16" fmla="*/ 0 h 3890163"/>
              <a:gd name="connsiteX17" fmla="*/ 1812943 w 2537571"/>
              <a:gd name="connsiteY17" fmla="*/ 31713 h 3890163"/>
              <a:gd name="connsiteX18" fmla="*/ 1580379 w 2537571"/>
              <a:gd name="connsiteY18" fmla="*/ 68712 h 3890163"/>
              <a:gd name="connsiteX19" fmla="*/ 1326673 w 2537571"/>
              <a:gd name="connsiteY19" fmla="*/ 79283 h 3890163"/>
              <a:gd name="connsiteX20" fmla="*/ 1094109 w 2537571"/>
              <a:gd name="connsiteY20" fmla="*/ 47570 h 3890163"/>
              <a:gd name="connsiteX21" fmla="*/ 819259 w 2537571"/>
              <a:gd name="connsiteY21" fmla="*/ 52855 h 3890163"/>
              <a:gd name="connsiteX22" fmla="*/ 533840 w 2537571"/>
              <a:gd name="connsiteY22" fmla="*/ 68712 h 3890163"/>
              <a:gd name="connsiteX23" fmla="*/ 258992 w 2537571"/>
              <a:gd name="connsiteY23" fmla="*/ 79283 h 3890163"/>
              <a:gd name="connsiteX24" fmla="*/ 149663 w 2537571"/>
              <a:gd name="connsiteY24" fmla="*/ 69350 h 3890163"/>
              <a:gd name="connsiteX25" fmla="*/ 0 w 2537571"/>
              <a:gd name="connsiteY25" fmla="*/ 47569 h 389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537571" h="3890163">
                <a:moveTo>
                  <a:pt x="0" y="47569"/>
                </a:moveTo>
                <a:lnTo>
                  <a:pt x="26427" y="803403"/>
                </a:lnTo>
                <a:lnTo>
                  <a:pt x="68712" y="1273817"/>
                </a:lnTo>
                <a:lnTo>
                  <a:pt x="36998" y="1886941"/>
                </a:lnTo>
                <a:cubicBezTo>
                  <a:pt x="35236" y="2186455"/>
                  <a:pt x="33475" y="2485970"/>
                  <a:pt x="31713" y="2785484"/>
                </a:cubicBezTo>
                <a:lnTo>
                  <a:pt x="10571" y="3467320"/>
                </a:lnTo>
                <a:cubicBezTo>
                  <a:pt x="12333" y="3617077"/>
                  <a:pt x="14094" y="3740406"/>
                  <a:pt x="15856" y="3890163"/>
                </a:cubicBezTo>
                <a:lnTo>
                  <a:pt x="819260" y="3874307"/>
                </a:lnTo>
                <a:lnTo>
                  <a:pt x="1363671" y="3869020"/>
                </a:lnTo>
                <a:lnTo>
                  <a:pt x="1855228" y="3858451"/>
                </a:lnTo>
                <a:lnTo>
                  <a:pt x="2537063" y="3869021"/>
                </a:lnTo>
                <a:cubicBezTo>
                  <a:pt x="2535301" y="3602982"/>
                  <a:pt x="2538825" y="3352800"/>
                  <a:pt x="2537063" y="3086761"/>
                </a:cubicBezTo>
                <a:lnTo>
                  <a:pt x="2505349" y="1733659"/>
                </a:lnTo>
                <a:cubicBezTo>
                  <a:pt x="2503588" y="1531046"/>
                  <a:pt x="2480684" y="1323149"/>
                  <a:pt x="2478923" y="1120536"/>
                </a:cubicBezTo>
                <a:lnTo>
                  <a:pt x="2500064" y="533839"/>
                </a:lnTo>
                <a:cubicBezTo>
                  <a:pt x="2498302" y="385844"/>
                  <a:pt x="2512397" y="406987"/>
                  <a:pt x="2510635" y="258992"/>
                </a:cubicBezTo>
                <a:lnTo>
                  <a:pt x="2505350" y="0"/>
                </a:lnTo>
                <a:lnTo>
                  <a:pt x="1812943" y="31713"/>
                </a:lnTo>
                <a:lnTo>
                  <a:pt x="1580379" y="68712"/>
                </a:lnTo>
                <a:lnTo>
                  <a:pt x="1326673" y="79283"/>
                </a:lnTo>
                <a:lnTo>
                  <a:pt x="1094109" y="47570"/>
                </a:lnTo>
                <a:lnTo>
                  <a:pt x="819259" y="52855"/>
                </a:lnTo>
                <a:lnTo>
                  <a:pt x="533840" y="68712"/>
                </a:lnTo>
                <a:lnTo>
                  <a:pt x="258992" y="79283"/>
                </a:lnTo>
                <a:cubicBezTo>
                  <a:pt x="250739" y="77734"/>
                  <a:pt x="157916" y="70899"/>
                  <a:pt x="149663" y="69350"/>
                </a:cubicBezTo>
                <a:lnTo>
                  <a:pt x="0" y="47569"/>
                </a:ln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2393887" y="4521575"/>
            <a:ext cx="9824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b="1" dirty="0" err="1" smtClean="0"/>
              <a:t>페로몬</a:t>
            </a:r>
            <a:r>
              <a:rPr lang="ko-KR" altLang="en-US" sz="900" b="1" dirty="0" smtClean="0"/>
              <a:t> </a:t>
            </a:r>
            <a:r>
              <a:rPr lang="en-US" altLang="ko-KR" sz="900" b="1" dirty="0" smtClean="0"/>
              <a:t>SET(</a:t>
            </a:r>
            <a:r>
              <a:rPr lang="ko-KR" altLang="en-US" sz="900" b="1" dirty="0" smtClean="0"/>
              <a:t>포장</a:t>
            </a:r>
            <a:r>
              <a:rPr lang="en-US" altLang="ko-KR" sz="900" b="1" dirty="0" smtClean="0"/>
              <a:t>)</a:t>
            </a:r>
            <a:endParaRPr lang="ko-KR" altLang="en-US" sz="900" b="1" dirty="0"/>
          </a:p>
        </p:txBody>
      </p:sp>
      <p:pic>
        <p:nvPicPr>
          <p:cNvPr id="13" name="Picture 2" descr="D:\FileEncrypt\Dr. J file\ACE\15. 모든 사진\20150824_13392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7" t="3918" r="17064" b="34787"/>
          <a:stretch/>
        </p:blipFill>
        <p:spPr bwMode="auto">
          <a:xfrm>
            <a:off x="251520" y="1340768"/>
            <a:ext cx="1798053" cy="294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77693" y="4330968"/>
            <a:ext cx="1156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 smtClean="0">
                <a:latin typeface="휴먼모음T" pitchFamily="18" charset="-127"/>
                <a:ea typeface="휴먼모음T" pitchFamily="18" charset="-127"/>
              </a:rPr>
              <a:t>매개충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 전용트랩</a:t>
            </a:r>
            <a:endParaRPr lang="ko-KR" altLang="en-US" sz="12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63688" y="5909325"/>
            <a:ext cx="691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유인물질</a:t>
            </a:r>
            <a:endParaRPr lang="ko-KR" altLang="en-US" sz="12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72394" y="2739192"/>
            <a:ext cx="1409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포획된 </a:t>
            </a:r>
            <a:r>
              <a:rPr lang="ko-KR" altLang="en-US" sz="1200" dirty="0" err="1" smtClean="0">
                <a:latin typeface="휴먼모음T" pitchFamily="18" charset="-127"/>
                <a:ea typeface="휴먼모음T" pitchFamily="18" charset="-127"/>
              </a:rPr>
              <a:t>솔수염하늘소</a:t>
            </a:r>
            <a:endParaRPr lang="ko-KR" altLang="en-US" sz="12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69117" y="5567593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b="1" dirty="0" err="1" smtClean="0"/>
              <a:t>카이로몬</a:t>
            </a:r>
            <a:r>
              <a:rPr lang="ko-KR" altLang="en-US" sz="800" b="1" dirty="0" smtClean="0"/>
              <a:t> </a:t>
            </a:r>
            <a:r>
              <a:rPr lang="en-US" altLang="ko-KR" sz="800" b="1" dirty="0" smtClean="0"/>
              <a:t>1</a:t>
            </a:r>
          </a:p>
          <a:p>
            <a:pPr algn="ctr"/>
            <a:r>
              <a:rPr lang="en-US" altLang="ko-KR" sz="800" b="1" dirty="0" smtClean="0"/>
              <a:t>(natural attractant 1)</a:t>
            </a:r>
            <a:endParaRPr lang="ko-KR" altLang="en-US" sz="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719976" y="1288091"/>
            <a:ext cx="5328592" cy="46243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품명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en-US" altLang="ko-KR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MC-1(MC101)</a:t>
            </a:r>
          </a:p>
          <a:p>
            <a:endParaRPr lang="en-US" altLang="ko-KR" sz="8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용도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200" b="1" dirty="0" err="1" smtClean="0">
                <a:latin typeface="휴먼모음T" pitchFamily="18" charset="-127"/>
                <a:ea typeface="휴먼모음T" pitchFamily="18" charset="-127"/>
              </a:rPr>
              <a:t>솔수염하늘소</a:t>
            </a:r>
            <a:r>
              <a:rPr lang="en-US" altLang="ko-KR" sz="1200" b="1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200" b="1" dirty="0" smtClean="0">
                <a:latin typeface="휴먼모음T" pitchFamily="18" charset="-127"/>
                <a:ea typeface="휴먼모음T" pitchFamily="18" charset="-127"/>
              </a:rPr>
              <a:t>북방수염하늘소 포획트랩</a:t>
            </a:r>
            <a:endParaRPr lang="en-US" altLang="ko-KR" sz="1200" b="1" dirty="0" smtClean="0">
              <a:latin typeface="휴먼모음T" pitchFamily="18" charset="-127"/>
              <a:ea typeface="휴먼모음T" pitchFamily="18" charset="-127"/>
            </a:endParaRPr>
          </a:p>
          <a:p>
            <a:endParaRPr lang="en-US" altLang="ko-KR" sz="800" b="1" dirty="0" smtClean="0">
              <a:latin typeface="휴먼모음T" pitchFamily="18" charset="-127"/>
              <a:ea typeface="휴먼모음T" pitchFamily="18" charset="-127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소개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</a:t>
            </a:r>
            <a:r>
              <a:rPr lang="en-US" altLang="ko-KR" sz="1200" dirty="0" smtClean="0"/>
              <a:t> </a:t>
            </a:r>
            <a:r>
              <a:rPr lang="ko-KR" altLang="ko-KR" sz="1100" b="1" kern="0" dirty="0" err="1"/>
              <a:t>소나무재선충병을</a:t>
            </a:r>
            <a:r>
              <a:rPr lang="ko-KR" altLang="ko-KR" sz="1100" kern="0" dirty="0"/>
              <a:t> 일으키는 </a:t>
            </a:r>
            <a:r>
              <a:rPr lang="ko-KR" altLang="ko-KR" sz="1100" kern="0" dirty="0" err="1"/>
              <a:t>소나무재선충</a:t>
            </a:r>
            <a:r>
              <a:rPr lang="ko-KR" altLang="ko-KR" sz="1100" kern="0" dirty="0"/>
              <a:t> 매개 하늘소를 </a:t>
            </a:r>
            <a:r>
              <a:rPr lang="ko-KR" altLang="ko-KR" sz="1100" kern="0" dirty="0" smtClean="0"/>
              <a:t>친환경적으로 </a:t>
            </a:r>
            <a:endParaRPr lang="en-US" altLang="ko-KR" sz="1100" kern="0" dirty="0" smtClean="0"/>
          </a:p>
          <a:p>
            <a:pPr algn="dist">
              <a:lnSpc>
                <a:spcPct val="150000"/>
              </a:lnSpc>
            </a:pPr>
            <a:r>
              <a:rPr lang="en-US" altLang="ko-KR" sz="1100" kern="0" dirty="0" smtClean="0"/>
              <a:t>        </a:t>
            </a:r>
            <a:r>
              <a:rPr lang="ko-KR" altLang="ko-KR" sz="1100" kern="0" dirty="0" smtClean="0"/>
              <a:t>유인</a:t>
            </a:r>
            <a:r>
              <a:rPr lang="en-US" altLang="ko-KR" sz="1100" kern="0" dirty="0">
                <a:sym typeface="Wingdings"/>
              </a:rPr>
              <a:t></a:t>
            </a:r>
            <a:r>
              <a:rPr lang="ko-KR" altLang="ko-KR" sz="1100" kern="0" dirty="0" smtClean="0"/>
              <a:t>포획함으로써</a:t>
            </a:r>
            <a:r>
              <a:rPr lang="en-US" altLang="ko-KR" sz="1100" kern="0" dirty="0" smtClean="0"/>
              <a:t> </a:t>
            </a:r>
            <a:r>
              <a:rPr lang="ko-KR" altLang="ko-KR" sz="1100" kern="0" dirty="0" smtClean="0"/>
              <a:t>발병 </a:t>
            </a:r>
            <a:r>
              <a:rPr lang="ko-KR" altLang="ko-KR" sz="1100" kern="0" dirty="0"/>
              <a:t>순환의 고리를 </a:t>
            </a:r>
            <a:r>
              <a:rPr lang="ko-KR" altLang="ko-KR" sz="1100" kern="0" dirty="0" smtClean="0"/>
              <a:t>차단하고</a:t>
            </a:r>
            <a:r>
              <a:rPr lang="en-US" altLang="ko-KR" sz="1100" kern="0" dirty="0" smtClean="0"/>
              <a:t> </a:t>
            </a:r>
            <a:r>
              <a:rPr lang="ko-KR" altLang="ko-KR" sz="1100" kern="0" dirty="0" smtClean="0"/>
              <a:t>산림 </a:t>
            </a:r>
            <a:r>
              <a:rPr lang="ko-KR" altLang="ko-KR" sz="1100" kern="0" dirty="0"/>
              <a:t>생태계 피해를 </a:t>
            </a:r>
            <a:endParaRPr lang="en-US" altLang="ko-KR" sz="1100" kern="0" dirty="0" smtClean="0"/>
          </a:p>
          <a:p>
            <a:pPr>
              <a:lnSpc>
                <a:spcPct val="150000"/>
              </a:lnSpc>
            </a:pPr>
            <a:r>
              <a:rPr lang="en-US" altLang="ko-KR" sz="1100" kern="0" dirty="0"/>
              <a:t> </a:t>
            </a:r>
            <a:r>
              <a:rPr lang="en-US" altLang="ko-KR" sz="1100" kern="0" dirty="0" smtClean="0"/>
              <a:t>       </a:t>
            </a:r>
            <a:r>
              <a:rPr lang="ko-KR" altLang="ko-KR" sz="1100" kern="0" dirty="0" smtClean="0"/>
              <a:t>최소화하는 </a:t>
            </a:r>
            <a:r>
              <a:rPr lang="ko-KR" altLang="ko-KR" sz="1100" kern="0" dirty="0"/>
              <a:t>선제적 방제방법입니다</a:t>
            </a:r>
            <a:r>
              <a:rPr lang="en-US" altLang="ko-KR" sz="1100" kern="0" dirty="0" smtClean="0"/>
              <a:t>.</a:t>
            </a:r>
          </a:p>
          <a:p>
            <a:endParaRPr lang="ko-KR" altLang="ko-KR" sz="800" kern="100" dirty="0">
              <a:cs typeface="Times New Roman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특징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ko-KR" sz="1100" kern="0" dirty="0" err="1"/>
              <a:t>소나무재선충</a:t>
            </a:r>
            <a:r>
              <a:rPr lang="ko-KR" altLang="ko-KR" sz="1100" kern="0" dirty="0"/>
              <a:t> 매개 하늘소 포획에 최적화된 유인물질</a:t>
            </a:r>
            <a:r>
              <a:rPr lang="en-US" altLang="ko-KR" sz="1100" kern="0" dirty="0"/>
              <a:t>(</a:t>
            </a:r>
            <a:r>
              <a:rPr lang="ko-KR" altLang="ko-KR" sz="1100" kern="0" dirty="0" err="1"/>
              <a:t>페로몬</a:t>
            </a:r>
            <a:r>
              <a:rPr lang="en-US" altLang="ko-KR" sz="1100" kern="0" dirty="0"/>
              <a:t>, </a:t>
            </a:r>
            <a:r>
              <a:rPr lang="ko-KR" altLang="ko-KR" sz="1100" kern="0" dirty="0" err="1"/>
              <a:t>카이로몬</a:t>
            </a:r>
            <a:r>
              <a:rPr lang="en-US" altLang="ko-KR" sz="1100" kern="0" dirty="0" smtClean="0"/>
              <a:t>)</a:t>
            </a:r>
          </a:p>
          <a:p>
            <a:pPr algn="dist">
              <a:lnSpc>
                <a:spcPct val="150000"/>
              </a:lnSpc>
            </a:pPr>
            <a:r>
              <a:rPr lang="en-US" altLang="ko-KR" sz="1100" kern="0" dirty="0"/>
              <a:t> </a:t>
            </a:r>
            <a:r>
              <a:rPr lang="en-US" altLang="ko-KR" sz="1100" kern="0" dirty="0" smtClean="0"/>
              <a:t>       </a:t>
            </a:r>
            <a:r>
              <a:rPr lang="ko-KR" altLang="ko-KR" sz="1100" kern="0" dirty="0" smtClean="0"/>
              <a:t>구성과 산림환경에</a:t>
            </a:r>
            <a:r>
              <a:rPr lang="en-US" altLang="ko-KR" sz="1100" kern="0" dirty="0" smtClean="0"/>
              <a:t> </a:t>
            </a:r>
            <a:r>
              <a:rPr lang="ko-KR" altLang="ko-KR" sz="1100" kern="0" dirty="0" smtClean="0"/>
              <a:t>적합한 </a:t>
            </a:r>
            <a:r>
              <a:rPr lang="ko-KR" altLang="ko-KR" sz="1100" kern="0" dirty="0"/>
              <a:t>유인제 </a:t>
            </a:r>
            <a:r>
              <a:rPr lang="ko-KR" altLang="ko-KR" sz="1100" kern="0" dirty="0" err="1"/>
              <a:t>방출기</a:t>
            </a:r>
            <a:r>
              <a:rPr lang="en-US" altLang="ko-KR" sz="1100" kern="0" dirty="0"/>
              <a:t>, </a:t>
            </a:r>
            <a:r>
              <a:rPr lang="ko-KR" altLang="ko-KR" sz="1100" kern="0" dirty="0"/>
              <a:t>매개 하늘소 포획 전용 </a:t>
            </a:r>
            <a:r>
              <a:rPr lang="ko-KR" altLang="ko-KR" sz="1100" kern="0" dirty="0" smtClean="0"/>
              <a:t>트랩으로</a:t>
            </a:r>
            <a:r>
              <a:rPr lang="en-US" altLang="ko-KR" sz="1100" kern="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sz="1100" kern="0" dirty="0"/>
              <a:t> </a:t>
            </a:r>
            <a:r>
              <a:rPr lang="en-US" altLang="ko-KR" sz="1100" kern="0" dirty="0" smtClean="0"/>
              <a:t>       </a:t>
            </a:r>
            <a:r>
              <a:rPr lang="ko-KR" altLang="ko-KR" sz="1100" kern="0" dirty="0" smtClean="0"/>
              <a:t>갖춰져 </a:t>
            </a:r>
            <a:r>
              <a:rPr lang="ko-KR" altLang="ko-KR" sz="1100" kern="0" dirty="0"/>
              <a:t>매우 우수한 유인</a:t>
            </a:r>
            <a:r>
              <a:rPr lang="en-US" altLang="ko-KR" sz="1100" kern="0" dirty="0">
                <a:sym typeface="Wingdings"/>
              </a:rPr>
              <a:t></a:t>
            </a:r>
            <a:r>
              <a:rPr lang="ko-KR" altLang="ko-KR" sz="1100" kern="0" dirty="0" err="1" smtClean="0"/>
              <a:t>포획력을</a:t>
            </a:r>
            <a:r>
              <a:rPr lang="en-US" altLang="ko-KR" sz="1100" kern="0" dirty="0" smtClean="0"/>
              <a:t> </a:t>
            </a:r>
            <a:r>
              <a:rPr lang="ko-KR" altLang="ko-KR" sz="1100" kern="0" dirty="0" smtClean="0"/>
              <a:t>보입니다</a:t>
            </a:r>
            <a:r>
              <a:rPr lang="en-US" altLang="ko-KR" sz="1100" kern="0" dirty="0" smtClean="0"/>
              <a:t>. </a:t>
            </a:r>
          </a:p>
          <a:p>
            <a:pPr algn="dist">
              <a:lnSpc>
                <a:spcPct val="150000"/>
              </a:lnSpc>
            </a:pPr>
            <a:r>
              <a:rPr lang="en-US" altLang="ko-KR" sz="1100" kern="0" dirty="0"/>
              <a:t> </a:t>
            </a:r>
            <a:r>
              <a:rPr lang="en-US" altLang="ko-KR" sz="1100" kern="0" dirty="0" smtClean="0"/>
              <a:t>       </a:t>
            </a:r>
            <a:r>
              <a:rPr lang="ko-KR" altLang="ko-KR" sz="1100" kern="0" dirty="0" smtClean="0"/>
              <a:t>또한</a:t>
            </a:r>
            <a:r>
              <a:rPr lang="en-US" altLang="ko-KR" sz="1100" kern="0" dirty="0"/>
              <a:t>, </a:t>
            </a:r>
            <a:r>
              <a:rPr lang="en-US" altLang="ko-KR" sz="1100" b="1" kern="0" dirty="0">
                <a:solidFill>
                  <a:srgbClr val="0033CC"/>
                </a:solidFill>
              </a:rPr>
              <a:t>MC-1</a:t>
            </a:r>
            <a:r>
              <a:rPr lang="ko-KR" altLang="ko-KR" sz="1100" b="1" kern="0" dirty="0">
                <a:solidFill>
                  <a:srgbClr val="0033CC"/>
                </a:solidFill>
              </a:rPr>
              <a:t>은 강력한 유인제의 </a:t>
            </a:r>
            <a:r>
              <a:rPr lang="ko-KR" altLang="ko-KR" sz="1100" b="1" kern="0" dirty="0" smtClean="0">
                <a:solidFill>
                  <a:srgbClr val="0033CC"/>
                </a:solidFill>
              </a:rPr>
              <a:t>시기별 </a:t>
            </a:r>
            <a:r>
              <a:rPr lang="ko-KR" altLang="ko-KR" sz="1100" b="1" kern="0" dirty="0">
                <a:solidFill>
                  <a:srgbClr val="0033CC"/>
                </a:solidFill>
              </a:rPr>
              <a:t>복합적 </a:t>
            </a:r>
            <a:r>
              <a:rPr lang="ko-KR" altLang="ko-KR" sz="1100" b="1" kern="0" dirty="0" smtClean="0"/>
              <a:t>역할로 </a:t>
            </a:r>
            <a:r>
              <a:rPr lang="ko-KR" altLang="ko-KR" sz="1100" b="1" kern="0" dirty="0"/>
              <a:t>유인하여 </a:t>
            </a:r>
            <a:r>
              <a:rPr lang="ko-KR" altLang="ko-KR" sz="1100" b="1" kern="0" dirty="0" err="1"/>
              <a:t>매개충</a:t>
            </a:r>
            <a:r>
              <a:rPr lang="ko-KR" altLang="ko-KR" sz="1100" b="1" kern="0" dirty="0"/>
              <a:t> 우화 </a:t>
            </a:r>
            <a:endParaRPr lang="en-US" altLang="ko-KR" sz="1100" b="1" kern="0" dirty="0" smtClean="0"/>
          </a:p>
          <a:p>
            <a:pPr algn="dist">
              <a:lnSpc>
                <a:spcPct val="150000"/>
              </a:lnSpc>
            </a:pPr>
            <a:r>
              <a:rPr lang="en-US" altLang="ko-KR" sz="1100" b="1" kern="0" dirty="0"/>
              <a:t> </a:t>
            </a:r>
            <a:r>
              <a:rPr lang="en-US" altLang="ko-KR" sz="1100" b="1" kern="0" dirty="0" smtClean="0"/>
              <a:t>       </a:t>
            </a:r>
            <a:r>
              <a:rPr lang="ko-KR" altLang="ko-KR" sz="1100" b="1" kern="0" dirty="0" smtClean="0"/>
              <a:t>후부터</a:t>
            </a:r>
            <a:r>
              <a:rPr lang="en-US" altLang="ko-KR" sz="1100" b="1" kern="0" dirty="0" smtClean="0"/>
              <a:t> </a:t>
            </a:r>
            <a:r>
              <a:rPr lang="ko-KR" altLang="en-US" sz="1100" b="1" kern="0" dirty="0" smtClean="0"/>
              <a:t>시</a:t>
            </a:r>
            <a:r>
              <a:rPr lang="ko-KR" altLang="ko-KR" sz="1100" b="1" kern="0" dirty="0" smtClean="0"/>
              <a:t>작하여 </a:t>
            </a:r>
            <a:r>
              <a:rPr lang="ko-KR" altLang="ko-KR" sz="1100" b="1" kern="0" dirty="0">
                <a:solidFill>
                  <a:schemeClr val="accent6">
                    <a:lumMod val="75000"/>
                  </a:schemeClr>
                </a:solidFill>
              </a:rPr>
              <a:t>후식 </a:t>
            </a:r>
            <a:r>
              <a:rPr lang="ko-KR" altLang="ko-KR" sz="1100" b="1" kern="0" dirty="0" smtClean="0">
                <a:solidFill>
                  <a:schemeClr val="accent6">
                    <a:lumMod val="75000"/>
                  </a:schemeClr>
                </a:solidFill>
              </a:rPr>
              <a:t>시기</a:t>
            </a:r>
            <a:r>
              <a:rPr lang="en-US" altLang="ko-KR" sz="1100" b="1" kern="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ko-KR" altLang="ko-KR" sz="1100" b="1" kern="0" dirty="0" smtClean="0">
                <a:solidFill>
                  <a:schemeClr val="accent6">
                    <a:lumMod val="75000"/>
                  </a:schemeClr>
                </a:solidFill>
              </a:rPr>
              <a:t>교미 </a:t>
            </a:r>
            <a:r>
              <a:rPr lang="ko-KR" altLang="ko-KR" sz="1100" b="1" kern="0" dirty="0">
                <a:solidFill>
                  <a:schemeClr val="accent6">
                    <a:lumMod val="75000"/>
                  </a:schemeClr>
                </a:solidFill>
              </a:rPr>
              <a:t>시기</a:t>
            </a:r>
            <a:r>
              <a:rPr lang="en-US" altLang="ko-KR" sz="1100" b="1" kern="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ko-KR" altLang="ko-KR" sz="1100" b="1" kern="0" dirty="0">
                <a:solidFill>
                  <a:schemeClr val="accent6">
                    <a:lumMod val="75000"/>
                  </a:schemeClr>
                </a:solidFill>
              </a:rPr>
              <a:t>산란 시기까지 전 기간에 걸쳐 </a:t>
            </a:r>
            <a:r>
              <a:rPr lang="ko-KR" altLang="ko-KR" sz="1100" b="1" kern="0" dirty="0" smtClean="0">
                <a:solidFill>
                  <a:schemeClr val="accent6">
                    <a:lumMod val="75000"/>
                  </a:schemeClr>
                </a:solidFill>
              </a:rPr>
              <a:t>유인</a:t>
            </a:r>
            <a:endParaRPr lang="en-US" altLang="ko-KR" sz="1100" b="1" kern="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dist">
              <a:lnSpc>
                <a:spcPct val="150000"/>
              </a:lnSpc>
            </a:pPr>
            <a:r>
              <a:rPr lang="en-US" altLang="ko-KR" sz="1100" b="1" kern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ko-KR" sz="1100" b="1" kern="0" dirty="0" smtClean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r>
              <a:rPr lang="ko-KR" altLang="ko-KR" sz="1100" b="1" kern="0" dirty="0" smtClean="0"/>
              <a:t>되며</a:t>
            </a:r>
            <a:r>
              <a:rPr lang="en-US" altLang="ko-KR" sz="1100" b="1" kern="0" dirty="0" smtClean="0"/>
              <a:t>, </a:t>
            </a:r>
            <a:r>
              <a:rPr lang="ko-KR" altLang="ko-KR" sz="1100" b="1" kern="0" dirty="0" smtClean="0"/>
              <a:t>유인된 </a:t>
            </a:r>
            <a:r>
              <a:rPr lang="ko-KR" altLang="ko-KR" sz="1100" b="1" kern="0" dirty="0" err="1"/>
              <a:t>매개충은</a:t>
            </a:r>
            <a:r>
              <a:rPr lang="ko-KR" altLang="ko-KR" sz="1100" b="1" kern="0" dirty="0"/>
              <a:t> </a:t>
            </a:r>
            <a:r>
              <a:rPr lang="ko-KR" altLang="ko-KR" sz="1100" b="1" kern="0" dirty="0" smtClean="0"/>
              <a:t>최적화된</a:t>
            </a:r>
            <a:r>
              <a:rPr lang="en-US" altLang="ko-KR" sz="1100" b="1" kern="0" dirty="0" smtClean="0"/>
              <a:t> </a:t>
            </a:r>
            <a:r>
              <a:rPr lang="ko-KR" altLang="ko-KR" sz="1100" b="1" kern="0" dirty="0" smtClean="0"/>
              <a:t>트랩에 </a:t>
            </a:r>
            <a:r>
              <a:rPr lang="ko-KR" altLang="ko-KR" sz="1100" b="1" kern="0" dirty="0"/>
              <a:t>포획되어 </a:t>
            </a:r>
            <a:r>
              <a:rPr lang="ko-KR" altLang="ko-KR" sz="1100" b="1" kern="0" dirty="0" err="1" smtClean="0">
                <a:solidFill>
                  <a:srgbClr val="FF0000"/>
                </a:solidFill>
              </a:rPr>
              <a:t>소나무재선충병의</a:t>
            </a:r>
            <a:r>
              <a:rPr lang="ko-KR" altLang="ko-KR" sz="1100" b="1" kern="0" dirty="0" smtClean="0">
                <a:solidFill>
                  <a:srgbClr val="FF0000"/>
                </a:solidFill>
              </a:rPr>
              <a:t> 원천</a:t>
            </a:r>
            <a:endParaRPr lang="en-US" altLang="ko-KR" sz="1100" b="1" kern="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100" b="1" kern="0" dirty="0">
                <a:solidFill>
                  <a:srgbClr val="FF0000"/>
                </a:solidFill>
              </a:rPr>
              <a:t> </a:t>
            </a:r>
            <a:r>
              <a:rPr lang="en-US" altLang="ko-KR" sz="1100" b="1" kern="0" dirty="0" smtClean="0">
                <a:solidFill>
                  <a:srgbClr val="FF0000"/>
                </a:solidFill>
              </a:rPr>
              <a:t>     </a:t>
            </a:r>
            <a:r>
              <a:rPr lang="ko-KR" altLang="ko-KR" sz="1100" b="1" kern="0" dirty="0" smtClean="0">
                <a:solidFill>
                  <a:srgbClr val="FF0000"/>
                </a:solidFill>
              </a:rPr>
              <a:t> </a:t>
            </a:r>
            <a:r>
              <a:rPr lang="en-US" altLang="ko-KR" sz="1100" b="1" kern="0" dirty="0" smtClean="0">
                <a:solidFill>
                  <a:srgbClr val="FF0000"/>
                </a:solidFill>
              </a:rPr>
              <a:t> </a:t>
            </a:r>
            <a:r>
              <a:rPr lang="ko-KR" altLang="ko-KR" sz="1100" b="1" kern="0" dirty="0" smtClean="0">
                <a:solidFill>
                  <a:srgbClr val="FF0000"/>
                </a:solidFill>
              </a:rPr>
              <a:t>차단이 가능</a:t>
            </a:r>
            <a:r>
              <a:rPr lang="ko-KR" altLang="ko-KR" sz="1100" kern="0" dirty="0" smtClean="0"/>
              <a:t>합니다</a:t>
            </a:r>
            <a:r>
              <a:rPr lang="en-US" altLang="ko-KR" sz="1100" kern="0" dirty="0" smtClean="0"/>
              <a:t>.</a:t>
            </a:r>
          </a:p>
          <a:p>
            <a:endParaRPr lang="en-US" altLang="ko-KR" sz="800" kern="100" dirty="0" smtClean="0">
              <a:cs typeface="Times New Roman"/>
            </a:endParaRPr>
          </a:p>
          <a:p>
            <a:r>
              <a:rPr lang="ko-KR" altLang="en-US" sz="1200" kern="100" dirty="0" smtClean="0">
                <a:latin typeface="휴먼모음T" pitchFamily="18" charset="-127"/>
                <a:ea typeface="휴먼모음T" pitchFamily="18" charset="-127"/>
                <a:cs typeface="Times New Roman"/>
              </a:rPr>
              <a:t>가격</a:t>
            </a:r>
            <a:r>
              <a:rPr lang="en-US" altLang="ko-KR" sz="1200" kern="100" dirty="0" smtClean="0">
                <a:cs typeface="Times New Roman"/>
              </a:rPr>
              <a:t>: </a:t>
            </a:r>
            <a:r>
              <a:rPr lang="ko-KR" altLang="en-US" sz="1100" kern="100" dirty="0" smtClean="0">
                <a:cs typeface="Times New Roman"/>
              </a:rPr>
              <a:t>대한민국 </a:t>
            </a:r>
            <a:r>
              <a:rPr lang="ko-KR" altLang="ko-KR" sz="1100" kern="0" dirty="0" smtClean="0"/>
              <a:t>정부 </a:t>
            </a:r>
            <a:r>
              <a:rPr lang="ko-KR" altLang="ko-KR" sz="1100" kern="0" dirty="0"/>
              <a:t>조달청 </a:t>
            </a:r>
            <a:r>
              <a:rPr lang="ko-KR" altLang="ko-KR" sz="1100" kern="0" dirty="0" smtClean="0"/>
              <a:t>납품가</a:t>
            </a:r>
            <a:r>
              <a:rPr lang="en-US" altLang="ko-KR" sz="1100" kern="0" dirty="0" smtClean="0"/>
              <a:t> </a:t>
            </a:r>
            <a:r>
              <a:rPr lang="en-US" altLang="ko-KR" sz="1100" kern="0" dirty="0"/>
              <a:t>260,000</a:t>
            </a:r>
            <a:r>
              <a:rPr lang="ko-KR" altLang="ko-KR" sz="1100" kern="0" dirty="0"/>
              <a:t>원</a:t>
            </a:r>
            <a:r>
              <a:rPr lang="en-US" altLang="ko-KR" sz="1100" kern="0" dirty="0"/>
              <a:t>(</a:t>
            </a:r>
            <a:r>
              <a:rPr lang="ko-KR" altLang="ko-KR" sz="1100" kern="0" dirty="0"/>
              <a:t>트랩</a:t>
            </a:r>
            <a:r>
              <a:rPr lang="en-US" altLang="ko-KR" sz="1100" kern="0" dirty="0"/>
              <a:t>, </a:t>
            </a:r>
            <a:r>
              <a:rPr lang="ko-KR" altLang="ko-KR" sz="1100" kern="0" dirty="0" err="1"/>
              <a:t>페로몬세트</a:t>
            </a:r>
            <a:r>
              <a:rPr lang="en-US" altLang="ko-KR" sz="1100" kern="0" dirty="0"/>
              <a:t>, vat</a:t>
            </a:r>
            <a:r>
              <a:rPr lang="ko-KR" altLang="ko-KR" sz="1100" kern="0" dirty="0"/>
              <a:t>포함</a:t>
            </a:r>
            <a:r>
              <a:rPr lang="en-US" altLang="ko-KR" sz="1100" kern="0" dirty="0"/>
              <a:t>)</a:t>
            </a:r>
            <a:endParaRPr lang="ko-KR" altLang="ko-KR" sz="1100" kern="100" dirty="0">
              <a:cs typeface="Times New Roman"/>
            </a:endParaRPr>
          </a:p>
          <a:p>
            <a:endParaRPr lang="ko-KR" altLang="ko-KR" sz="800" kern="100" dirty="0">
              <a:cs typeface="Times New Roman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관련기술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ko-KR" sz="1100" kern="0" dirty="0" smtClean="0"/>
              <a:t>특허</a:t>
            </a:r>
            <a:r>
              <a:rPr lang="en-US" altLang="ko-KR" sz="1100" kern="0" dirty="0" smtClean="0"/>
              <a:t> </a:t>
            </a:r>
            <a:r>
              <a:rPr lang="ko-KR" altLang="ko-KR" sz="1100" kern="0" dirty="0"/>
              <a:t>제</a:t>
            </a:r>
            <a:r>
              <a:rPr lang="en-US" altLang="ko-KR" sz="1100" kern="0" dirty="0"/>
              <a:t>10-1530827</a:t>
            </a:r>
            <a:r>
              <a:rPr lang="ko-KR" altLang="ko-KR" sz="1100" kern="0" dirty="0"/>
              <a:t>호</a:t>
            </a:r>
            <a:r>
              <a:rPr lang="en-US" altLang="ko-KR" sz="1100" kern="0" dirty="0"/>
              <a:t>  /  </a:t>
            </a:r>
            <a:r>
              <a:rPr lang="ko-KR" altLang="en-US" sz="1100" kern="0" dirty="0" smtClean="0"/>
              <a:t>특허 </a:t>
            </a:r>
            <a:r>
              <a:rPr lang="ko-KR" altLang="ko-KR" sz="1100" kern="0" dirty="0" smtClean="0"/>
              <a:t>제</a:t>
            </a:r>
            <a:r>
              <a:rPr lang="en-US" altLang="ko-KR" sz="1100" kern="0" dirty="0"/>
              <a:t>10-1559274</a:t>
            </a:r>
            <a:r>
              <a:rPr lang="ko-KR" altLang="ko-KR" sz="1100" kern="0" dirty="0"/>
              <a:t>호</a:t>
            </a:r>
            <a:endParaRPr lang="ko-KR" altLang="ko-KR" sz="1100" kern="100" dirty="0"/>
          </a:p>
          <a:p>
            <a:pPr fontAlgn="base">
              <a:lnSpc>
                <a:spcPct val="150000"/>
              </a:lnSpc>
            </a:pPr>
            <a:r>
              <a:rPr lang="en-US" altLang="ko-KR" sz="1100" kern="0" dirty="0" smtClean="0"/>
              <a:t>    </a:t>
            </a:r>
            <a:r>
              <a:rPr lang="en-US" altLang="ko-KR" sz="1050" kern="0" dirty="0" smtClean="0"/>
              <a:t>        </a:t>
            </a:r>
            <a:r>
              <a:rPr lang="en-US" altLang="ko-KR" sz="1100" kern="0" dirty="0" smtClean="0"/>
              <a:t> </a:t>
            </a:r>
            <a:r>
              <a:rPr lang="ko-KR" altLang="ko-KR" sz="1100" kern="0" dirty="0" smtClean="0"/>
              <a:t>디자인등록</a:t>
            </a:r>
            <a:r>
              <a:rPr lang="en-US" altLang="ko-KR" sz="1100" kern="0" dirty="0" smtClean="0"/>
              <a:t> </a:t>
            </a:r>
            <a:r>
              <a:rPr lang="ko-KR" altLang="ko-KR" sz="1100" kern="0" dirty="0"/>
              <a:t>제</a:t>
            </a:r>
            <a:r>
              <a:rPr lang="en-US" altLang="ko-KR" sz="1100" kern="0" dirty="0"/>
              <a:t>30-0819094  /  </a:t>
            </a:r>
            <a:r>
              <a:rPr lang="ko-KR" altLang="ko-KR" sz="1100" kern="0" dirty="0"/>
              <a:t>제</a:t>
            </a:r>
            <a:r>
              <a:rPr lang="en-US" altLang="ko-KR" sz="1100" kern="0" dirty="0"/>
              <a:t>30-0819095  /  </a:t>
            </a:r>
            <a:r>
              <a:rPr lang="ko-KR" altLang="ko-KR" sz="1100" kern="0" dirty="0"/>
              <a:t>제</a:t>
            </a:r>
            <a:r>
              <a:rPr lang="en-US" altLang="ko-KR" sz="1100" kern="0" dirty="0" smtClean="0"/>
              <a:t>30-0819096</a:t>
            </a:r>
            <a:endParaRPr lang="ko-KR" altLang="en-US" sz="1100" dirty="0"/>
          </a:p>
        </p:txBody>
      </p:sp>
      <p:grpSp>
        <p:nvGrpSpPr>
          <p:cNvPr id="28" name="그룹 76"/>
          <p:cNvGrpSpPr>
            <a:grpSpLocks/>
          </p:cNvGrpSpPr>
          <p:nvPr/>
        </p:nvGrpSpPr>
        <p:grpSpPr bwMode="auto">
          <a:xfrm>
            <a:off x="5721401" y="12423"/>
            <a:ext cx="3387103" cy="421246"/>
            <a:chOff x="294878" y="250190"/>
            <a:chExt cx="6623944" cy="421365"/>
          </a:xfrm>
        </p:grpSpPr>
        <p:sp>
          <p:nvSpPr>
            <p:cNvPr id="29" name="Text Box 5"/>
            <p:cNvSpPr txBox="1">
              <a:spLocks noChangeArrowheads="1"/>
            </p:cNvSpPr>
            <p:nvPr/>
          </p:nvSpPr>
          <p:spPr bwMode="auto">
            <a:xfrm>
              <a:off x="294878" y="250190"/>
              <a:ext cx="6600224" cy="230897"/>
            </a:xfrm>
            <a:prstGeom prst="rect">
              <a:avLst/>
            </a:prstGeom>
            <a:noFill/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spc="-100" dirty="0" smtClean="0">
                  <a:ln>
                    <a:prstDash val="solid"/>
                  </a:ln>
                  <a:latin typeface="Tahoma" pitchFamily="34" charset="0"/>
                  <a:ea typeface="Yoon 윤고딕 550_TT" pitchFamily="18" charset="-127"/>
                  <a:cs typeface="Tahoma" pitchFamily="34" charset="0"/>
                </a:rPr>
                <a:t>Beyond  to  World  Class</a:t>
              </a:r>
              <a:endParaRPr kumimoji="0" lang="en-US" altLang="ko-KR" sz="900" b="1" spc="-100" dirty="0">
                <a:ln>
                  <a:prstDash val="solid"/>
                </a:ln>
                <a:latin typeface="Tahoma" pitchFamily="34" charset="0"/>
                <a:ea typeface="Yoon 윤고딕 550_TT" pitchFamily="18" charset="-127"/>
                <a:cs typeface="Tahoma" pitchFamily="34" charset="0"/>
              </a:endParaRPr>
            </a:p>
          </p:txBody>
        </p:sp>
        <p:sp>
          <p:nvSpPr>
            <p:cNvPr id="30" name="Text Box 5"/>
            <p:cNvSpPr txBox="1">
              <a:spLocks noChangeArrowheads="1"/>
            </p:cNvSpPr>
            <p:nvPr/>
          </p:nvSpPr>
          <p:spPr bwMode="auto">
            <a:xfrm>
              <a:off x="717243" y="409871"/>
              <a:ext cx="6201579" cy="261684"/>
            </a:xfrm>
            <a:prstGeom prst="rect">
              <a:avLst/>
            </a:prstGeom>
            <a:noFill/>
            <a:effectLst>
              <a:outerShdw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All </a:t>
              </a:r>
              <a:r>
                <a:rPr kumimoji="0" lang="en-US" altLang="ko-KR" sz="11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anose="02030504000101010101" pitchFamily="18" charset="-127"/>
                  <a:ea typeface="휴먼모음T" panose="02030504000101010101" pitchFamily="18" charset="-127"/>
                </a:rPr>
                <a:t>pest Defense and Agricultural Development </a:t>
              </a:r>
              <a:endParaRPr kumimoji="0" lang="ko-KR" altLang="en-US" sz="1100" dirty="0">
                <a:solidFill>
                  <a:schemeClr val="accent3">
                    <a:lumMod val="20000"/>
                    <a:lumOff val="8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39552" y="415330"/>
            <a:ext cx="563807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ko-KR" altLang="en-US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에이디 제품</a:t>
            </a:r>
            <a:r>
              <a:rPr lang="en-US" altLang="ko-KR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2D3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소개</a:t>
            </a:r>
            <a:endParaRPr lang="en-US" altLang="ko-KR" sz="2000" b="1" dirty="0" smtClean="0">
              <a:solidFill>
                <a:srgbClr val="2D3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1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Introduction Product of AD Corporation</a:t>
            </a:r>
            <a:endParaRPr lang="ko-KR" altLang="en-US" sz="1100" b="1" dirty="0" smtClean="0">
              <a:solidFill>
                <a:schemeClr val="tx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ahoma" pitchFamily="34" charset="0"/>
              <a:ea typeface="HY헤드라인M" panose="02030600000101010101" pitchFamily="18" charset="-127"/>
              <a:cs typeface="Tahoma" pitchFamily="34" charset="0"/>
            </a:endParaRPr>
          </a:p>
        </p:txBody>
      </p:sp>
      <p:sp>
        <p:nvSpPr>
          <p:cNvPr id="32" name="바닥글 개체 틀 1"/>
          <p:cNvSpPr txBox="1">
            <a:spLocks/>
          </p:cNvSpPr>
          <p:nvPr/>
        </p:nvSpPr>
        <p:spPr>
          <a:xfrm>
            <a:off x="2483768" y="6549135"/>
            <a:ext cx="417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tx1"/>
                </a:solidFill>
              </a:rPr>
              <a:t>Copyright©. AD Corporation. All Rights Reserved.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1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9095</TotalTime>
  <Words>3380</Words>
  <Application>Microsoft Office PowerPoint</Application>
  <PresentationFormat>화면 슬라이드 쇼(4:3)</PresentationFormat>
  <Paragraphs>610</Paragraphs>
  <Slides>21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2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SAMSUNG</cp:lastModifiedBy>
  <cp:revision>351</cp:revision>
  <cp:lastPrinted>2016-12-08T04:38:59Z</cp:lastPrinted>
  <dcterms:created xsi:type="dcterms:W3CDTF">2016-01-26T10:52:53Z</dcterms:created>
  <dcterms:modified xsi:type="dcterms:W3CDTF">2018-07-14T12:14:49Z</dcterms:modified>
</cp:coreProperties>
</file>